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2"/>
  </p:notesMasterIdLst>
  <p:sldIdLst>
    <p:sldId id="434" r:id="rId3"/>
    <p:sldId id="433" r:id="rId4"/>
    <p:sldId id="287" r:id="rId5"/>
    <p:sldId id="340" r:id="rId6"/>
    <p:sldId id="338" r:id="rId7"/>
    <p:sldId id="378" r:id="rId8"/>
    <p:sldId id="316" r:id="rId9"/>
    <p:sldId id="428" r:id="rId10"/>
    <p:sldId id="388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CCFF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66447" autoAdjust="0"/>
  </p:normalViewPr>
  <p:slideViewPr>
    <p:cSldViewPr snapToGrid="0">
      <p:cViewPr varScale="1">
        <p:scale>
          <a:sx n="56" d="100"/>
          <a:sy n="56" d="100"/>
        </p:scale>
        <p:origin x="140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18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3T19:59:03.5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1313,'0'0'4645,"0"0"-5094,0 0-191,0 3 544,0 5-1,0 2-928,0 2-1057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520" y="551329"/>
            <a:ext cx="5852160" cy="335082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055801"/>
            <a:ext cx="5852160" cy="499407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5882" y="9119474"/>
            <a:ext cx="3064037" cy="34725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064037" cy="34725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0FDC63F9-AE46-4D1C-BB44-41C92F2D01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6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>
      <a:defRPr sz="1200">
        <a:latin typeface="Arial" panose="020B0604020202020204" pitchFamily="34" charset="0"/>
        <a:cs typeface="Arial" panose="020B0604020202020204" pitchFamily="34" charset="0"/>
      </a:defRPr>
    </a:lvl2pPr>
    <a:lvl3pPr>
      <a:defRPr sz="1200">
        <a:latin typeface="Arial" panose="020B0604020202020204" pitchFamily="34" charset="0"/>
        <a:cs typeface="Arial" panose="020B0604020202020204" pitchFamily="34" charset="0"/>
      </a:defRPr>
    </a:lvl3pPr>
    <a:lvl4pPr>
      <a:defRPr sz="1200">
        <a:latin typeface="Arial" panose="020B0604020202020204" pitchFamily="34" charset="0"/>
        <a:cs typeface="Arial" panose="020B0604020202020204" pitchFamily="34" charset="0"/>
      </a:defRPr>
    </a:lvl4pPr>
    <a:lvl5pPr>
      <a:defRPr sz="1200">
        <a:latin typeface="Arial" panose="020B0604020202020204" pitchFamily="34" charset="0"/>
        <a:cs typeface="Arial" panose="020B0604020202020204" pitchFamily="34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80B7E-22CC-5D06-C914-FC6D88723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D646229-A478-052A-9F14-5A1749D65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09613"/>
            <a:ext cx="5538788" cy="3116262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FC3EAA1-84B3-7D1C-6DD4-4EBDDA86A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3900488"/>
            <a:ext cx="5538788" cy="499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&lt;Insert narrative text here or “paste” with “A” option to remove formatting.&gt;</a:t>
            </a:r>
          </a:p>
        </p:txBody>
      </p:sp>
    </p:spTree>
    <p:extLst>
      <p:ext uri="{BB962C8B-B14F-4D97-AF65-F5344CB8AC3E}">
        <p14:creationId xmlns:p14="http://schemas.microsoft.com/office/powerpoint/2010/main" val="7587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806450"/>
            <a:ext cx="5510212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7888" y="4036486"/>
            <a:ext cx="5510212" cy="47582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&lt;Insert narrative text here or “paste” with “A” option to remove formatting.&gt;</a:t>
            </a:r>
          </a:p>
          <a:p>
            <a:pPr marL="171450" indent="-1714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6647" tIns="48324" rIns="96647" bIns="48324"/>
          <a:lstStyle/>
          <a:p>
            <a:fld id="{25F15F07-9F80-44C3-A0B9-752A4ECB8E6E}" type="slidenum">
              <a:rPr lang="en-GB" altLang="en-US" sz="800" smtClean="0">
                <a:solidFill>
                  <a:schemeClr val="bg1"/>
                </a:solidFill>
              </a:rPr>
              <a:pPr/>
              <a:t>2</a:t>
            </a:fld>
            <a:endParaRPr lang="en-GB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7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814388"/>
            <a:ext cx="5619750" cy="3162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4588043"/>
            <a:ext cx="5619750" cy="4198769"/>
          </a:xfrm>
          <a:noFill/>
          <a:ln w="9525"/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&lt;Insert narrative text here or “paste” with “A” option to remove formatting.&gt;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9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8747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5359" y="4146885"/>
            <a:ext cx="5506403" cy="43450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&lt;Insert narrative text here or “paste” with “A” option to remove formatting.&gt;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4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909638"/>
            <a:ext cx="5480050" cy="308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5359" y="4133438"/>
            <a:ext cx="5479415" cy="43450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&lt;Insert narrative text here or “paste” with “A” option to remove formatting.&gt;</a:t>
            </a:r>
          </a:p>
        </p:txBody>
      </p:sp>
    </p:spTree>
    <p:extLst>
      <p:ext uri="{BB962C8B-B14F-4D97-AF65-F5344CB8AC3E}">
        <p14:creationId xmlns:p14="http://schemas.microsoft.com/office/powerpoint/2010/main" val="380718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833438"/>
            <a:ext cx="5534025" cy="3113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4240788"/>
            <a:ext cx="5534024" cy="41798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&lt;Insert narrative text here or “paste” with “A” option to remove formatting.&gt;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47" tIns="48324" rIns="96647" bIns="48324"/>
          <a:lstStyle/>
          <a:p>
            <a:r>
              <a:rPr lang="en-GB" sz="8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0592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833438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4133438"/>
            <a:ext cx="5629274" cy="463432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&lt;Insert narrative text here or “paste” with “A” option to remove formatting.&gt;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6647" tIns="48324" rIns="96647" bIns="48324"/>
          <a:lstStyle/>
          <a:p>
            <a:pPr algn="r" defTabSz="9664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97228-8D63-4877-8B26-2EF94BC09BFF}"/>
              </a:ext>
            </a:extLst>
          </p:cNvPr>
          <p:cNvSpPr/>
          <p:nvPr/>
        </p:nvSpPr>
        <p:spPr>
          <a:xfrm>
            <a:off x="-87487" y="-119707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664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Calibri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5023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90E978D-5459-4DBC-85E2-3737F6327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25488"/>
            <a:ext cx="5503862" cy="3097212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E3BCBAD-F5F7-4FEB-812C-220F56D13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638" y="4035504"/>
            <a:ext cx="5503862" cy="48402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&lt;Insert narrative text here or “paste” with “A” option to remove formatting.&gt;</a:t>
            </a:r>
          </a:p>
          <a:p>
            <a:pPr>
              <a:buNone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048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4228" y="4105874"/>
            <a:ext cx="5713097" cy="4790476"/>
          </a:xfrm>
        </p:spPr>
        <p:txBody>
          <a:bodyPr/>
          <a:lstStyle/>
          <a:p>
            <a:pPr>
              <a:spcAft>
                <a:spcPts val="1121"/>
              </a:spcAft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6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242398" y="1977552"/>
            <a:ext cx="7048501" cy="1371320"/>
          </a:xfrm>
        </p:spPr>
        <p:txBody>
          <a:bodyPr/>
          <a:lstStyle>
            <a:lvl1pPr algn="ctr">
              <a:defRPr sz="3177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79273" y="4496361"/>
            <a:ext cx="7048501" cy="129427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F415BB7A-1662-4831-80E2-75EDF4639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879273" y="6256274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defTabSz="899320">
              <a:defRPr lang="en-US" altLang="en-US" sz="105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09B4D88-08EA-41F5-A2BD-84F92E54B1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black">
          <a:xfrm>
            <a:off x="8927577" y="6266890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r" defTabSz="899320">
              <a:defRPr sz="97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9BFECF-A7EE-41A2-85EB-1E98BD6C3C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61098F5-F551-793F-7B9D-0D40E9E4A7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30" y="261016"/>
            <a:ext cx="953000" cy="893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91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777B-8347-EB53-B764-BCCE842C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52379-D25D-5AD0-A426-88E8B9E4E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926C7-AE77-289A-A490-78DDF9526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AA264-B82D-31CA-F8C2-5BA090006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46AE47-0EEE-CE04-D0B5-B637E2C38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E464F2-4A9D-DC7A-23C1-F13EB89C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6AE-4437-4473-9449-CFC432BAC0A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491AA-49D2-51B4-AB9F-982533C0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C19285-774D-E16C-8F9B-2DC5FB31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3B6A-93BD-4D01-A3DB-20BFE66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D409-A116-D876-E47C-D32A4950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F6CB51-EF04-CF92-6823-5911FBDB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6AE-4437-4473-9449-CFC432BAC0A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AC003-9BDB-27E9-48D8-F55887B3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C52FA-6BC3-A963-A857-86D4D214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3B6A-93BD-4D01-A3DB-20BFE66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9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0861E-9565-C19A-A22B-232780D4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6AE-4437-4473-9449-CFC432BAC0A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49C78-2590-101E-1A98-87A494A9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8F871-846E-0C84-CF6D-B90293C1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3B6A-93BD-4D01-A3DB-20BFE66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05" y="301887"/>
            <a:ext cx="9938713" cy="53788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07" y="1344706"/>
            <a:ext cx="10776247" cy="46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46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43" y="251460"/>
            <a:ext cx="9259314" cy="908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942" y="1503111"/>
            <a:ext cx="5049922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47942" y="2326744"/>
            <a:ext cx="5049922" cy="368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70" y="1503111"/>
            <a:ext cx="5181985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970" y="2326744"/>
            <a:ext cx="5181985" cy="368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80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9585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278" y="268941"/>
            <a:ext cx="9200978" cy="605118"/>
          </a:xfrm>
        </p:spPr>
        <p:txBody>
          <a:bodyPr anchor="b"/>
          <a:lstStyle>
            <a:lvl1pPr>
              <a:defRPr sz="282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910" y="1479176"/>
            <a:ext cx="6171046" cy="4571999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980" y="1479176"/>
            <a:ext cx="3933152" cy="4572000"/>
          </a:xfr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57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336177"/>
            <a:ext cx="10086879" cy="5378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515" y="1371320"/>
            <a:ext cx="5412895" cy="46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7138" y="1371320"/>
            <a:ext cx="5412893" cy="46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602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61" y="148286"/>
            <a:ext cx="9882909" cy="5378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37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5756-FD1A-D2B5-E75E-0C500B09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05F3-0D94-0F66-6A0A-60B804D54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858C5-6FCE-E976-BD4F-1A228159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6AE-4437-4473-9449-CFC432BAC0A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86E8-DF1B-0497-AE1B-DCF76481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5EF32-E325-85C6-700C-412C19AE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3B6A-93BD-4D01-A3DB-20BFE66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3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F3BB-535E-8C73-5E6C-9A477E77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C9C68-6B91-4C6E-FB73-B57781EED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342FE-0EF2-54F2-7072-E98F2A666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D7D35-0F3B-7F98-B0F4-DF8B1913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6AE-4437-4473-9449-CFC432BAC0A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D504B-B5D8-ABCF-3FEE-5F787DA2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8EA96-A998-4CF6-4673-1D67EB98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3B6A-93BD-4D01-A3DB-20BFE661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hyperlink" Target="https://creativecommons.org/share-your-work/cclicenses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customXml" Target="../ink/ink1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6F6C7780-C851-4520-B02E-3053AE2CF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993072" y="293711"/>
            <a:ext cx="9536383" cy="5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E21187-D957-4EBC-A84A-B0E3991B5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93071" y="1371320"/>
            <a:ext cx="10484779" cy="46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Text Box 6">
            <a:extLst>
              <a:ext uri="{FF2B5EF4-FFF2-40B4-BE49-F238E27FC236}">
                <a16:creationId xmlns:a16="http://schemas.microsoft.com/office/drawing/2014/main" id="{F0633E3E-D016-4AD1-BB78-764691151E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44593" y="6367321"/>
            <a:ext cx="711970" cy="3096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4458543-3D9D-4BFB-95C3-772B1AA483AD}" type="slidenum">
              <a:rPr lang="en-US" altLang="en-US" sz="1412" smtClean="0">
                <a:latin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412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14:cNvPr>
              <p14:cNvContentPartPr/>
              <p14:nvPr userDrawn="1"/>
            </p14:nvContentPartPr>
            <p14:xfrm>
              <a:off x="12740325" y="5479562"/>
              <a:ext cx="436" cy="1207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29425" y="5470686"/>
                <a:ext cx="21800" cy="2946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A3C8928-4A64-E0FA-EB17-4FCB55402E9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5" y="261015"/>
            <a:ext cx="950575" cy="9619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2467E6-E784-6337-5855-14FFEAA4CADD}"/>
              </a:ext>
            </a:extLst>
          </p:cNvPr>
          <p:cNvCxnSpPr/>
          <p:nvPr userDrawn="1"/>
        </p:nvCxnSpPr>
        <p:spPr bwMode="auto">
          <a:xfrm flipH="1">
            <a:off x="993072" y="1169518"/>
            <a:ext cx="92264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CC BY SA image">
            <a:hlinkClick r:id="rId13"/>
            <a:extLst>
              <a:ext uri="{FF2B5EF4-FFF2-40B4-BE49-F238E27FC236}">
                <a16:creationId xmlns:a16="http://schemas.microsoft.com/office/drawing/2014/main" id="{9AA145BA-F87D-D462-EEB8-8BE2241543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33" y="6252259"/>
            <a:ext cx="1570518" cy="40013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59175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4" r:id="rId6"/>
    <p:sldLayoutId id="2147483675" r:id="rId7"/>
  </p:sldLayoutIdLst>
  <p:txStyles>
    <p:titleStyle>
      <a:lvl1pPr algn="l" defTabSz="89932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72B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2pPr>
      <a:lvl3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3pPr>
      <a:lvl4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4pPr>
      <a:lvl5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5pPr>
      <a:lvl6pPr marL="4034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6pPr>
      <a:lvl7pPr marL="806867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7pPr>
      <a:lvl8pPr marL="1210300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8pPr>
      <a:lvl9pPr marL="16137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9pPr>
    </p:titleStyle>
    <p:bodyStyle>
      <a:lvl1pPr marL="337596" indent="-337596" algn="l" defTabSz="899320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729822" indent="-280162" algn="l" defTabSz="899320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2pPr>
      <a:lvl3pPr marL="112345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3pPr>
      <a:lvl4pPr marL="157311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4pPr>
      <a:lvl5pPr marL="202277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6A5A4-35DB-2659-236D-8D2F2572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F6B65-B64E-C954-69EA-B404C8910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9070"/>
            <a:ext cx="10515600" cy="484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BEF28-0F04-95D3-C25F-978F4842E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5F8D6AE-4437-4473-9449-CFC432BAC0A3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7ACB8-C235-D7EA-9DD6-A7EC4EE3C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D9430-84C6-EF75-3918-B9A2A5504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F83B6A-93BD-4D01-A3DB-20BFE661B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8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Icons8_flat_electrical_sensor.svg" TargetMode="External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@fareedkhandev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https://www.linkedin.com/in/fareed-khan-dev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hyperlink" Target="https://www.isa.org/standards-and-publications/isa-standards/isa-standards-committees/isa18" TargetMode="External"/><Relationship Id="rId5" Type="http://schemas.openxmlformats.org/officeDocument/2006/relationships/hyperlink" Target="https://www.pera.net/MLMs/MLM-091-A.pdf" TargetMode="External"/><Relationship Id="rId10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s://www.pera.net/MLMs/MLM-091-B.pptx" TargetMode="External"/><Relationship Id="rId9" Type="http://schemas.openxmlformats.org/officeDocument/2006/relationships/hyperlink" Target="mailto:gary.rathwell@pera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44A1F-9E50-6322-525B-F39545225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F6121DD-571F-8654-F68A-58CDB42A6FAE}"/>
              </a:ext>
            </a:extLst>
          </p:cNvPr>
          <p:cNvSpPr txBox="1"/>
          <p:nvPr/>
        </p:nvSpPr>
        <p:spPr>
          <a:xfrm>
            <a:off x="1482813" y="3120848"/>
            <a:ext cx="5625910" cy="2098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MLM-024-C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 		–  All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Role 		–  All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Role	–  All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 Phase 	–  All</a:t>
            </a:r>
          </a:p>
          <a:p>
            <a:endParaRPr lang="en-US" sz="1235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776F25E-1195-9C09-8CE2-611436846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78" y="5694044"/>
            <a:ext cx="686911" cy="627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2CF1F6-F446-3541-5E3E-62E10F623536}"/>
              </a:ext>
            </a:extLst>
          </p:cNvPr>
          <p:cNvSpPr txBox="1"/>
          <p:nvPr/>
        </p:nvSpPr>
        <p:spPr>
          <a:xfrm>
            <a:off x="2645230" y="5708020"/>
            <a:ext cx="27595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Turn on your audio and click start to begin video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396309-6DC7-1C59-EA51-66BCBED61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13" y="5783086"/>
            <a:ext cx="936031" cy="449295"/>
          </a:xfrm>
          <a:prstGeom prst="rect">
            <a:avLst/>
          </a:prstGeom>
        </p:spPr>
      </p:pic>
      <p:pic>
        <p:nvPicPr>
          <p:cNvPr id="3" name="Picture 2" descr="A shield with a computer and a bow tie&#10;&#10;AI-generated content may be incorrect.">
            <a:extLst>
              <a:ext uri="{FF2B5EF4-FFF2-40B4-BE49-F238E27FC236}">
                <a16:creationId xmlns:a16="http://schemas.microsoft.com/office/drawing/2014/main" id="{B7A2A323-B668-570A-93C6-BE42702C4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84" y="2194562"/>
            <a:ext cx="2634149" cy="3024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E9009-0891-84F0-1D43-629982100944}"/>
              </a:ext>
            </a:extLst>
          </p:cNvPr>
          <p:cNvSpPr txBox="1"/>
          <p:nvPr/>
        </p:nvSpPr>
        <p:spPr>
          <a:xfrm>
            <a:off x="1884952" y="1327801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MLM Content and Format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4608D-D66F-23C6-64C6-CE4EF5835BEB}"/>
              </a:ext>
            </a:extLst>
          </p:cNvPr>
          <p:cNvSpPr/>
          <p:nvPr/>
        </p:nvSpPr>
        <p:spPr>
          <a:xfrm>
            <a:off x="2219718" y="2525687"/>
            <a:ext cx="4118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 Learning Module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77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297D-295D-4E57-B6D8-31E9190A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685" y="180631"/>
            <a:ext cx="6201703" cy="55761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What is </a:t>
            </a:r>
            <a:r>
              <a:rPr lang="en-US" dirty="0"/>
              <a:t>________?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646176-ED61-4306-985C-0999EDFA8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45" y="1531720"/>
            <a:ext cx="10323871" cy="4874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following are definitions of key terms used in this MLM: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Instructional designer (ID) – Specialist supporting MLM authors</a:t>
            </a:r>
          </a:p>
          <a:p>
            <a:endParaRPr lang="en-US" sz="2400" dirty="0"/>
          </a:p>
          <a:p>
            <a:r>
              <a:rPr lang="en-US" sz="2400" dirty="0"/>
              <a:t>Subject matter expert (SME) – Specialist with expertise in subject MLM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74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7220" y="271910"/>
            <a:ext cx="6187507" cy="461395"/>
          </a:xfrm>
        </p:spPr>
        <p:txBody>
          <a:bodyPr/>
          <a:lstStyle/>
          <a:p>
            <a:pPr algn="ctr"/>
            <a:r>
              <a:rPr lang="en-US" b="1" dirty="0"/>
              <a:t>Single-Column Slide</a:t>
            </a:r>
            <a:endParaRPr lang="en-US" sz="1285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52637" y="1646186"/>
            <a:ext cx="9851152" cy="425087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Topic A</a:t>
            </a:r>
          </a:p>
          <a:p>
            <a:pPr marL="755037"/>
            <a:r>
              <a:rPr lang="en-US" sz="2400" dirty="0"/>
              <a:t>Item 1</a:t>
            </a:r>
          </a:p>
          <a:p>
            <a:pPr marL="755037"/>
            <a:r>
              <a:rPr lang="en-US" sz="2400" dirty="0"/>
              <a:t>Item 2 – text to be </a:t>
            </a:r>
            <a:r>
              <a:rPr lang="en-US" sz="2400" b="1" dirty="0"/>
              <a:t>emphasized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Topic 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18" dirty="0"/>
              <a:t>&lt;1&gt; List item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18" dirty="0"/>
              <a:t>&lt;2&gt; Another list item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sz="1941" dirty="0"/>
              <a:t>Subitem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sz="1941" dirty="0"/>
              <a:t>Next subitem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0015817" y="6270252"/>
            <a:ext cx="2662518" cy="354386"/>
          </a:xfrm>
          <a:prstGeom prst="rect">
            <a:avLst/>
          </a:prstGeom>
        </p:spPr>
        <p:txBody>
          <a:bodyPr vert="horz" lIns="88751" tIns="44375" rIns="88751" bIns="44375" rtlCol="0" anchor="ctr"/>
          <a:lstStyle>
            <a:defPPr>
              <a:defRPr lang="en-US"/>
            </a:defPPr>
            <a:lvl1pPr marL="0" algn="r" defTabSz="887553" rtl="0" eaLnBrk="1" latinLnBrk="0" hangingPunct="1">
              <a:defRPr sz="11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3777" algn="l" defTabSz="887553" rtl="0" eaLnBrk="1" latinLnBrk="0" hangingPunct="1">
              <a:defRPr sz="1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7553" algn="l" defTabSz="887553" rtl="0" eaLnBrk="1" latinLnBrk="0" hangingPunct="1">
              <a:defRPr sz="1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1330" algn="l" defTabSz="887553" rtl="0" eaLnBrk="1" latinLnBrk="0" hangingPunct="1">
              <a:defRPr sz="1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5106" algn="l" defTabSz="887553" rtl="0" eaLnBrk="1" latinLnBrk="0" hangingPunct="1">
              <a:defRPr sz="1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8883" algn="l" defTabSz="887553" rtl="0" eaLnBrk="1" latinLnBrk="0" hangingPunct="1">
              <a:defRPr sz="1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2660" algn="l" defTabSz="887553" rtl="0" eaLnBrk="1" latinLnBrk="0" hangingPunct="1">
              <a:defRPr sz="1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06436" algn="l" defTabSz="887553" rtl="0" eaLnBrk="1" latinLnBrk="0" hangingPunct="1">
              <a:defRPr sz="1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50213" algn="l" defTabSz="887553" rtl="0" eaLnBrk="1" latinLnBrk="0" hangingPunct="1">
              <a:defRPr sz="17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8F3151-A6C0-4042-9E08-167B6A3D8F66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83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5B49-D40B-4D6A-860F-5CCFF8AB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058" y="204717"/>
            <a:ext cx="6994292" cy="5178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35" dirty="0"/>
              <a:t>Two-Column Slide</a:t>
            </a:r>
            <a:br>
              <a:rPr lang="en-US" sz="2621" i="1" dirty="0"/>
            </a:br>
            <a:endParaRPr lang="en-US" sz="2621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6A21E-CA99-4711-919B-72E41A157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7917" y="1849988"/>
            <a:ext cx="4807789" cy="384344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Topic 1</a:t>
            </a:r>
          </a:p>
          <a:p>
            <a:r>
              <a:rPr lang="en-US" sz="2400" dirty="0"/>
              <a:t>This is the first item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/>
              <a:t>Next subitem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/>
              <a:t>Next subitem</a:t>
            </a:r>
          </a:p>
          <a:p>
            <a:r>
              <a:rPr lang="en-US" sz="2400" dirty="0"/>
              <a:t>This is the second item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/>
              <a:t>Next subitem</a:t>
            </a:r>
          </a:p>
          <a:p>
            <a:r>
              <a:rPr lang="en-US" sz="2400" dirty="0"/>
              <a:t>This is the third item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/>
              <a:t>Next subitem</a:t>
            </a:r>
          </a:p>
          <a:p>
            <a:pPr marL="449660" lvl="1" indent="0"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5AD110-7083-4951-8C69-560A2B136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828659"/>
            <a:ext cx="4807789" cy="402004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Topic 2</a:t>
            </a:r>
          </a:p>
          <a:p>
            <a:r>
              <a:rPr lang="en-US" sz="2400" dirty="0"/>
              <a:t>This is the first item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/>
              <a:t>Next subitem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/>
              <a:t>Next subitem</a:t>
            </a:r>
          </a:p>
          <a:p>
            <a:r>
              <a:rPr lang="en-US" sz="2400" dirty="0"/>
              <a:t>This is the second item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/>
              <a:t>Next subitem</a:t>
            </a:r>
          </a:p>
          <a:p>
            <a:r>
              <a:rPr lang="en-US" sz="2400" dirty="0"/>
              <a:t>This is the third item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/>
              <a:t>Next subitem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45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864" y="226112"/>
            <a:ext cx="7014137" cy="5863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Full-Slide Table</a:t>
            </a:r>
            <a:endParaRPr lang="en-US" b="1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AEB0397-6B4A-4B8F-B579-6BC37AB8F8C2}"/>
              </a:ext>
            </a:extLst>
          </p:cNvPr>
          <p:cNvSpPr txBox="1">
            <a:spLocks/>
          </p:cNvSpPr>
          <p:nvPr/>
        </p:nvSpPr>
        <p:spPr>
          <a:xfrm>
            <a:off x="2893479" y="6176963"/>
            <a:ext cx="5537934" cy="311574"/>
          </a:xfrm>
          <a:prstGeom prst="rect">
            <a:avLst/>
          </a:prstGeom>
        </p:spPr>
        <p:txBody>
          <a:bodyPr vert="horz" wrap="square" lIns="66563" tIns="33281" rIns="66563" bIns="3328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88" i="1" dirty="0">
                <a:solidFill>
                  <a:schemeClr val="tx1"/>
                </a:solidFill>
              </a:rPr>
              <a:t>Source: MLM 003 – Enterprise Phases – Page 4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68106F-9811-C5A1-42E8-288D48CFE5BD}"/>
              </a:ext>
            </a:extLst>
          </p:cNvPr>
          <p:cNvGrpSpPr/>
          <p:nvPr/>
        </p:nvGrpSpPr>
        <p:grpSpPr>
          <a:xfrm>
            <a:off x="1067550" y="1529749"/>
            <a:ext cx="9622754" cy="4513007"/>
            <a:chOff x="3038168" y="1445341"/>
            <a:chExt cx="9274416" cy="45130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CEBDA44-ECFA-BE86-E459-B892240F3B34}"/>
                </a:ext>
              </a:extLst>
            </p:cNvPr>
            <p:cNvSpPr/>
            <p:nvPr/>
          </p:nvSpPr>
          <p:spPr>
            <a:xfrm>
              <a:off x="5972231" y="4798729"/>
              <a:ext cx="2044948" cy="628842"/>
            </a:xfrm>
            <a:prstGeom prst="roundRect">
              <a:avLst/>
            </a:prstGeom>
            <a:solidFill>
              <a:srgbClr val="CC99FF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B7B243-C883-9D33-07E6-53EC54422541}"/>
                </a:ext>
              </a:extLst>
            </p:cNvPr>
            <p:cNvSpPr txBox="1"/>
            <p:nvPr/>
          </p:nvSpPr>
          <p:spPr>
            <a:xfrm>
              <a:off x="6054634" y="4781240"/>
              <a:ext cx="1883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</a:rPr>
                <a:t>Instructions to the Model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5623BC1-2446-F417-9329-3FCFB5F990CE}"/>
                </a:ext>
              </a:extLst>
            </p:cNvPr>
            <p:cNvSpPr/>
            <p:nvPr/>
          </p:nvSpPr>
          <p:spPr>
            <a:xfrm>
              <a:off x="6054633" y="1816480"/>
              <a:ext cx="1883988" cy="2364779"/>
            </a:xfrm>
            <a:prstGeom prst="roundRect">
              <a:avLst/>
            </a:prstGeom>
            <a:solidFill>
              <a:srgbClr val="00B0F0">
                <a:alpha val="2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DB23B7-28F6-BEA6-0F5C-0D3A568942E3}"/>
                </a:ext>
              </a:extLst>
            </p:cNvPr>
            <p:cNvSpPr txBox="1"/>
            <p:nvPr/>
          </p:nvSpPr>
          <p:spPr>
            <a:xfrm>
              <a:off x="6180372" y="2303274"/>
              <a:ext cx="16197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</a:rPr>
                <a:t>Run the AI Model on a schedule</a:t>
              </a:r>
            </a:p>
            <a:p>
              <a:pPr algn="ctr"/>
              <a:r>
                <a:rPr lang="en-US" b="1" dirty="0">
                  <a:latin typeface="Arial" panose="020B0604020202020204" pitchFamily="34" charset="0"/>
                </a:rPr>
                <a:t>(m-sec to days)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8C3772-4ED5-3BA4-FC2E-7029FBFCA192}"/>
                </a:ext>
              </a:extLst>
            </p:cNvPr>
            <p:cNvSpPr/>
            <p:nvPr/>
          </p:nvSpPr>
          <p:spPr>
            <a:xfrm rot="16200000">
              <a:off x="7810523" y="2565530"/>
              <a:ext cx="2205308" cy="8328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BAA9A0-88D4-CC82-671C-A36A13C88CEB}"/>
                </a:ext>
              </a:extLst>
            </p:cNvPr>
            <p:cNvSpPr txBox="1"/>
            <p:nvPr/>
          </p:nvSpPr>
          <p:spPr>
            <a:xfrm rot="16200000">
              <a:off x="7812918" y="2681646"/>
              <a:ext cx="2227634" cy="62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</a:rPr>
                <a:t>Result of the AI inference process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593BE7-121B-59AF-EEF7-3C6C410C9635}"/>
                </a:ext>
              </a:extLst>
            </p:cNvPr>
            <p:cNvSpPr txBox="1"/>
            <p:nvPr/>
          </p:nvSpPr>
          <p:spPr>
            <a:xfrm rot="16200000">
              <a:off x="9167659" y="2658444"/>
              <a:ext cx="2134355" cy="62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</a:rPr>
                <a:t>Recommended Actions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70B543C-60F0-E225-9AB8-18FD10105A9A}"/>
                </a:ext>
              </a:extLst>
            </p:cNvPr>
            <p:cNvSpPr/>
            <p:nvPr/>
          </p:nvSpPr>
          <p:spPr>
            <a:xfrm>
              <a:off x="3038168" y="1445341"/>
              <a:ext cx="9274416" cy="4513007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BA1F735-C65D-03D3-CDE2-62B2F7263F84}"/>
                </a:ext>
              </a:extLst>
            </p:cNvPr>
            <p:cNvSpPr/>
            <p:nvPr/>
          </p:nvSpPr>
          <p:spPr>
            <a:xfrm>
              <a:off x="3239730" y="1602658"/>
              <a:ext cx="4965435" cy="4218039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3D2B583-1968-6C5C-8E97-7B5B1A6B2867}"/>
                </a:ext>
              </a:extLst>
            </p:cNvPr>
            <p:cNvCxnSpPr>
              <a:cxnSpLocks/>
            </p:cNvCxnSpPr>
            <p:nvPr/>
          </p:nvCxnSpPr>
          <p:spPr>
            <a:xfrm>
              <a:off x="5391645" y="2850713"/>
              <a:ext cx="662404" cy="187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7033B99-325C-005C-370D-FE478AE6681E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7938621" y="2998870"/>
              <a:ext cx="6061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AD8FBFE-8CBD-91D2-FE6F-0FA026740B7B}"/>
                </a:ext>
              </a:extLst>
            </p:cNvPr>
            <p:cNvCxnSpPr>
              <a:cxnSpLocks/>
              <a:stCxn id="9" idx="0"/>
              <a:endCxn id="10" idx="2"/>
            </p:cNvCxnSpPr>
            <p:nvPr/>
          </p:nvCxnSpPr>
          <p:spPr>
            <a:xfrm flipH="1" flipV="1">
              <a:off x="6996627" y="4181259"/>
              <a:ext cx="1" cy="599981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CFB174-F312-B3D9-8A5C-6CB7F08D567E}"/>
              </a:ext>
            </a:extLst>
          </p:cNvPr>
          <p:cNvSpPr/>
          <p:nvPr/>
        </p:nvSpPr>
        <p:spPr>
          <a:xfrm>
            <a:off x="7379718" y="4922328"/>
            <a:ext cx="2003810" cy="645924"/>
          </a:xfrm>
          <a:prstGeom prst="roundRect">
            <a:avLst/>
          </a:prstGeom>
          <a:solidFill>
            <a:srgbClr val="CC99FF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0152B0-D0FF-C561-6F93-9B5058FA9A19}"/>
              </a:ext>
            </a:extLst>
          </p:cNvPr>
          <p:cNvSpPr txBox="1"/>
          <p:nvPr/>
        </p:nvSpPr>
        <p:spPr>
          <a:xfrm>
            <a:off x="7522624" y="4894295"/>
            <a:ext cx="188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Human Validation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0E796B-AD06-B993-A03D-3DBC896D049E}"/>
              </a:ext>
            </a:extLst>
          </p:cNvPr>
          <p:cNvSpPr/>
          <p:nvPr/>
        </p:nvSpPr>
        <p:spPr>
          <a:xfrm rot="16200000">
            <a:off x="7424869" y="2673378"/>
            <a:ext cx="2205309" cy="83283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52EB3B-20DA-A95D-BFD5-024F423FCC5A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8527524" y="4192452"/>
            <a:ext cx="0" cy="72987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419735-F03B-C4B4-B84D-E03A0AA303C4}"/>
              </a:ext>
            </a:extLst>
          </p:cNvPr>
          <p:cNvCxnSpPr>
            <a:cxnSpLocks/>
          </p:cNvCxnSpPr>
          <p:nvPr/>
        </p:nvCxnSpPr>
        <p:spPr>
          <a:xfrm flipH="1">
            <a:off x="6209373" y="5252022"/>
            <a:ext cx="1148988" cy="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5BA0F5C-330C-DCB2-4A43-DF770584A04B}"/>
              </a:ext>
            </a:extLst>
          </p:cNvPr>
          <p:cNvSpPr txBox="1"/>
          <p:nvPr/>
        </p:nvSpPr>
        <p:spPr>
          <a:xfrm>
            <a:off x="1684259" y="3398751"/>
            <a:ext cx="180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Real-time Input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A473B9-5267-194E-FBDA-C7DBDF875250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595279" y="3066358"/>
            <a:ext cx="538030" cy="145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16FFB8-BD8F-04D8-5B5B-60D5406349D7}"/>
              </a:ext>
            </a:extLst>
          </p:cNvPr>
          <p:cNvSpPr txBox="1"/>
          <p:nvPr/>
        </p:nvSpPr>
        <p:spPr>
          <a:xfrm>
            <a:off x="8566454" y="4250641"/>
            <a:ext cx="180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Feedback to humans</a:t>
            </a:r>
          </a:p>
        </p:txBody>
      </p:sp>
      <p:pic>
        <p:nvPicPr>
          <p:cNvPr id="28" name="Graphic 27" descr="Periodic Graph with solid fill">
            <a:extLst>
              <a:ext uri="{FF2B5EF4-FFF2-40B4-BE49-F238E27FC236}">
                <a16:creationId xmlns:a16="http://schemas.microsoft.com/office/drawing/2014/main" id="{601A0B64-4463-3A9C-569D-EF6345CBD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0120" y="2349249"/>
            <a:ext cx="1164399" cy="116439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4C4B875-9497-086F-36B5-307D80B5460B}"/>
              </a:ext>
            </a:extLst>
          </p:cNvPr>
          <p:cNvSpPr/>
          <p:nvPr/>
        </p:nvSpPr>
        <p:spPr>
          <a:xfrm>
            <a:off x="1724199" y="2349249"/>
            <a:ext cx="1710457" cy="177319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458F652-26B6-2129-42C2-309A49215601}"/>
              </a:ext>
            </a:extLst>
          </p:cNvPr>
          <p:cNvSpPr/>
          <p:nvPr/>
        </p:nvSpPr>
        <p:spPr>
          <a:xfrm rot="16200000">
            <a:off x="8640678" y="2684118"/>
            <a:ext cx="2134356" cy="83283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47A5D2-2D46-59BE-66DD-3D08DA4C91FA}"/>
              </a:ext>
            </a:extLst>
          </p:cNvPr>
          <p:cNvCxnSpPr>
            <a:cxnSpLocks/>
          </p:cNvCxnSpPr>
          <p:nvPr/>
        </p:nvCxnSpPr>
        <p:spPr>
          <a:xfrm>
            <a:off x="8944929" y="3055067"/>
            <a:ext cx="40277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ADAA19A-ACB1-33C0-55D0-9314A35F10A1}"/>
              </a:ext>
            </a:extLst>
          </p:cNvPr>
          <p:cNvSpPr txBox="1"/>
          <p:nvPr/>
        </p:nvSpPr>
        <p:spPr>
          <a:xfrm rot="16200000">
            <a:off x="8709796" y="2953439"/>
            <a:ext cx="199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Direct AI Output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17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1">
            <a:extLst>
              <a:ext uri="{FF2B5EF4-FFF2-40B4-BE49-F238E27FC236}">
                <a16:creationId xmlns:a16="http://schemas.microsoft.com/office/drawing/2014/main" id="{FAF42F6E-630B-499C-9E32-830B2F87AB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2972918" y="7053330"/>
            <a:ext cx="3058455" cy="392614"/>
          </a:xfrm>
          <a:prstGeom prst="rect">
            <a:avLst/>
          </a:prstGeom>
          <a:noFill/>
          <a:ln/>
        </p:spPr>
        <p:txBody>
          <a:bodyPr vert="horz" lIns="117023" tIns="58512" rIns="117023" bIns="58512" rtlCol="0" anchor="ctr"/>
          <a:lstStyle>
            <a:defPPr>
              <a:defRPr lang="en-US"/>
            </a:defPPr>
            <a:lvl1pPr marL="0" algn="l" defTabSz="585148" rtl="0" eaLnBrk="1" latinLnBrk="0" hangingPunct="1">
              <a:defRPr sz="155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85148" algn="l" defTabSz="585148" rtl="0" eaLnBrk="1" latinLnBrk="0" hangingPunct="1">
              <a:defRPr sz="2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294" algn="l" defTabSz="585148" rtl="0" eaLnBrk="1" latinLnBrk="0" hangingPunct="1">
              <a:defRPr sz="2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5441" algn="l" defTabSz="585148" rtl="0" eaLnBrk="1" latinLnBrk="0" hangingPunct="1">
              <a:defRPr sz="2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587" algn="l" defTabSz="585148" rtl="0" eaLnBrk="1" latinLnBrk="0" hangingPunct="1">
              <a:defRPr sz="2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5734" algn="l" defTabSz="585148" rtl="0" eaLnBrk="1" latinLnBrk="0" hangingPunct="1">
              <a:defRPr sz="2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0882" algn="l" defTabSz="585148" rtl="0" eaLnBrk="1" latinLnBrk="0" hangingPunct="1">
              <a:defRPr sz="2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96029" algn="l" defTabSz="585148" rtl="0" eaLnBrk="1" latinLnBrk="0" hangingPunct="1">
              <a:defRPr sz="2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1175" algn="l" defTabSz="585148" rtl="0" eaLnBrk="1" latinLnBrk="0" hangingPunct="1">
              <a:defRPr sz="2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© Gary Rathwell</a:t>
            </a:r>
            <a:endParaRPr lang="en-US" altLang="en-US" sz="874" dirty="0">
              <a:latin typeface="Arial" panose="020B0604020202020204" pitchFamily="34" charset="0"/>
            </a:endParaRPr>
          </a:p>
        </p:txBody>
      </p:sp>
      <p:sp>
        <p:nvSpPr>
          <p:cNvPr id="6310" name="Rectangle 167">
            <a:extLst>
              <a:ext uri="{FF2B5EF4-FFF2-40B4-BE49-F238E27FC236}">
                <a16:creationId xmlns:a16="http://schemas.microsoft.com/office/drawing/2014/main" id="{A8A4BB39-E673-4EB9-AC91-3658E8A96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692" y="248797"/>
            <a:ext cx="6946617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71" b="1" dirty="0">
                <a:solidFill>
                  <a:srgbClr val="002060"/>
                </a:solidFill>
                <a:latin typeface="Arial" panose="020B0604020202020204" pitchFamily="34" charset="0"/>
              </a:rPr>
              <a:t>Partial-Slide Graphic</a:t>
            </a:r>
            <a:endParaRPr lang="en-US" altLang="en-US" sz="2471" b="1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35449E-9BBF-4546-B429-2A26139EC987}"/>
              </a:ext>
            </a:extLst>
          </p:cNvPr>
          <p:cNvSpPr/>
          <p:nvPr/>
        </p:nvSpPr>
        <p:spPr>
          <a:xfrm>
            <a:off x="1049672" y="1816578"/>
            <a:ext cx="433233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932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A</a:t>
            </a:r>
          </a:p>
          <a:p>
            <a:pPr marL="416041" lvl="1" indent="-268956" defTabSz="89932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</a:t>
            </a:r>
          </a:p>
          <a:p>
            <a:pPr marL="416041" lvl="1" indent="-268956" defTabSz="89932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2 text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932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B</a:t>
            </a:r>
          </a:p>
          <a:p>
            <a:pPr marL="416041" lvl="1" indent="-268956" defTabSz="89932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&lt;1&gt; List item</a:t>
            </a:r>
          </a:p>
          <a:p>
            <a:pPr marL="416041" lvl="1" indent="-268956" defTabSz="89932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&lt;2&gt; Another list item</a:t>
            </a:r>
          </a:p>
          <a:p>
            <a:pPr marL="514098" lvl="1" indent="-268956" defTabSz="89932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Subitem</a:t>
            </a:r>
          </a:p>
          <a:p>
            <a:pPr marL="514098" lvl="1" indent="-268956" defTabSz="89932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subitem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0FAE6-1B55-4580-8A41-FB793845D3B7}"/>
              </a:ext>
            </a:extLst>
          </p:cNvPr>
          <p:cNvSpPr/>
          <p:nvPr/>
        </p:nvSpPr>
        <p:spPr>
          <a:xfrm>
            <a:off x="5857213" y="4802461"/>
            <a:ext cx="4098298" cy="1766560"/>
          </a:xfrm>
          <a:prstGeom prst="roundRect">
            <a:avLst/>
          </a:prstGeom>
          <a:solidFill>
            <a:srgbClr val="FFFF00">
              <a:alpha val="40000"/>
            </a:srgbClr>
          </a:solidFill>
          <a:ln w="254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56DA3-938D-4A5C-BF1E-5DADBF900170}"/>
              </a:ext>
            </a:extLst>
          </p:cNvPr>
          <p:cNvSpPr/>
          <p:nvPr/>
        </p:nvSpPr>
        <p:spPr>
          <a:xfrm>
            <a:off x="7256031" y="3170345"/>
            <a:ext cx="1446865" cy="13544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87553"/>
            <a:r>
              <a:rPr lang="en-US" sz="1747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Business Systems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4B3CD68-B552-49CA-8BF2-952ADBB52ED4}"/>
              </a:ext>
            </a:extLst>
          </p:cNvPr>
          <p:cNvSpPr/>
          <p:nvPr/>
        </p:nvSpPr>
        <p:spPr>
          <a:xfrm>
            <a:off x="8788532" y="3463225"/>
            <a:ext cx="979370" cy="96255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r>
              <a:rPr lang="en-US" sz="233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IoT</a:t>
            </a:r>
          </a:p>
        </p:txBody>
      </p:sp>
      <p:pic>
        <p:nvPicPr>
          <p:cNvPr id="44" name="Graphic 43" descr="Cloud">
            <a:extLst>
              <a:ext uri="{FF2B5EF4-FFF2-40B4-BE49-F238E27FC236}">
                <a16:creationId xmlns:a16="http://schemas.microsoft.com/office/drawing/2014/main" id="{6BAE3259-F62D-4CCA-B287-20E99D27B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9260" y="1816578"/>
            <a:ext cx="1170603" cy="1170603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76139A-E25D-4481-A0BC-14A76CBE381D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7979464" y="2683436"/>
            <a:ext cx="302730" cy="48690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33E2DB0-2324-4AEE-83ED-A7E98DA50632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8866467" y="2683437"/>
            <a:ext cx="411750" cy="7797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picture containing clock&#10;&#10;Description automatically generated">
            <a:extLst>
              <a:ext uri="{FF2B5EF4-FFF2-40B4-BE49-F238E27FC236}">
                <a16:creationId xmlns:a16="http://schemas.microsoft.com/office/drawing/2014/main" id="{70436D40-FD25-4DFC-A527-4F673BEEF5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47371" y="4042731"/>
            <a:ext cx="254047" cy="266252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D7E26D4-C6E0-48F9-B02D-BA7C2593C488}"/>
              </a:ext>
            </a:extLst>
          </p:cNvPr>
          <p:cNvSpPr/>
          <p:nvPr/>
        </p:nvSpPr>
        <p:spPr>
          <a:xfrm>
            <a:off x="5609321" y="1275679"/>
            <a:ext cx="4658409" cy="5501322"/>
          </a:xfrm>
          <a:prstGeom prst="round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4A6CDF-544C-4C18-A5F7-B081BED6A871}"/>
              </a:ext>
            </a:extLst>
          </p:cNvPr>
          <p:cNvSpPr txBox="1"/>
          <p:nvPr/>
        </p:nvSpPr>
        <p:spPr>
          <a:xfrm>
            <a:off x="5717081" y="1294746"/>
            <a:ext cx="4326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3"/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Enterprise Control and</a:t>
            </a:r>
            <a:br>
              <a:rPr lang="en-US" sz="2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Information Architecture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A99C09F-CCEB-428D-B316-945040069B10}"/>
              </a:ext>
            </a:extLst>
          </p:cNvPr>
          <p:cNvSpPr/>
          <p:nvPr/>
        </p:nvSpPr>
        <p:spPr>
          <a:xfrm>
            <a:off x="7467783" y="5156126"/>
            <a:ext cx="1065007" cy="1065007"/>
          </a:xfrm>
          <a:prstGeom prst="ellipse">
            <a:avLst/>
          </a:prstGeom>
          <a:solidFill>
            <a:srgbClr val="FDB1E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r>
              <a:rPr lang="en-US" sz="233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ICS</a:t>
            </a:r>
          </a:p>
          <a:p>
            <a:pPr algn="ctr" defTabSz="887553"/>
            <a:r>
              <a:rPr lang="en-US" sz="97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DCS, PLC &amp; </a:t>
            </a:r>
          </a:p>
          <a:p>
            <a:pPr algn="ctr" defTabSz="887553"/>
            <a:r>
              <a:rPr lang="en-US" sz="97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SCADA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B3E8D60-6439-446C-9032-1B894A2362FA}"/>
              </a:ext>
            </a:extLst>
          </p:cNvPr>
          <p:cNvSpPr/>
          <p:nvPr/>
        </p:nvSpPr>
        <p:spPr>
          <a:xfrm>
            <a:off x="8744542" y="5205569"/>
            <a:ext cx="1023360" cy="1015564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r>
              <a:rPr lang="en-US" sz="233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IIoT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ECE6CCB-64CA-4B75-A29C-8FFD46A7C9C9}"/>
              </a:ext>
            </a:extLst>
          </p:cNvPr>
          <p:cNvCxnSpPr>
            <a:cxnSpLocks/>
            <a:stCxn id="42" idx="4"/>
            <a:endCxn id="50" idx="0"/>
          </p:cNvCxnSpPr>
          <p:nvPr/>
        </p:nvCxnSpPr>
        <p:spPr>
          <a:xfrm>
            <a:off x="7979464" y="4524767"/>
            <a:ext cx="20823" cy="63135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725A70-0305-4159-B5C8-65F85B72F77D}"/>
              </a:ext>
            </a:extLst>
          </p:cNvPr>
          <p:cNvCxnSpPr>
            <a:cxnSpLocks/>
            <a:stCxn id="42" idx="5"/>
            <a:endCxn id="51" idx="0"/>
          </p:cNvCxnSpPr>
          <p:nvPr/>
        </p:nvCxnSpPr>
        <p:spPr>
          <a:xfrm>
            <a:off x="8491008" y="4326417"/>
            <a:ext cx="765214" cy="87915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ADDB6E6-5EC5-4523-A13E-9C19FEB8DC1C}"/>
              </a:ext>
            </a:extLst>
          </p:cNvPr>
          <p:cNvSpPr txBox="1"/>
          <p:nvPr/>
        </p:nvSpPr>
        <p:spPr>
          <a:xfrm>
            <a:off x="7651764" y="6199081"/>
            <a:ext cx="798617" cy="450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/>
            <a:r>
              <a:rPr lang="en-US" sz="2330" dirty="0">
                <a:solidFill>
                  <a:srgbClr val="000000"/>
                </a:solidFill>
                <a:latin typeface="Arial" charset="0"/>
              </a:rPr>
              <a:t>ACS</a:t>
            </a:r>
          </a:p>
        </p:txBody>
      </p:sp>
      <p:pic>
        <p:nvPicPr>
          <p:cNvPr id="55" name="Picture 54" descr="A picture containing clock&#10;&#10;Description automatically generated">
            <a:extLst>
              <a:ext uri="{FF2B5EF4-FFF2-40B4-BE49-F238E27FC236}">
                <a16:creationId xmlns:a16="http://schemas.microsoft.com/office/drawing/2014/main" id="{7D79805E-8935-4691-BCEB-3C05AD6D3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56574" y="5880926"/>
            <a:ext cx="254047" cy="266252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755213F9-CB30-4CD7-AFEF-26AFC56654D4}"/>
              </a:ext>
            </a:extLst>
          </p:cNvPr>
          <p:cNvSpPr/>
          <p:nvPr/>
        </p:nvSpPr>
        <p:spPr>
          <a:xfrm>
            <a:off x="6191023" y="5171697"/>
            <a:ext cx="1065007" cy="1065007"/>
          </a:xfrm>
          <a:prstGeom prst="ellipse">
            <a:avLst/>
          </a:prstGeom>
          <a:solidFill>
            <a:srgbClr val="FDB1E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r>
              <a:rPr lang="en-US" sz="233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IAS</a:t>
            </a:r>
          </a:p>
          <a:p>
            <a:pPr algn="ctr" defTabSz="887553"/>
            <a:r>
              <a:rPr lang="en-US" sz="1019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Robotics &amp; Discrete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750D285-7ACF-4518-AE49-E66B551C589F}"/>
              </a:ext>
            </a:extLst>
          </p:cNvPr>
          <p:cNvCxnSpPr>
            <a:cxnSpLocks/>
            <a:stCxn id="42" idx="3"/>
            <a:endCxn id="56" idx="0"/>
          </p:cNvCxnSpPr>
          <p:nvPr/>
        </p:nvCxnSpPr>
        <p:spPr>
          <a:xfrm flipH="1">
            <a:off x="6723528" y="4326417"/>
            <a:ext cx="744392" cy="845281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254A81B-EA3A-4E81-A30E-2C10AAA96CEC}"/>
              </a:ext>
            </a:extLst>
          </p:cNvPr>
          <p:cNvSpPr/>
          <p:nvPr/>
        </p:nvSpPr>
        <p:spPr>
          <a:xfrm>
            <a:off x="8141813" y="2310080"/>
            <a:ext cx="829297" cy="361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7553"/>
            <a:r>
              <a:rPr lang="en-US" sz="1747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</a:rPr>
              <a:t>Cloud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3203ED2-8123-4FC8-8084-5CC9C88454E2}"/>
              </a:ext>
            </a:extLst>
          </p:cNvPr>
          <p:cNvCxnSpPr>
            <a:cxnSpLocks/>
          </p:cNvCxnSpPr>
          <p:nvPr/>
        </p:nvCxnSpPr>
        <p:spPr>
          <a:xfrm>
            <a:off x="8532790" y="3930019"/>
            <a:ext cx="436831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9490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75A9-5F53-4AB9-900E-140675A8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565" y="254071"/>
            <a:ext cx="6533025" cy="40536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3B00-9DB4-4B7C-A930-214059C7C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7" y="1479177"/>
            <a:ext cx="10043651" cy="4392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following are key messages to take away from this MLM:</a:t>
            </a:r>
            <a:br>
              <a:rPr lang="en-US" b="1" dirty="0"/>
            </a:br>
            <a:endParaRPr lang="en-US" b="1" dirty="0"/>
          </a:p>
          <a:p>
            <a:r>
              <a:rPr lang="en-US" sz="2400" b="1" dirty="0"/>
              <a:t>Definitions</a:t>
            </a:r>
          </a:p>
          <a:p>
            <a:pPr lvl="1"/>
            <a:r>
              <a:rPr lang="en-US" sz="2000" dirty="0"/>
              <a:t>Term 1</a:t>
            </a:r>
          </a:p>
          <a:p>
            <a:pPr lvl="1"/>
            <a:r>
              <a:rPr lang="en-US" sz="2000" dirty="0"/>
              <a:t>Term 2</a:t>
            </a:r>
            <a:br>
              <a:rPr lang="en-US" sz="2000" dirty="0"/>
            </a:br>
            <a:endParaRPr lang="en-US" sz="2000" dirty="0"/>
          </a:p>
          <a:p>
            <a:r>
              <a:rPr lang="en-US" sz="2400" b="1" dirty="0"/>
              <a:t>Topic A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Topic 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5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26F0204-E415-4A70-824F-C36CA7B82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8065" y="404085"/>
            <a:ext cx="6759656" cy="537882"/>
          </a:xfrm>
        </p:spPr>
        <p:txBody>
          <a:bodyPr/>
          <a:lstStyle/>
          <a:p>
            <a:pPr algn="ctr"/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Reading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7B1CEC1-A8C8-4CF3-8E21-64273F0600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5171" y="1344706"/>
            <a:ext cx="9920376" cy="4275509"/>
          </a:xfrm>
        </p:spPr>
        <p:txBody>
          <a:bodyPr/>
          <a:lstStyle/>
          <a:p>
            <a:pPr marL="0" indent="0" eaLnBrk="1" hangingPunct="1">
              <a:spcBef>
                <a:spcPts val="441"/>
              </a:spcBef>
              <a:spcAft>
                <a:spcPts val="441"/>
              </a:spcAft>
              <a:buNone/>
            </a:pPr>
            <a:r>
              <a:rPr lang="en-US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MLMs:</a:t>
            </a:r>
          </a:p>
          <a:p>
            <a:pPr eaLnBrk="1" hangingPunct="1">
              <a:spcBef>
                <a:spcPts val="441"/>
              </a:spcBef>
              <a:spcAft>
                <a:spcPts val="441"/>
              </a:spcAf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MLM-090-B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 Applications in Process Industry.</a:t>
            </a:r>
          </a:p>
          <a:p>
            <a:pPr eaLnBrk="1" hangingPunct="1">
              <a:spcBef>
                <a:spcPts val="441"/>
              </a:spcBef>
              <a:spcAft>
                <a:spcPts val="441"/>
              </a:spcAf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MLM-091-A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Plant AI and Human Interfaces.</a:t>
            </a:r>
          </a:p>
          <a:p>
            <a:pPr marL="0" indent="0" eaLnBrk="1" hangingPunct="1">
              <a:spcBef>
                <a:spcPts val="441"/>
              </a:spcBef>
              <a:spcAft>
                <a:spcPts val="441"/>
              </a:spcAft>
              <a:buNone/>
            </a:pP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ISA 18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 of Alarms Standard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7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Fareed Khan offers an extensive library describing the development of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applications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Medium.com publishing platform.</a:t>
            </a:r>
            <a:br>
              <a:rPr lang="en-US" altLang="en-US" dirty="0"/>
            </a:b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4A972-5D19-89ED-1A00-ACC3D3BD2179}"/>
              </a:ext>
            </a:extLst>
          </p:cNvPr>
          <p:cNvSpPr txBox="1"/>
          <p:nvPr/>
        </p:nvSpPr>
        <p:spPr>
          <a:xfrm>
            <a:off x="2861365" y="5729288"/>
            <a:ext cx="6931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660" lvl="1" indent="0">
              <a:spcAft>
                <a:spcPts val="1059"/>
              </a:spcAft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click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here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provide feedback on this MLM.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1850B-8613-F126-7929-260211D0FC30}"/>
              </a:ext>
            </a:extLst>
          </p:cNvPr>
          <p:cNvSpPr txBox="1"/>
          <p:nvPr/>
        </p:nvSpPr>
        <p:spPr>
          <a:xfrm>
            <a:off x="2628065" y="6300026"/>
            <a:ext cx="41394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059"/>
              </a:spcAft>
              <a:buNone/>
            </a:pPr>
            <a:r>
              <a:rPr lang="en-US" alt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https://creativecommons.org/licenses/by-sa/4.0/</a:t>
            </a:r>
            <a:r>
              <a:rPr lang="en-US" alt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DBBF-E539-4CF5-BE3F-5130527A502F}"/>
              </a:ext>
            </a:extLst>
          </p:cNvPr>
          <p:cNvSpPr txBox="1">
            <a:spLocks/>
          </p:cNvSpPr>
          <p:nvPr/>
        </p:nvSpPr>
        <p:spPr>
          <a:xfrm>
            <a:off x="2788528" y="291520"/>
            <a:ext cx="6201703" cy="5576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72B5F"/>
                </a:solidFill>
                <a:latin typeface="+mj-lt"/>
                <a:ea typeface="+mj-ea"/>
                <a:cs typeface="+mj-cs"/>
              </a:defRPr>
            </a:lvl1pPr>
            <a:lvl2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2pPr>
            <a:lvl3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3pPr>
            <a:lvl4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4pPr>
            <a:lvl5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5pPr>
            <a:lvl6pPr marL="4572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6pPr>
            <a:lvl7pPr marL="9144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7pPr>
            <a:lvl8pPr marL="13716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8pPr>
            <a:lvl9pPr marL="18288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rgbClr val="003F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93500-1BF3-3153-2A39-B4BF748C7839}"/>
              </a:ext>
            </a:extLst>
          </p:cNvPr>
          <p:cNvSpPr txBox="1"/>
          <p:nvPr/>
        </p:nvSpPr>
        <p:spPr>
          <a:xfrm>
            <a:off x="3550069" y="2133773"/>
            <a:ext cx="6818882" cy="2590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6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Bridget is a graduate Chemical Engineer with international and US experience in design of petroleum refineries and pipelines. </a:t>
            </a:r>
          </a:p>
          <a:p>
            <a:pPr marL="0" marR="0">
              <a:spcBef>
                <a:spcPts val="0"/>
              </a:spcBef>
              <a:spcAft>
                <a:spcPts val="106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She also holds a bachelor’s degree in science instruction and a Master’s degree in Instructional Design.</a:t>
            </a:r>
          </a:p>
          <a:p>
            <a:pPr marL="0" marR="0">
              <a:spcBef>
                <a:spcPts val="0"/>
              </a:spcBef>
              <a:spcAft>
                <a:spcPts val="106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idget currently manages a STEM tutorial program at a Chicago community college and continues to provide technical support, programming, and Instructional Design services for the PERA website.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03D766-43DE-F5B5-BA7C-B4763B1E447B}"/>
              </a:ext>
            </a:extLst>
          </p:cNvPr>
          <p:cNvSpPr/>
          <p:nvPr/>
        </p:nvSpPr>
        <p:spPr>
          <a:xfrm>
            <a:off x="1076751" y="4630622"/>
            <a:ext cx="1511340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12" i="1" dirty="0"/>
              <a:t>Bridget Rathwell</a:t>
            </a:r>
            <a:endParaRPr lang="en-US" sz="2471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52BC05-658D-7369-EBDA-E052BC729A83}"/>
              </a:ext>
            </a:extLst>
          </p:cNvPr>
          <p:cNvSpPr/>
          <p:nvPr/>
        </p:nvSpPr>
        <p:spPr>
          <a:xfrm>
            <a:off x="1076751" y="2133773"/>
            <a:ext cx="1331158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12" i="1" dirty="0"/>
              <a:t>Author</a:t>
            </a:r>
            <a:endParaRPr lang="en-US" sz="2471" dirty="0"/>
          </a:p>
        </p:txBody>
      </p:sp>
      <p:pic>
        <p:nvPicPr>
          <p:cNvPr id="6" name="Picture 5" descr="A person in glasses looking at the camera&#10;&#10;Description automatically generated">
            <a:extLst>
              <a:ext uri="{FF2B5EF4-FFF2-40B4-BE49-F238E27FC236}">
                <a16:creationId xmlns:a16="http://schemas.microsoft.com/office/drawing/2014/main" id="{4D2E6166-AF84-43FA-599A-43079F7CA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3"/>
          <a:stretch/>
        </p:blipFill>
        <p:spPr>
          <a:xfrm>
            <a:off x="1151233" y="2459149"/>
            <a:ext cx="1654547" cy="1894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458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8.603"/>
  <p:tag name="ISPRING_CUSTOM_TIMING_USED" val="1"/>
  <p:tag name="TIMING" val="|5.028"/>
  <p:tag name="ISPRING_PRESENTER_ID" val="{D7FF3B9D-17FA-4F8E-9D17-A85C4BFCB9B5}"/>
  <p:tag name="ISPRING_SLIDE_ID_2" val="{368AFC3E-EA4A-447B-95EF-F502133AC35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34.462"/>
  <p:tag name="ISPRING_CUSTOM_TIMING_USED" val="1"/>
  <p:tag name="TIMING" val="|6.281|11.921"/>
  <p:tag name="ISPRING_PRESENTER_ID" val="{D7FF3B9D-17FA-4F8E-9D17-A85C4BFCB9B5}"/>
  <p:tag name="ISPRING_SLIDE_ID_2" val="{E6DE95D8-8971-4236-974B-78EFE05F226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2.006"/>
  <p:tag name="GENSWF_SLIDE_TITLE" val="Partial-Slide Graphic"/>
  <p:tag name="ISPRING_PRESENTER_ID" val="{D7FF3B9D-17FA-4F8E-9D17-A85C4BFCB9B5}"/>
  <p:tag name="TIMING" val="|2.38"/>
  <p:tag name="ISPRING_SLIDE_ID_2" val="{DB001377-7BCA-4A29-B375-792DC8459A3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4.677"/>
  <p:tag name="TIMING" val="|3.498|2.782"/>
  <p:tag name="ISPRING_PRESENTER_ID" val="{D7FF3B9D-17FA-4F8E-9D17-A85C4BFCB9B5}"/>
  <p:tag name="ISPRING_SLIDE_ID_2" val="{8EDA6BF8-1376-4351-9F3F-5E5C81B8286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305227C-98B0-4AB0-B5E1-D25CE20F7A3B}"/>
  <p:tag name="ISPRING_CUSTOM_TIMING_USED" val="0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305227C-98B0-4AB0-B5E1-D25CE20F7A3B}"/>
  <p:tag name="ISPRING_CUSTOM_TIMING_USED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47.877"/>
  <p:tag name="TIMING" val="|8.329|12.875|10.94|11.804"/>
  <p:tag name="ISPRING_PRESENTER_ID" val="{D7FF3B9D-17FA-4F8E-9D17-A85C4BFCB9B5}"/>
  <p:tag name="ISPRING_SLIDE_ID_2" val="{32DFA38F-0F0F-4D49-AD9D-5EC842A80C5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58.620"/>
  <p:tag name="ISPRING_CUSTOM_TIMING_USED" val="1"/>
  <p:tag name="TIMING" val="|4.763|17.36|10.267|11.906"/>
  <p:tag name="ISPRING_PRESENTER_ID" val="{D7FF3B9D-17FA-4F8E-9D17-A85C4BFCB9B5}"/>
  <p:tag name="ISPRING_SLIDE_ID_2" val="{98F747D4-9C2E-4E18-BA50-B53BFF040049}"/>
</p:tagLst>
</file>

<file path=ppt/theme/theme1.xml><?xml version="1.0" encoding="utf-8"?>
<a:theme xmlns:a="http://schemas.openxmlformats.org/drawingml/2006/main" name="OMAC_Blue">
  <a:themeElements>
    <a:clrScheme name="OMAC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MAC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572</Words>
  <Application>Microsoft Office PowerPoint</Application>
  <PresentationFormat>Widescreen</PresentationFormat>
  <Paragraphs>117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OMAC_Blue</vt:lpstr>
      <vt:lpstr>Custom Design</vt:lpstr>
      <vt:lpstr>PowerPoint Presentation</vt:lpstr>
      <vt:lpstr>What is ________?</vt:lpstr>
      <vt:lpstr>Single-Column Slide</vt:lpstr>
      <vt:lpstr>Two-Column Slide </vt:lpstr>
      <vt:lpstr>Full-Slide Table</vt:lpstr>
      <vt:lpstr>PowerPoint Presentation</vt:lpstr>
      <vt:lpstr>Key Messages</vt:lpstr>
      <vt:lpstr>More Reading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Rathwell</dc:creator>
  <cp:lastModifiedBy>Gary Rathwell</cp:lastModifiedBy>
  <cp:revision>41</cp:revision>
  <cp:lastPrinted>2026-01-23T21:27:47Z</cp:lastPrinted>
  <dcterms:created xsi:type="dcterms:W3CDTF">2024-08-05T20:06:21Z</dcterms:created>
  <dcterms:modified xsi:type="dcterms:W3CDTF">2026-01-23T23:41:38Z</dcterms:modified>
</cp:coreProperties>
</file>