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1.xml" ContentType="application/vnd.openxmlformats-officedocument.presentationml.tags+xml"/>
  <Override PartName="/ppt/ink/ink1.xml" ContentType="application/inkml+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7.xml" ContentType="application/vnd.openxmlformats-officedocument.presentationml.tags+xml"/>
  <Override PartName="/ppt/ink/ink2.xml" ContentType="application/inkml+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3.xml" ContentType="application/vnd.openxmlformats-officedocument.theme+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notesSlides/notesSlide3.xml" ContentType="application/vnd.openxmlformats-officedocument.presentationml.notesSlide+xml"/>
  <Override PartName="/ppt/tags/tag16.xml" ContentType="application/vnd.openxmlformats-officedocument.presentationml.tags+xml"/>
  <Override PartName="/ppt/notesSlides/notesSlide4.xml" ContentType="application/vnd.openxmlformats-officedocument.presentationml.notesSlide+xml"/>
  <Override PartName="/ppt/tags/tag17.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8.xml" ContentType="application/vnd.openxmlformats-officedocument.presentationml.tags+xml"/>
  <Override PartName="/ppt/notesSlides/notesSlide7.xml" ContentType="application/vnd.openxmlformats-officedocument.presentationml.notesSlide+xml"/>
  <Override PartName="/ppt/tags/tag19.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20.xml" ContentType="application/vnd.openxmlformats-officedocument.presentationml.tags+xml"/>
  <Override PartName="/ppt/notesSlides/notesSlide10.xml" ContentType="application/vnd.openxmlformats-officedocument.presentationml.notesSlide+xml"/>
  <Override PartName="/ppt/tags/tag21.xml" ContentType="application/vnd.openxmlformats-officedocument.presentationml.tags+xml"/>
  <Override PartName="/ppt/notesSlides/notesSlide11.xml" ContentType="application/vnd.openxmlformats-officedocument.presentationml.notesSlide+xml"/>
  <Override PartName="/ppt/tags/tag22.xml" ContentType="application/vnd.openxmlformats-officedocument.presentationml.tag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Lst>
  <p:notesMasterIdLst>
    <p:notesMasterId r:id="rId15"/>
  </p:notesMasterIdLst>
  <p:sldIdLst>
    <p:sldId id="430" r:id="rId3"/>
    <p:sldId id="266" r:id="rId4"/>
    <p:sldId id="385" r:id="rId5"/>
    <p:sldId id="302" r:id="rId6"/>
    <p:sldId id="386" r:id="rId7"/>
    <p:sldId id="307" r:id="rId8"/>
    <p:sldId id="384" r:id="rId9"/>
    <p:sldId id="427" r:id="rId10"/>
    <p:sldId id="308" r:id="rId11"/>
    <p:sldId id="428" r:id="rId12"/>
    <p:sldId id="284" r:id="rId13"/>
    <p:sldId id="42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5" autoAdjust="0"/>
    <p:restoredTop sz="72360" autoAdjust="0"/>
  </p:normalViewPr>
  <p:slideViewPr>
    <p:cSldViewPr snapToGrid="0">
      <p:cViewPr varScale="1">
        <p:scale>
          <a:sx n="50" d="100"/>
          <a:sy n="50" d="100"/>
        </p:scale>
        <p:origin x="1554" y="276"/>
      </p:cViewPr>
      <p:guideLst/>
    </p:cSldViewPr>
  </p:slideViewPr>
  <p:notesTextViewPr>
    <p:cViewPr>
      <p:scale>
        <a:sx n="1" d="1"/>
        <a:sy n="1" d="1"/>
      </p:scale>
      <p:origin x="0" y="0"/>
    </p:cViewPr>
  </p:notesTextViewPr>
  <p:notesViewPr>
    <p:cSldViewPr snapToGrid="0">
      <p:cViewPr varScale="1">
        <p:scale>
          <a:sx n="63" d="100"/>
          <a:sy n="63" d="100"/>
        </p:scale>
        <p:origin x="293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88A505-7228-4715-92D7-CBF23D4AFF12}" type="datetimeFigureOut">
              <a:rPr lang="en-US" smtClean="0"/>
              <a:t>10/11/2025</a:t>
            </a:fld>
            <a:endParaRPr lang="en-US"/>
          </a:p>
        </p:txBody>
      </p:sp>
      <p:sp>
        <p:nvSpPr>
          <p:cNvPr id="4" name="Slide Image Placeholder 3"/>
          <p:cNvSpPr>
            <a:spLocks noGrp="1" noRot="1" noChangeAspect="1"/>
          </p:cNvSpPr>
          <p:nvPr>
            <p:ph type="sldImg" idx="2"/>
          </p:nvPr>
        </p:nvSpPr>
        <p:spPr>
          <a:xfrm>
            <a:off x="685800" y="614138"/>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3953814"/>
            <a:ext cx="5486400" cy="4576048"/>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DC63F9-AE46-4D1C-BB44-41C92F2D01CA}" type="slidenum">
              <a:rPr lang="en-US" smtClean="0"/>
              <a:t>‹#›</a:t>
            </a:fld>
            <a:endParaRPr lang="en-US"/>
          </a:p>
        </p:txBody>
      </p:sp>
    </p:spTree>
    <p:extLst>
      <p:ext uri="{BB962C8B-B14F-4D97-AF65-F5344CB8AC3E}">
        <p14:creationId xmlns:p14="http://schemas.microsoft.com/office/powerpoint/2010/main" val="1072161035"/>
      </p:ext>
    </p:extLst>
  </p:cSld>
  <p:clrMap bg1="lt1" tx1="dk1" bg2="lt2" tx2="dk2" accent1="accent1" accent2="accent2" accent3="accent3" accent4="accent4" accent5="accent5" accent6="accent6" hlink="hlink" folHlink="folHlink"/>
  <p:notesStyle>
    <a:lvl1pPr marL="0" algn="l" defTabSz="914400" rtl="0" eaLnBrk="1" latinLnBrk="0" hangingPunct="1">
      <a:defRPr sz="11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100" kern="1200">
        <a:solidFill>
          <a:schemeClr val="tx1"/>
        </a:solidFill>
        <a:latin typeface="Arial" panose="020B0604020202020204" pitchFamily="34" charset="0"/>
        <a:ea typeface="+mn-ea"/>
        <a:cs typeface="Arial" panose="020B0604020202020204" pitchFamily="34" charset="0"/>
      </a:defRPr>
    </a:lvl2pPr>
    <a:lvl3pPr marL="914400" algn="l" defTabSz="914400" rtl="0" eaLnBrk="1" latinLnBrk="0" hangingPunct="1">
      <a:defRPr sz="1100" kern="1200">
        <a:solidFill>
          <a:schemeClr val="tx1"/>
        </a:solidFill>
        <a:latin typeface="Arial" panose="020B0604020202020204" pitchFamily="34" charset="0"/>
        <a:ea typeface="+mn-ea"/>
        <a:cs typeface="Arial" panose="020B0604020202020204" pitchFamily="34" charset="0"/>
      </a:defRPr>
    </a:lvl3pPr>
    <a:lvl4pPr marL="1371600" algn="l" defTabSz="914400" rtl="0" eaLnBrk="1" latinLnBrk="0" hangingPunct="1">
      <a:defRPr sz="1100" kern="1200">
        <a:solidFill>
          <a:schemeClr val="tx1"/>
        </a:solidFill>
        <a:latin typeface="Arial" panose="020B0604020202020204" pitchFamily="34" charset="0"/>
        <a:ea typeface="+mn-ea"/>
        <a:cs typeface="Arial" panose="020B0604020202020204" pitchFamily="34" charset="0"/>
      </a:defRPr>
    </a:lvl4pPr>
    <a:lvl5pPr marL="1828800" algn="l" defTabSz="914400" rtl="0" eaLnBrk="1" latinLnBrk="0" hangingPunct="1">
      <a:defRPr sz="11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D543683-61DF-4FE5-95DC-D73197FDC1FE}"/>
              </a:ext>
            </a:extLst>
          </p:cNvPr>
          <p:cNvSpPr>
            <a:spLocks noGrp="1" noRot="1" noChangeAspect="1" noChangeArrowheads="1" noTextEdit="1"/>
          </p:cNvSpPr>
          <p:nvPr>
            <p:ph type="sldImg"/>
          </p:nvPr>
        </p:nvSpPr>
        <p:spPr>
          <a:xfrm>
            <a:off x="609600" y="654050"/>
            <a:ext cx="5613400" cy="3159125"/>
          </a:xfrm>
          <a:ln/>
        </p:spPr>
      </p:sp>
      <p:sp>
        <p:nvSpPr>
          <p:cNvPr id="7171" name="Rectangle 3">
            <a:extLst>
              <a:ext uri="{FF2B5EF4-FFF2-40B4-BE49-F238E27FC236}">
                <a16:creationId xmlns:a16="http://schemas.microsoft.com/office/drawing/2014/main" id="{225B9A1F-4D05-40A9-B6E9-B014CBBA8FCB}"/>
              </a:ext>
            </a:extLst>
          </p:cNvPr>
          <p:cNvSpPr>
            <a:spLocks noGrp="1" noChangeArrowheads="1"/>
          </p:cNvSpPr>
          <p:nvPr>
            <p:ph type="body" idx="1"/>
          </p:nvPr>
        </p:nvSpPr>
        <p:spPr>
          <a:xfrm>
            <a:off x="609600" y="4045474"/>
            <a:ext cx="5613400" cy="41355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This MLM </a:t>
            </a:r>
            <a:r>
              <a:rPr lang="en-US" sz="1300" dirty="0">
                <a:latin typeface="Arial" panose="020B0604020202020204" pitchFamily="34" charset="0"/>
                <a:cs typeface="Arial" panose="020B0604020202020204" pitchFamily="34" charset="0"/>
              </a:rPr>
              <a:t>describes Enterprise Control and Information System concepts and terminology including Industrial Automation and Control Systems (ACS), Information Technology (IT), and Operational Technology (OT).</a:t>
            </a:r>
          </a:p>
          <a:p>
            <a:endParaRPr lang="en-US" dirty="0">
              <a:latin typeface="Arial" panose="020B0604020202020204" pitchFamily="34" charset="0"/>
              <a:cs typeface="Arial" panose="020B0604020202020204" pitchFamily="34" charset="0"/>
            </a:endParaRPr>
          </a:p>
          <a:p>
            <a:pPr lvl="0">
              <a:buNone/>
              <a:defRPr/>
            </a:pPr>
            <a:r>
              <a:rPr lang="en-US" dirty="0">
                <a:latin typeface="Arial" panose="020B0604020202020204" pitchFamily="34" charset="0"/>
                <a:cs typeface="Arial" panose="020B0604020202020204" pitchFamily="34" charset="0"/>
              </a:rPr>
              <a:t>Click the START button when you are ready to advance.</a:t>
            </a:r>
            <a:br>
              <a:rPr lang="en-US" altLang="en-US" dirty="0">
                <a:latin typeface="Arial" panose="020B0604020202020204" pitchFamily="34" charset="0"/>
                <a:cs typeface="Arial" panose="020B0604020202020204" pitchFamily="34" charset="0"/>
              </a:rPr>
            </a:b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55653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8525" y="709613"/>
            <a:ext cx="5486400" cy="3086100"/>
          </a:xfrm>
        </p:spPr>
      </p:sp>
      <p:sp>
        <p:nvSpPr>
          <p:cNvPr id="3" name="Notes Placeholder 2"/>
          <p:cNvSpPr>
            <a:spLocks noGrp="1"/>
          </p:cNvSpPr>
          <p:nvPr>
            <p:ph type="body" idx="1"/>
          </p:nvPr>
        </p:nvSpPr>
        <p:spPr>
          <a:xfrm>
            <a:off x="967518" y="4254185"/>
            <a:ext cx="5348413" cy="4431028"/>
          </a:xfrm>
        </p:spPr>
        <p:txBody>
          <a:bodyPr/>
          <a:lstStyle/>
          <a:p>
            <a:r>
              <a:rPr lang="en-US" sz="1200" dirty="0"/>
              <a:t>Let’s quickly review the key messages discussed in this MLM.</a:t>
            </a:r>
          </a:p>
          <a:p>
            <a:pPr marL="0" indent="0">
              <a:buFont typeface="Arial" panose="020B0604020202020204" pitchFamily="34" charset="0"/>
              <a:buNone/>
            </a:pPr>
            <a:r>
              <a:rPr lang="en-US" dirty="0"/>
              <a:t>ACS = ICS + IAS + IIoT + Industrial gateways and firewalls.</a:t>
            </a:r>
          </a:p>
          <a:p>
            <a:pPr marL="171450" indent="-171450">
              <a:buFont typeface="Arial" panose="020B0604020202020204" pitchFamily="34" charset="0"/>
              <a:buChar char="•"/>
            </a:pPr>
            <a:r>
              <a:rPr lang="en-US" dirty="0"/>
              <a:t>ISA 62443 defined this term in 2007 to identify what this standard covers</a:t>
            </a:r>
          </a:p>
          <a:p>
            <a:pPr marL="171450" indent="-171450">
              <a:buFont typeface="Arial" panose="020B0604020202020204" pitchFamily="34" charset="0"/>
              <a:buChar char="•"/>
            </a:pPr>
            <a:r>
              <a:rPr lang="en-US" dirty="0"/>
              <a:t>It is intended for use in all industries</a:t>
            </a:r>
          </a:p>
          <a:p>
            <a:pPr marL="171450" indent="-171450">
              <a:buFont typeface="Arial" panose="020B0604020202020204" pitchFamily="34" charset="0"/>
              <a:buChar char="•"/>
            </a:pPr>
            <a:r>
              <a:rPr lang="en-US" dirty="0"/>
              <a:t>requires the skills and experience of Industrial Control  Engineers </a:t>
            </a:r>
            <a:br>
              <a:rPr lang="en-US" dirty="0"/>
            </a:br>
            <a:endParaRPr lang="en-US" dirty="0"/>
          </a:p>
          <a:p>
            <a:r>
              <a:rPr lang="en-US" dirty="0"/>
              <a:t>IT = Business Systems + Cloud + IoT + Commercial firewalls</a:t>
            </a:r>
          </a:p>
          <a:p>
            <a:pPr marL="171450" indent="-171450">
              <a:buFont typeface="Arial" panose="020B0604020202020204" pitchFamily="34" charset="0"/>
              <a:buChar char="•"/>
            </a:pPr>
            <a:r>
              <a:rPr lang="en-US" dirty="0"/>
              <a:t>Does not control equipment</a:t>
            </a:r>
            <a:br>
              <a:rPr lang="en-US" dirty="0"/>
            </a:br>
            <a:endParaRPr lang="en-US" dirty="0"/>
          </a:p>
          <a:p>
            <a:r>
              <a:rPr lang="en-US" dirty="0"/>
              <a:t>OT = Control Engineers and IT specialists collaborate.</a:t>
            </a:r>
          </a:p>
          <a:p>
            <a:pPr marL="171450" indent="-171450">
              <a:buFont typeface="Arial" panose="020B0604020202020204" pitchFamily="34" charset="0"/>
              <a:buChar char="•"/>
            </a:pPr>
            <a:r>
              <a:rPr lang="en-US" sz="1100" kern="1200" dirty="0">
                <a:solidFill>
                  <a:schemeClr val="tx1"/>
                </a:solidFill>
                <a:latin typeface="Arial" panose="020B0604020202020204" pitchFamily="34" charset="0"/>
                <a:ea typeface="+mn-ea"/>
                <a:cs typeface="Arial" panose="020B0604020202020204" pitchFamily="34" charset="0"/>
              </a:rPr>
              <a:t>Gartner defined this term in 2006 as control using IT infrastructure, and expanded in power distribution utilities</a:t>
            </a:r>
          </a:p>
          <a:p>
            <a:pPr marL="171450" indent="-171450">
              <a:buFont typeface="Arial" panose="020B0604020202020204" pitchFamily="34" charset="0"/>
              <a:buChar char="•"/>
            </a:pPr>
            <a:r>
              <a:rPr lang="en-US" sz="1100" kern="1200" dirty="0">
                <a:solidFill>
                  <a:schemeClr val="tx1"/>
                </a:solidFill>
                <a:latin typeface="Arial" panose="020B0604020202020204" pitchFamily="34" charset="0"/>
                <a:ea typeface="+mn-ea"/>
                <a:cs typeface="Arial" panose="020B0604020202020204" pitchFamily="34" charset="0"/>
              </a:rPr>
              <a:t>The Project Manager (or Plant Manager in existing operations) decides which discipline leads.</a:t>
            </a:r>
          </a:p>
          <a:p>
            <a:endParaRPr lang="en-US" dirty="0"/>
          </a:p>
        </p:txBody>
      </p:sp>
      <p:sp>
        <p:nvSpPr>
          <p:cNvPr id="4" name="Slide Number Placeholder 3"/>
          <p:cNvSpPr>
            <a:spLocks noGrp="1"/>
          </p:cNvSpPr>
          <p:nvPr>
            <p:ph type="sldNum" sz="quarter" idx="5"/>
          </p:nvPr>
        </p:nvSpPr>
        <p:spPr/>
        <p:txBody>
          <a:bodyPr/>
          <a:lstStyle/>
          <a:p>
            <a:pPr defTabSz="966363" fontAlgn="auto">
              <a:spcBef>
                <a:spcPts val="0"/>
              </a:spcBef>
              <a:spcAft>
                <a:spcPts val="0"/>
              </a:spcAft>
              <a:defRPr/>
            </a:pPr>
            <a:fld id="{938E238B-0027-441C-B6C6-5C79594C47B5}" type="slidenum">
              <a:rPr lang="en-US">
                <a:solidFill>
                  <a:prstClr val="black"/>
                </a:solidFill>
                <a:latin typeface="Calibri"/>
              </a:rPr>
              <a:pPr defTabSz="966363" fontAlgn="auto">
                <a:spcBef>
                  <a:spcPts val="0"/>
                </a:spcBef>
                <a:spcAft>
                  <a:spcPts val="0"/>
                </a:spcAft>
                <a:defRPr/>
              </a:pPr>
              <a:t>10</a:t>
            </a:fld>
            <a:endParaRPr lang="en-US">
              <a:solidFill>
                <a:prstClr val="black"/>
              </a:solidFill>
              <a:latin typeface="Calibri"/>
            </a:endParaRPr>
          </a:p>
        </p:txBody>
      </p:sp>
    </p:spTree>
    <p:extLst>
      <p:ext uri="{BB962C8B-B14F-4D97-AF65-F5344CB8AC3E}">
        <p14:creationId xmlns:p14="http://schemas.microsoft.com/office/powerpoint/2010/main" val="39502318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590E978D-5459-4DBC-85E2-3737F6327F65}"/>
              </a:ext>
            </a:extLst>
          </p:cNvPr>
          <p:cNvSpPr>
            <a:spLocks noGrp="1" noRot="1" noChangeAspect="1" noChangeArrowheads="1" noTextEdit="1"/>
          </p:cNvSpPr>
          <p:nvPr>
            <p:ph type="sldImg"/>
          </p:nvPr>
        </p:nvSpPr>
        <p:spPr>
          <a:xfrm>
            <a:off x="685800" y="657225"/>
            <a:ext cx="5486400" cy="3086100"/>
          </a:xfrm>
          <a:ln/>
        </p:spPr>
      </p:sp>
      <p:sp>
        <p:nvSpPr>
          <p:cNvPr id="25603" name="Notes Placeholder 2">
            <a:extLst>
              <a:ext uri="{FF2B5EF4-FFF2-40B4-BE49-F238E27FC236}">
                <a16:creationId xmlns:a16="http://schemas.microsoft.com/office/drawing/2014/main" id="{8E3BCBAD-F5F7-4FEB-812C-220F56D13C7D}"/>
              </a:ext>
            </a:extLst>
          </p:cNvPr>
          <p:cNvSpPr>
            <a:spLocks noGrp="1" noChangeArrowheads="1"/>
          </p:cNvSpPr>
          <p:nvPr>
            <p:ph type="body" idx="1"/>
          </p:nvPr>
        </p:nvSpPr>
        <p:spPr>
          <a:xfrm>
            <a:off x="685800" y="3988425"/>
            <a:ext cx="5486400" cy="4498349"/>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171450" marR="0" lvl="0" indent="-171450" defTabSz="914400" rtl="0" eaLnBrk="0" fontAlgn="base" latinLnBrk="0" hangingPunct="0">
              <a:lnSpc>
                <a:spcPct val="100000"/>
              </a:lnSpc>
              <a:spcBef>
                <a:spcPct val="30000"/>
              </a:spcBef>
              <a:spcAft>
                <a:spcPct val="0"/>
              </a:spcAft>
              <a:buClrTx/>
              <a:buSzPct val="100000"/>
              <a:tabLst/>
              <a:defRPr/>
            </a:pPr>
            <a:r>
              <a:rPr lang="en-US" kern="1200" dirty="0">
                <a:solidFill>
                  <a:schemeClr val="tx1"/>
                </a:solidFill>
                <a:effectLst/>
                <a:latin typeface="Arial" panose="020B0604020202020204" pitchFamily="34" charset="0"/>
                <a:cs typeface="Arial" panose="020B0604020202020204" pitchFamily="34" charset="0"/>
              </a:rPr>
              <a:t>Thank you for taking the time to view this Micro Learning Module.</a:t>
            </a:r>
          </a:p>
          <a:p>
            <a:pPr marL="171450" lvl="0" indent="-171450"/>
            <a:endParaRPr lang="en-US" kern="1200" dirty="0">
              <a:solidFill>
                <a:schemeClr val="tx1"/>
              </a:solidFill>
              <a:effectLst/>
              <a:latin typeface="Arial" panose="020B0604020202020204" pitchFamily="34" charset="0"/>
              <a:cs typeface="Arial" panose="020B0604020202020204" pitchFamily="34" charset="0"/>
            </a:endParaRPr>
          </a:p>
          <a:p>
            <a:pPr marL="171450" lvl="0" indent="-171450"/>
            <a:r>
              <a:rPr lang="en-US" kern="1200" dirty="0">
                <a:solidFill>
                  <a:schemeClr val="tx1"/>
                </a:solidFill>
                <a:effectLst/>
                <a:latin typeface="Arial" panose="020B0604020202020204" pitchFamily="34" charset="0"/>
                <a:cs typeface="Arial" panose="020B0604020202020204" pitchFamily="34" charset="0"/>
              </a:rPr>
              <a:t>The feedback link gathers feedback on the ISA Workbench about this MLM,</a:t>
            </a:r>
            <a:r>
              <a:rPr lang="en-US" dirty="0">
                <a:latin typeface="Arial" panose="020B0604020202020204" pitchFamily="34" charset="0"/>
                <a:cs typeface="Arial" panose="020B0604020202020204" pitchFamily="34" charset="0"/>
              </a:rPr>
              <a:t> </a:t>
            </a:r>
            <a:r>
              <a:rPr lang="en-US" kern="1200" dirty="0">
                <a:solidFill>
                  <a:schemeClr val="tx1"/>
                </a:solidFill>
                <a:effectLst/>
                <a:latin typeface="Arial" panose="020B0604020202020204" pitchFamily="34" charset="0"/>
                <a:cs typeface="Arial" panose="020B0604020202020204" pitchFamily="34" charset="0"/>
              </a:rPr>
              <a:t>which will be used by the author in updating this document.</a:t>
            </a:r>
            <a:endParaRPr lang="en-US" altLang="en-US" baseline="0" dirty="0">
              <a:latin typeface="Arial" panose="020B0604020202020204" pitchFamily="34" charset="0"/>
              <a:cs typeface="Arial" panose="020B0604020202020204" pitchFamily="34" charset="0"/>
            </a:endParaRPr>
          </a:p>
          <a:p>
            <a:pPr>
              <a:buNone/>
            </a:pPr>
            <a:br>
              <a:rPr lang="en-US" baseline="0" dirty="0"/>
            </a:br>
            <a:endParaRPr lang="en-US" baseline="0" dirty="0"/>
          </a:p>
          <a:p>
            <a:pPr algn="ctr">
              <a:buNone/>
            </a:pPr>
            <a:endParaRPr lang="en-US" baseline="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04850"/>
            <a:ext cx="5759450" cy="3240088"/>
          </a:xfrm>
        </p:spPr>
      </p:sp>
      <p:sp>
        <p:nvSpPr>
          <p:cNvPr id="3" name="Notes Placeholder 2"/>
          <p:cNvSpPr>
            <a:spLocks noGrp="1"/>
          </p:cNvSpPr>
          <p:nvPr>
            <p:ph type="body" idx="1"/>
          </p:nvPr>
        </p:nvSpPr>
        <p:spPr>
          <a:xfrm>
            <a:off x="731520" y="4105874"/>
            <a:ext cx="5852160" cy="4168975"/>
          </a:xfrm>
        </p:spPr>
        <p:txBody>
          <a:bodyPr/>
          <a:lstStyle/>
          <a:p>
            <a:pPr>
              <a:spcAft>
                <a:spcPts val="1121"/>
              </a:spcAft>
            </a:pPr>
            <a:endParaRPr lang="en-US" dirty="0">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9761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736600"/>
            <a:ext cx="5486400" cy="3086100"/>
          </a:xfrm>
        </p:spPr>
      </p:sp>
      <p:sp>
        <p:nvSpPr>
          <p:cNvPr id="3" name="Notes Placeholder 2"/>
          <p:cNvSpPr>
            <a:spLocks noGrp="1"/>
          </p:cNvSpPr>
          <p:nvPr>
            <p:ph type="body" idx="1"/>
          </p:nvPr>
        </p:nvSpPr>
        <p:spPr>
          <a:xfrm>
            <a:off x="685800" y="4071215"/>
            <a:ext cx="5852160" cy="4915622"/>
          </a:xfrm>
        </p:spPr>
        <p:txBody>
          <a:bodyPr/>
          <a:lstStyle/>
          <a:p>
            <a:r>
              <a:rPr lang="en-US" dirty="0"/>
              <a:t>Enterprises can be divided into Data processing systems often called “IT” (for Information Technology), and “ACS” (for Industrial Automation and Control Systems).  IT and ACS networks communicate within and between these regions.</a:t>
            </a:r>
          </a:p>
          <a:p>
            <a:endParaRPr lang="en-US" dirty="0"/>
          </a:p>
          <a:p>
            <a:r>
              <a:rPr lang="en-US" dirty="0"/>
              <a:t>It is important to clearly define IT and ACS. A good working definition of these are:</a:t>
            </a:r>
          </a:p>
          <a:p>
            <a:r>
              <a:rPr lang="en-US" dirty="0"/>
              <a:t>-   IT systems are used for data-centric computing that does not control equipment.</a:t>
            </a:r>
          </a:p>
          <a:p>
            <a:r>
              <a:rPr lang="en-US" dirty="0"/>
              <a:t>-   ACS systems are used to monitor events, processes and devices, and to make adjustments in equipment and industrial operations targets. </a:t>
            </a:r>
          </a:p>
        </p:txBody>
      </p:sp>
      <p:sp>
        <p:nvSpPr>
          <p:cNvPr id="4" name="Slide Number Placeholder 3"/>
          <p:cNvSpPr>
            <a:spLocks noGrp="1"/>
          </p:cNvSpPr>
          <p:nvPr>
            <p:ph type="sldNum" sz="quarter" idx="5"/>
          </p:nvPr>
        </p:nvSpPr>
        <p:spPr>
          <a:xfrm>
            <a:off x="4143587" y="9119475"/>
            <a:ext cx="2967232" cy="356718"/>
          </a:xfrm>
        </p:spPr>
        <p:txBody>
          <a:bodyPr/>
          <a:lstStyle/>
          <a:p>
            <a:fld id="{25F15F07-9F80-44C3-A0B9-752A4ECB8E6E}" type="slidenum">
              <a:rPr lang="en-GB" altLang="en-US" smtClean="0"/>
              <a:pPr/>
              <a:t>2</a:t>
            </a:fld>
            <a:endParaRPr lang="en-GB" altLang="en-US"/>
          </a:p>
        </p:txBody>
      </p:sp>
    </p:spTree>
    <p:extLst>
      <p:ext uri="{BB962C8B-B14F-4D97-AF65-F5344CB8AC3E}">
        <p14:creationId xmlns:p14="http://schemas.microsoft.com/office/powerpoint/2010/main" val="30226149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582613"/>
            <a:ext cx="5486400" cy="3086100"/>
          </a:xfrm>
        </p:spPr>
      </p:sp>
      <p:sp>
        <p:nvSpPr>
          <p:cNvPr id="3" name="Notes Placeholder 2"/>
          <p:cNvSpPr>
            <a:spLocks noGrp="1"/>
          </p:cNvSpPr>
          <p:nvPr>
            <p:ph type="body" idx="1"/>
          </p:nvPr>
        </p:nvSpPr>
        <p:spPr>
          <a:xfrm>
            <a:off x="807721" y="3822087"/>
            <a:ext cx="5364480" cy="4625828"/>
          </a:xfrm>
        </p:spPr>
        <p:txBody>
          <a:bodyPr/>
          <a:lstStyle/>
          <a:p>
            <a:r>
              <a:rPr lang="en-US" b="0" dirty="0"/>
              <a:t>Why do we</a:t>
            </a:r>
            <a:r>
              <a:rPr lang="en-US" b="0" u="sng" dirty="0"/>
              <a:t> need</a:t>
            </a:r>
            <a:r>
              <a:rPr lang="en-US" b="0" dirty="0"/>
              <a:t> to distinguish between IT and ACS</a:t>
            </a:r>
          </a:p>
          <a:p>
            <a:endParaRPr lang="en-US" b="0" dirty="0"/>
          </a:p>
          <a:p>
            <a:pPr marL="457200" indent="-457200">
              <a:buFontTx/>
              <a:buAutoNum type="arabicParenR"/>
            </a:pPr>
            <a:r>
              <a:rPr lang="en-US" sz="1100" b="0" dirty="0"/>
              <a:t>Secure ACS must be “designed in”.  They cannot be “bolted on” or evolved “as needed”. </a:t>
            </a:r>
          </a:p>
          <a:p>
            <a:pPr marL="457200" indent="-457200">
              <a:buFontTx/>
              <a:buAutoNum type="arabicParenR"/>
            </a:pPr>
            <a:r>
              <a:rPr lang="en-US" sz="1100" b="0" dirty="0"/>
              <a:t>ACS must prioritize safety. They are intimately involved in equipment regulatory control.</a:t>
            </a:r>
          </a:p>
          <a:p>
            <a:pPr marL="457200" indent="-457200">
              <a:buFontTx/>
              <a:buAutoNum type="arabicParenR"/>
            </a:pPr>
            <a:r>
              <a:rPr lang="en-US" sz="1100" b="0" dirty="0"/>
              <a:t>ACS failures are more dangerous than IT failures. </a:t>
            </a:r>
            <a:br>
              <a:rPr lang="en-US" sz="1100" b="0" dirty="0"/>
            </a:br>
            <a:r>
              <a:rPr lang="en-US" sz="1100" b="0" dirty="0"/>
              <a:t>IT failures result in financial loss, while ACS  directly impacts facilities, the environment, and human life. </a:t>
            </a:r>
          </a:p>
          <a:p>
            <a:pPr marL="457200" indent="-457200">
              <a:buAutoNum type="arabicParenR"/>
            </a:pPr>
            <a:r>
              <a:rPr lang="en-US" sz="1100" b="0" dirty="0"/>
              <a:t>Cybersecurity of IT systems and ACS have different goals. Cybersecurity Integrity and Availability vs. </a:t>
            </a:r>
            <a:br>
              <a:rPr lang="en-US" sz="1100" b="0" dirty="0"/>
            </a:br>
            <a:r>
              <a:rPr lang="en-US" sz="1100" b="0" dirty="0"/>
              <a:t>Safety, Integrity, Reliability, and Availability.</a:t>
            </a:r>
          </a:p>
          <a:p>
            <a:pPr marL="457200" indent="-457200">
              <a:buAutoNum type="arabicParenR"/>
            </a:pPr>
            <a:r>
              <a:rPr lang="en-US" sz="1100" b="0" dirty="0"/>
              <a:t>IT and ACS are at different levels in the Enterprise Architecture.</a:t>
            </a:r>
          </a:p>
          <a:p>
            <a:endParaRPr lang="en-US" dirty="0"/>
          </a:p>
        </p:txBody>
      </p:sp>
      <p:sp>
        <p:nvSpPr>
          <p:cNvPr id="4" name="Slide Number Placeholder 3"/>
          <p:cNvSpPr>
            <a:spLocks noGrp="1"/>
          </p:cNvSpPr>
          <p:nvPr>
            <p:ph type="sldNum" sz="quarter" idx="5"/>
          </p:nvPr>
        </p:nvSpPr>
        <p:spPr>
          <a:xfrm>
            <a:off x="4143587" y="9121628"/>
            <a:ext cx="2731785" cy="276638"/>
          </a:xfrm>
        </p:spPr>
        <p:txBody>
          <a:bodyPr/>
          <a:lstStyle/>
          <a:p>
            <a:fld id="{25F15F07-9F80-44C3-A0B9-752A4ECB8E6E}" type="slidenum">
              <a:rPr lang="en-GB" altLang="en-US" smtClean="0"/>
              <a:pPr/>
              <a:t>3</a:t>
            </a:fld>
            <a:endParaRPr lang="en-GB" altLang="en-US" dirty="0"/>
          </a:p>
        </p:txBody>
      </p:sp>
    </p:spTree>
    <p:extLst>
      <p:ext uri="{BB962C8B-B14F-4D97-AF65-F5344CB8AC3E}">
        <p14:creationId xmlns:p14="http://schemas.microsoft.com/office/powerpoint/2010/main" val="41997997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579438"/>
            <a:ext cx="5486400" cy="3086100"/>
          </a:xfrm>
        </p:spPr>
      </p:sp>
      <p:sp>
        <p:nvSpPr>
          <p:cNvPr id="3" name="Notes Placeholder 2"/>
          <p:cNvSpPr>
            <a:spLocks noGrp="1"/>
          </p:cNvSpPr>
          <p:nvPr>
            <p:ph type="body" idx="1"/>
          </p:nvPr>
        </p:nvSpPr>
        <p:spPr>
          <a:xfrm>
            <a:off x="685800" y="3864737"/>
            <a:ext cx="5486400" cy="4576048"/>
          </a:xfrm>
        </p:spPr>
        <p:txBody>
          <a:bodyPr/>
          <a:lstStyle/>
          <a:p>
            <a:r>
              <a:rPr lang="en-US" sz="1200" u="sng" dirty="0">
                <a:solidFill>
                  <a:srgbClr val="000000"/>
                </a:solidFill>
              </a:rPr>
              <a:t>IT is defined as Business Systems + Cloud + IoT</a:t>
            </a:r>
          </a:p>
          <a:p>
            <a:pPr indent="-49013"/>
            <a:endParaRPr lang="en-US" sz="1200" u="sng" dirty="0">
              <a:solidFill>
                <a:srgbClr val="000000"/>
              </a:solidFill>
            </a:endParaRPr>
          </a:p>
          <a:p>
            <a:r>
              <a:rPr lang="en-US" sz="1200" dirty="0">
                <a:solidFill>
                  <a:srgbClr val="000000"/>
                </a:solidFill>
              </a:rPr>
              <a:t>Business systems consist of a set of applications that receive manual and real-time data and process this to provide results, reports, and displays to humans and other systems.</a:t>
            </a:r>
          </a:p>
          <a:p>
            <a:br>
              <a:rPr lang="en-US" dirty="0"/>
            </a:br>
            <a:r>
              <a:rPr lang="en-US" sz="1200" dirty="0">
                <a:solidFill>
                  <a:srgbClr val="000000"/>
                </a:solidFill>
              </a:rPr>
              <a:t>Cloud computing applications run on Internet servers and deliver data to Business Systems.</a:t>
            </a:r>
            <a:br>
              <a:rPr lang="en-US" sz="1200" dirty="0">
                <a:solidFill>
                  <a:srgbClr val="000000"/>
                </a:solidFill>
              </a:rPr>
            </a:br>
            <a:endParaRPr lang="en-US" sz="1200" dirty="0">
              <a:solidFill>
                <a:srgbClr val="000000"/>
              </a:solidFill>
            </a:endParaRPr>
          </a:p>
          <a:p>
            <a:r>
              <a:rPr lang="en-US" sz="1200" dirty="0">
                <a:solidFill>
                  <a:srgbClr val="000000"/>
                </a:solidFill>
              </a:rPr>
              <a:t>IoT devices and networks may gather real-time “edge” data and deliver this to Business Systems via the Internet.</a:t>
            </a:r>
            <a:br>
              <a:rPr lang="en-US" sz="1200" dirty="0">
                <a:solidFill>
                  <a:srgbClr val="000000"/>
                </a:solidFill>
              </a:rPr>
            </a:br>
            <a:br>
              <a:rPr lang="en-US" sz="1200" dirty="0">
                <a:solidFill>
                  <a:srgbClr val="000000"/>
                </a:solidFill>
              </a:rPr>
            </a:br>
            <a:r>
              <a:rPr lang="en-US" dirty="0"/>
              <a:t>Although plant Firewalls are considered part of ACS, IT network specialists may have a role in the setup and operation of Plant Firewalls.  For example, separate configuration tables may be managed on both the ACS and IT side.  Also, set-up and monitoring of data paths to and from ACS via Business or Public Networks may also require their involvement.</a:t>
            </a:r>
          </a:p>
        </p:txBody>
      </p:sp>
      <p:sp>
        <p:nvSpPr>
          <p:cNvPr id="4" name="Slide Number Placeholder 3"/>
          <p:cNvSpPr>
            <a:spLocks noGrp="1"/>
          </p:cNvSpPr>
          <p:nvPr>
            <p:ph type="sldNum" sz="quarter" idx="10"/>
          </p:nvPr>
        </p:nvSpPr>
        <p:spPr>
          <a:xfrm>
            <a:off x="4143587" y="9119474"/>
            <a:ext cx="2967232" cy="278792"/>
          </a:xfrm>
        </p:spPr>
        <p:txBody>
          <a:bodyPr/>
          <a:lstStyle/>
          <a:p>
            <a:fld id="{4D7D8AD1-C533-456C-85A8-02FAB44C510F}" type="slidenum">
              <a:rPr lang="en-GB" smtClean="0"/>
              <a:t>4</a:t>
            </a:fld>
            <a:endParaRPr lang="en-GB" dirty="0"/>
          </a:p>
        </p:txBody>
      </p:sp>
    </p:spTree>
    <p:extLst>
      <p:ext uri="{BB962C8B-B14F-4D97-AF65-F5344CB8AC3E}">
        <p14:creationId xmlns:p14="http://schemas.microsoft.com/office/powerpoint/2010/main" val="25139134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869DF0-76B5-3C9A-B899-3CBF4D6175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8C308D-05F5-EACD-E86D-9D5E1674219B}"/>
              </a:ext>
            </a:extLst>
          </p:cNvPr>
          <p:cNvSpPr>
            <a:spLocks noGrp="1" noRot="1" noChangeAspect="1"/>
          </p:cNvSpPr>
          <p:nvPr>
            <p:ph type="sldImg"/>
          </p:nvPr>
        </p:nvSpPr>
        <p:spPr>
          <a:xfrm>
            <a:off x="685800" y="614363"/>
            <a:ext cx="5486400" cy="3086100"/>
          </a:xfrm>
        </p:spPr>
      </p:sp>
      <p:sp>
        <p:nvSpPr>
          <p:cNvPr id="3" name="Notes Placeholder 2">
            <a:extLst>
              <a:ext uri="{FF2B5EF4-FFF2-40B4-BE49-F238E27FC236}">
                <a16:creationId xmlns:a16="http://schemas.microsoft.com/office/drawing/2014/main" id="{D2D223EE-F431-7D78-87CE-697E3BF811FE}"/>
              </a:ext>
            </a:extLst>
          </p:cNvPr>
          <p:cNvSpPr>
            <a:spLocks noGrp="1"/>
          </p:cNvSpPr>
          <p:nvPr>
            <p:ph type="body" idx="1"/>
          </p:nvPr>
        </p:nvSpPr>
        <p:spPr/>
        <p:txBody>
          <a:bodyPr/>
          <a:lstStyle/>
          <a:p>
            <a:pPr defTabSz="966363">
              <a:defRPr/>
            </a:pPr>
            <a:r>
              <a:rPr lang="en-US" sz="1000" dirty="0"/>
              <a:t>Industrial Control and Automation Systems (ACS) are defined as Industrial Control Systems (ICS) + Industrial Automation Systems (IAS)+ Industrial Internet of Things (IIoT) + Plant Firewalls.  </a:t>
            </a:r>
          </a:p>
          <a:p>
            <a:pPr defTabSz="966363">
              <a:defRPr/>
            </a:pPr>
            <a:endParaRPr lang="en-US" sz="1000" dirty="0"/>
          </a:p>
          <a:p>
            <a:pPr marL="171450" indent="-171450" defTabSz="966363">
              <a:buFont typeface="Arial" panose="020B0604020202020204" pitchFamily="34" charset="0"/>
              <a:buChar char="•"/>
              <a:defRPr/>
            </a:pPr>
            <a:r>
              <a:rPr lang="en-US" sz="1000" dirty="0"/>
              <a:t>ICS is a term used to describe Industrial Control Systems implemented with Distributed Control Systems (DCS), Programmable Control Systems (PLC) and Supervisory Control and Data Acquisition Systems (SCADA).</a:t>
            </a:r>
          </a:p>
          <a:p>
            <a:pPr marL="171450" indent="-171450" defTabSz="966363">
              <a:buFont typeface="Arial" panose="020B0604020202020204" pitchFamily="34" charset="0"/>
              <a:buChar char="•"/>
              <a:defRPr/>
            </a:pPr>
            <a:r>
              <a:rPr lang="en-US" sz="1000" dirty="0"/>
              <a:t>IAS is a term for Industrial Automation Systems, such as discrete automation on conveyors or robots, and </a:t>
            </a:r>
          </a:p>
          <a:p>
            <a:pPr marL="171450" indent="-171450" defTabSz="966363">
              <a:buFont typeface="Arial" panose="020B0604020202020204" pitchFamily="34" charset="0"/>
              <a:buChar char="•"/>
              <a:defRPr/>
            </a:pPr>
            <a:r>
              <a:rPr lang="en-US" sz="1000" dirty="0"/>
              <a:t>IIoT is used to describe “edge computing” devices for remote data acquisition and human interfaces connected with the Internet Protocol (TCP/IP).</a:t>
            </a:r>
          </a:p>
          <a:p>
            <a:pPr defTabSz="966363">
              <a:defRPr/>
            </a:pPr>
            <a:endParaRPr lang="en-US" sz="1000" dirty="0"/>
          </a:p>
          <a:p>
            <a:pPr defTabSz="966363">
              <a:defRPr/>
            </a:pPr>
            <a:r>
              <a:rPr lang="en-US" sz="1000" dirty="0"/>
              <a:t>Each of these requires special skills and experience from the Control System Engineers responsible for their design and maintenance.  </a:t>
            </a:r>
          </a:p>
          <a:p>
            <a:pPr defTabSz="966363">
              <a:defRPr/>
            </a:pPr>
            <a:endParaRPr lang="en-US" sz="1000" dirty="0"/>
          </a:p>
          <a:p>
            <a:pPr marL="65123" lvl="1"/>
            <a:r>
              <a:rPr lang="en-US" sz="1000" dirty="0">
                <a:solidFill>
                  <a:srgbClr val="000000"/>
                </a:solidFill>
              </a:rPr>
              <a:t>ICS, IAS, and IIoT devices and networks should not be directly connected.  This is because ICS, IAS devices, and networks are each designed for different environments, speeds, and protocols. Thus, it is unlikely that adequate Reliability, Repairability, Response, and Resolution can be assured without the use of firewalls and monitoring software.</a:t>
            </a:r>
          </a:p>
          <a:p>
            <a:pPr marL="65123" lvl="1"/>
            <a:endParaRPr lang="en-US" sz="1000" dirty="0">
              <a:solidFill>
                <a:srgbClr val="000000"/>
              </a:solidFill>
            </a:endParaRPr>
          </a:p>
          <a:p>
            <a:pPr marL="65123" lvl="1"/>
            <a:r>
              <a:rPr lang="en-US" sz="1000" dirty="0">
                <a:solidFill>
                  <a:srgbClr val="000000"/>
                </a:solidFill>
              </a:rPr>
              <a:t>Connectivity can, however, be achieved through managed Firewalls as shown </a:t>
            </a:r>
            <a:r>
              <a:rPr lang="en-US" sz="1000" dirty="0"/>
              <a:t>between ACS networks and Business Systems.  Control Engineers may work with Industrial Network specialists who have the skills and experience to interface many different ICS, IAS, and IIoT networks.  ISA 95 defines software Interface Standards between ACS and Business Systems.  </a:t>
            </a:r>
          </a:p>
          <a:p>
            <a:pPr defTabSz="966363">
              <a:defRPr/>
            </a:pPr>
            <a:endParaRPr lang="en-US" sz="1000" dirty="0"/>
          </a:p>
          <a:p>
            <a:pPr defTabSz="966363">
              <a:defRPr/>
            </a:pPr>
            <a:r>
              <a:rPr lang="en-US" sz="1000" dirty="0"/>
              <a:t>A Business IT Network Specialist may be required to set up and operate Plant Firewalls.  For example, separate configuration tables may be managed on both the ACS and IT sides of some firewalls or gateways.  Also, set-up and monitoring of data paths to and from ACS via Business or Public Networks may also require their involvement.</a:t>
            </a:r>
          </a:p>
        </p:txBody>
      </p:sp>
      <p:sp>
        <p:nvSpPr>
          <p:cNvPr id="4" name="Slide Number Placeholder 3">
            <a:extLst>
              <a:ext uri="{FF2B5EF4-FFF2-40B4-BE49-F238E27FC236}">
                <a16:creationId xmlns:a16="http://schemas.microsoft.com/office/drawing/2014/main" id="{2C8330B3-EDE1-4966-FC4C-9606F6BD0BC4}"/>
              </a:ext>
            </a:extLst>
          </p:cNvPr>
          <p:cNvSpPr>
            <a:spLocks noGrp="1"/>
          </p:cNvSpPr>
          <p:nvPr>
            <p:ph type="sldNum" sz="quarter" idx="10"/>
          </p:nvPr>
        </p:nvSpPr>
        <p:spPr>
          <a:xfrm>
            <a:off x="4143587" y="9119474"/>
            <a:ext cx="2967232" cy="278792"/>
          </a:xfrm>
        </p:spPr>
        <p:txBody>
          <a:bodyPr/>
          <a:lstStyle/>
          <a:p>
            <a:fld id="{4D7D8AD1-C533-456C-85A8-02FAB44C510F}" type="slidenum">
              <a:rPr lang="en-GB" smtClean="0"/>
              <a:t>5</a:t>
            </a:fld>
            <a:endParaRPr lang="en-GB" dirty="0"/>
          </a:p>
        </p:txBody>
      </p:sp>
    </p:spTree>
    <p:extLst>
      <p:ext uri="{BB962C8B-B14F-4D97-AF65-F5344CB8AC3E}">
        <p14:creationId xmlns:p14="http://schemas.microsoft.com/office/powerpoint/2010/main" val="12388778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8050" y="788988"/>
            <a:ext cx="5486400" cy="3086100"/>
          </a:xfrm>
        </p:spPr>
      </p:sp>
      <p:sp>
        <p:nvSpPr>
          <p:cNvPr id="3" name="Notes Placeholder 2"/>
          <p:cNvSpPr>
            <a:spLocks noGrp="1"/>
          </p:cNvSpPr>
          <p:nvPr>
            <p:ph type="body" idx="1"/>
          </p:nvPr>
        </p:nvSpPr>
        <p:spPr>
          <a:xfrm>
            <a:off x="906524" y="4127240"/>
            <a:ext cx="5486400" cy="4576048"/>
          </a:xfrm>
        </p:spPr>
        <p:txBody>
          <a:bodyPr/>
          <a:lstStyle/>
          <a:p>
            <a:pPr>
              <a:buNone/>
            </a:pPr>
            <a:r>
              <a:rPr lang="en-US" dirty="0"/>
              <a:t>A </a:t>
            </a:r>
            <a:r>
              <a:rPr lang="en-US" altLang="en-US" sz="1200" dirty="0">
                <a:latin typeface="+mn-lt"/>
              </a:rPr>
              <a:t>Typical PERA Architecture for a Process Industry Enterprise might look like this.</a:t>
            </a:r>
          </a:p>
          <a:p>
            <a:pPr>
              <a:buNone/>
            </a:pPr>
            <a:endParaRPr lang="en-US" sz="1200" dirty="0">
              <a:latin typeface="+mn-lt"/>
            </a:endParaRPr>
          </a:p>
          <a:p>
            <a:pPr marL="0" marR="0" lvl="0" indent="0" algn="l" defTabSz="914400" rtl="0" eaLnBrk="0" fontAlgn="base" latinLnBrk="0" hangingPunct="0">
              <a:lnSpc>
                <a:spcPct val="100000"/>
              </a:lnSpc>
              <a:spcBef>
                <a:spcPct val="30000"/>
              </a:spcBef>
              <a:spcAft>
                <a:spcPct val="0"/>
              </a:spcAft>
              <a:buClrTx/>
              <a:buSzPct val="100000"/>
              <a:buFontTx/>
              <a:buNone/>
              <a:tabLst/>
              <a:defRPr/>
            </a:pPr>
            <a:r>
              <a:rPr lang="en-US" altLang="en-US" sz="1200" dirty="0">
                <a:latin typeface="+mn-lt"/>
              </a:rPr>
              <a:t>Traditionally, IT (data storage, analysis &amp; presentation) predominated at higher levels in the architecture, and ACS did “plant control”.</a:t>
            </a:r>
          </a:p>
          <a:p>
            <a:pPr marL="0" marR="0" lvl="0" indent="0" algn="l" defTabSz="914400" rtl="0" eaLnBrk="0" fontAlgn="base" latinLnBrk="0" hangingPunct="0">
              <a:lnSpc>
                <a:spcPct val="100000"/>
              </a:lnSpc>
              <a:spcBef>
                <a:spcPct val="30000"/>
              </a:spcBef>
              <a:spcAft>
                <a:spcPct val="0"/>
              </a:spcAft>
              <a:buClrTx/>
              <a:buSzPct val="100000"/>
              <a:buFontTx/>
              <a:buNone/>
              <a:tabLst/>
              <a:defRPr/>
            </a:pPr>
            <a:endParaRPr lang="en-US" altLang="en-US" sz="1200" dirty="0">
              <a:latin typeface="+mn-lt"/>
            </a:endParaRPr>
          </a:p>
          <a:p>
            <a:pPr marL="0" marR="0" lvl="0" indent="0" algn="l" defTabSz="914400" rtl="0" eaLnBrk="0" fontAlgn="base" latinLnBrk="0" hangingPunct="0">
              <a:lnSpc>
                <a:spcPct val="100000"/>
              </a:lnSpc>
              <a:spcBef>
                <a:spcPct val="30000"/>
              </a:spcBef>
              <a:spcAft>
                <a:spcPct val="0"/>
              </a:spcAft>
              <a:buClrTx/>
              <a:buSzPct val="100000"/>
              <a:buFontTx/>
              <a:buNone/>
              <a:tabLst/>
              <a:defRPr/>
            </a:pPr>
            <a:r>
              <a:rPr lang="en-US" altLang="en-US" sz="1200" dirty="0">
                <a:latin typeface="+mn-lt"/>
              </a:rPr>
              <a:t>In general, computing systems and networks below the Industrial LAN were the responsibility of Control System Engineers, and systems above this were the responsibility of IT specialists.  Applications connected to either office LAN or industrial LANs and there were few connections between IT and ACS systems.</a:t>
            </a:r>
          </a:p>
          <a:p>
            <a:pPr marL="0" marR="0" lvl="0" indent="0" algn="l" defTabSz="914400" rtl="0" eaLnBrk="0" fontAlgn="base" latinLnBrk="0" hangingPunct="0">
              <a:lnSpc>
                <a:spcPct val="100000"/>
              </a:lnSpc>
              <a:spcBef>
                <a:spcPct val="30000"/>
              </a:spcBef>
              <a:spcAft>
                <a:spcPct val="0"/>
              </a:spcAft>
              <a:buClrTx/>
              <a:buSzPct val="100000"/>
              <a:buFontTx/>
              <a:buNone/>
              <a:tabLst/>
              <a:defRPr/>
            </a:pPr>
            <a:endParaRPr lang="en-US" altLang="en-US" sz="1200" dirty="0">
              <a:latin typeface="+mn-lt"/>
            </a:endParaRPr>
          </a:p>
          <a:p>
            <a:pPr marL="0" marR="0" lvl="0" indent="0" algn="l" defTabSz="914400" rtl="0" eaLnBrk="0" fontAlgn="base" latinLnBrk="0" hangingPunct="0">
              <a:lnSpc>
                <a:spcPct val="100000"/>
              </a:lnSpc>
              <a:spcBef>
                <a:spcPct val="30000"/>
              </a:spcBef>
              <a:spcAft>
                <a:spcPct val="0"/>
              </a:spcAft>
              <a:buClrTx/>
              <a:buSzPct val="100000"/>
              <a:buNone/>
              <a:tabLst/>
              <a:defRPr/>
            </a:pPr>
            <a:r>
              <a:rPr lang="en-US" altLang="en-US" sz="1200" dirty="0">
                <a:latin typeface="+mn-lt"/>
              </a:rPr>
              <a:t>It was common for Control Engineers to get support from IT specialists in their areas of responsibility “below the Plant Firewall” such as IP network configuration or Company Computer and network standards.</a:t>
            </a:r>
          </a:p>
          <a:p>
            <a:pPr marL="0" marR="0" lvl="0" indent="0" algn="l" defTabSz="914400" rtl="0" eaLnBrk="0" fontAlgn="base" latinLnBrk="0" hangingPunct="0">
              <a:lnSpc>
                <a:spcPct val="100000"/>
              </a:lnSpc>
              <a:spcBef>
                <a:spcPct val="30000"/>
              </a:spcBef>
              <a:spcAft>
                <a:spcPct val="0"/>
              </a:spcAft>
              <a:buClrTx/>
              <a:buSzPct val="100000"/>
              <a:buNone/>
              <a:tabLst/>
              <a:defRPr/>
            </a:pPr>
            <a:endParaRPr lang="en-US" altLang="en-US" sz="1200" dirty="0">
              <a:latin typeface="+mn-lt"/>
            </a:endParaRPr>
          </a:p>
          <a:p>
            <a:pPr marL="0" marR="0" lvl="0" indent="0" algn="l" defTabSz="914400" rtl="0" eaLnBrk="0" fontAlgn="base" latinLnBrk="0" hangingPunct="0">
              <a:lnSpc>
                <a:spcPct val="100000"/>
              </a:lnSpc>
              <a:spcBef>
                <a:spcPct val="30000"/>
              </a:spcBef>
              <a:spcAft>
                <a:spcPct val="0"/>
              </a:spcAft>
              <a:buClrTx/>
              <a:buSzPct val="100000"/>
              <a:buNone/>
              <a:tabLst/>
              <a:defRPr/>
            </a:pPr>
            <a:r>
              <a:rPr lang="en-US" altLang="en-US" sz="1200" dirty="0">
                <a:latin typeface="+mn-lt"/>
              </a:rPr>
              <a:t>However, it was relatively unusual for IT specialists to ask for support from Control Engineers “above the Plant Firewall”, unless for basic Engineering for server rooms or network wiring.</a:t>
            </a:r>
          </a:p>
          <a:p>
            <a:pPr marL="0" marR="0" lvl="0" indent="0" algn="l" defTabSz="914400" rtl="0" eaLnBrk="0" fontAlgn="base" latinLnBrk="0" hangingPunct="0">
              <a:lnSpc>
                <a:spcPct val="100000"/>
              </a:lnSpc>
              <a:spcBef>
                <a:spcPct val="30000"/>
              </a:spcBef>
              <a:spcAft>
                <a:spcPct val="0"/>
              </a:spcAft>
              <a:buClrTx/>
              <a:buSzPct val="100000"/>
              <a:buFontTx/>
              <a:buChar char="•"/>
              <a:tabLst/>
              <a:defRPr/>
            </a:pPr>
            <a:endParaRPr lang="en-US" altLang="en-US" sz="1200" dirty="0">
              <a:latin typeface="+mn-lt"/>
            </a:endParaRPr>
          </a:p>
        </p:txBody>
      </p:sp>
    </p:spTree>
    <p:extLst>
      <p:ext uri="{BB962C8B-B14F-4D97-AF65-F5344CB8AC3E}">
        <p14:creationId xmlns:p14="http://schemas.microsoft.com/office/powerpoint/2010/main" val="37778402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14363"/>
            <a:ext cx="5486400" cy="3086100"/>
          </a:xfrm>
        </p:spPr>
      </p:sp>
      <p:sp>
        <p:nvSpPr>
          <p:cNvPr id="3" name="Notes Placeholder 2"/>
          <p:cNvSpPr>
            <a:spLocks noGrp="1"/>
          </p:cNvSpPr>
          <p:nvPr>
            <p:ph type="body" idx="1"/>
          </p:nvPr>
        </p:nvSpPr>
        <p:spPr/>
        <p:txBody>
          <a:bodyPr/>
          <a:lstStyle/>
          <a:p>
            <a:pPr marL="0" indent="0">
              <a:buNone/>
            </a:pPr>
            <a:r>
              <a:rPr lang="en-US" b="1" dirty="0"/>
              <a:t>There are several definitions of the Operational Technology (OT) term, including:</a:t>
            </a:r>
          </a:p>
          <a:p>
            <a:pPr marL="694802" lvl="1" indent="-302575">
              <a:spcBef>
                <a:spcPts val="0"/>
              </a:spcBef>
              <a:spcAft>
                <a:spcPts val="0"/>
              </a:spcAft>
              <a:buFont typeface="+mj-lt"/>
              <a:buAutoNum type="arabicParenR"/>
            </a:pPr>
            <a:r>
              <a:rPr lang="en-GB" dirty="0"/>
              <a:t>Any computer system at a production facility (results in confusion with both IT and ACS definitions)</a:t>
            </a:r>
          </a:p>
          <a:p>
            <a:pPr marL="694802" lvl="1" indent="-302575">
              <a:spcBef>
                <a:spcPts val="0"/>
              </a:spcBef>
              <a:spcAft>
                <a:spcPts val="0"/>
              </a:spcAft>
              <a:buFont typeface="+mj-lt"/>
              <a:buAutoNum type="arabicParenR"/>
            </a:pPr>
            <a:r>
              <a:rPr lang="en-GB" dirty="0"/>
              <a:t>Any computer system connected to “industrial equipment” (results in confusion with ACS)</a:t>
            </a:r>
          </a:p>
          <a:p>
            <a:pPr marL="694802" lvl="1" indent="-302575">
              <a:spcBef>
                <a:spcPts val="0"/>
              </a:spcBef>
              <a:spcAft>
                <a:spcPts val="0"/>
              </a:spcAft>
              <a:buFont typeface="+mj-lt"/>
              <a:buAutoNum type="arabicParenR"/>
            </a:pPr>
            <a:r>
              <a:rPr lang="en-GB" dirty="0">
                <a:ea typeface="Times New Roman" panose="02020603050405020304" pitchFamily="18" charset="0"/>
              </a:rPr>
              <a:t>Any computer system having IT and ACS systems working together in real-time.</a:t>
            </a:r>
            <a:br>
              <a:rPr lang="en-GB" dirty="0">
                <a:ea typeface="Times New Roman" panose="02020603050405020304" pitchFamily="18" charset="0"/>
              </a:rPr>
            </a:br>
            <a:endParaRPr lang="en-US" dirty="0">
              <a:ea typeface="Times New Roman" panose="02020603050405020304" pitchFamily="18" charset="0"/>
            </a:endParaRPr>
          </a:p>
          <a:p>
            <a:pPr marL="0" indent="0">
              <a:lnSpc>
                <a:spcPct val="90000"/>
              </a:lnSpc>
              <a:buFont typeface="Arial" panose="020B0604020202020204" pitchFamily="34" charset="0"/>
              <a:buNone/>
            </a:pPr>
            <a:r>
              <a:rPr lang="en-US" b="1" dirty="0"/>
              <a:t>Option 3 was selected because</a:t>
            </a:r>
          </a:p>
          <a:p>
            <a:pPr marL="694802" lvl="1" indent="-302575">
              <a:spcBef>
                <a:spcPts val="0"/>
              </a:spcBef>
              <a:spcAft>
                <a:spcPts val="0"/>
              </a:spcAft>
              <a:buFont typeface="Arial" panose="020B0604020202020204" pitchFamily="34" charset="0"/>
              <a:buChar char="•"/>
            </a:pPr>
            <a:r>
              <a:rPr lang="en-GB" dirty="0"/>
              <a:t>It defines who is responsible (both IT and ACS with the lead discipline decided by project management)</a:t>
            </a:r>
          </a:p>
          <a:p>
            <a:pPr marL="694802" lvl="1" indent="-302575">
              <a:spcBef>
                <a:spcPts val="0"/>
              </a:spcBef>
              <a:spcAft>
                <a:spcPts val="0"/>
              </a:spcAft>
              <a:buFont typeface="Arial" panose="020B0604020202020204" pitchFamily="34" charset="0"/>
              <a:buChar char="•"/>
            </a:pPr>
            <a:r>
              <a:rPr lang="en-GB" dirty="0"/>
              <a:t>OT term originated with Gartner’s concept of IT infrastructure integrated with electrical power distribution, and this concept is retained.</a:t>
            </a:r>
            <a:endParaRPr lang="en-US" baseline="0" dirty="0"/>
          </a:p>
        </p:txBody>
      </p:sp>
      <p:sp>
        <p:nvSpPr>
          <p:cNvPr id="4" name="Slide Number Placeholder 3"/>
          <p:cNvSpPr>
            <a:spLocks noGrp="1"/>
          </p:cNvSpPr>
          <p:nvPr>
            <p:ph type="sldNum" sz="quarter" idx="5"/>
          </p:nvPr>
        </p:nvSpPr>
        <p:spPr/>
        <p:txBody>
          <a:bodyPr lIns="96661" tIns="48331" rIns="96661" bIns="48331"/>
          <a:lstStyle/>
          <a:p>
            <a:fld id="{25F15F07-9F80-44C3-A0B9-752A4ECB8E6E}" type="slidenum">
              <a:rPr lang="en-GB" altLang="en-US" smtClean="0"/>
              <a:pPr/>
              <a:t>7</a:t>
            </a:fld>
            <a:endParaRPr lang="en-GB" altLang="en-US"/>
          </a:p>
        </p:txBody>
      </p:sp>
    </p:spTree>
    <p:extLst>
      <p:ext uri="{BB962C8B-B14F-4D97-AF65-F5344CB8AC3E}">
        <p14:creationId xmlns:p14="http://schemas.microsoft.com/office/powerpoint/2010/main" val="12782033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1838" y="635000"/>
            <a:ext cx="5486400" cy="3086100"/>
          </a:xfrm>
        </p:spPr>
      </p:sp>
      <p:sp>
        <p:nvSpPr>
          <p:cNvPr id="3" name="Notes Placeholder 2"/>
          <p:cNvSpPr>
            <a:spLocks noGrp="1"/>
          </p:cNvSpPr>
          <p:nvPr>
            <p:ph type="body" idx="1"/>
          </p:nvPr>
        </p:nvSpPr>
        <p:spPr>
          <a:xfrm>
            <a:off x="777240" y="3880565"/>
            <a:ext cx="5440998" cy="4188697"/>
          </a:xfrm>
        </p:spPr>
        <p:txBody>
          <a:bodyPr/>
          <a:lstStyle/>
          <a:p>
            <a:pPr>
              <a:buNone/>
            </a:pPr>
            <a:endParaRPr lang="en-US" baseline="0" dirty="0"/>
          </a:p>
          <a:p>
            <a:pPr>
              <a:spcBef>
                <a:spcPts val="0"/>
              </a:spcBef>
              <a:spcAft>
                <a:spcPts val="1269"/>
              </a:spcAft>
              <a:buNone/>
            </a:pPr>
            <a:r>
              <a:rPr lang="en-GB" dirty="0">
                <a:latin typeface="Calibri" panose="020F0502020204030204" pitchFamily="34" charset="0"/>
              </a:rPr>
              <a:t>Both IT and ACS receive real-time plant data.  </a:t>
            </a:r>
          </a:p>
          <a:p>
            <a:pPr>
              <a:spcBef>
                <a:spcPts val="0"/>
              </a:spcBef>
              <a:spcAft>
                <a:spcPts val="1269"/>
              </a:spcAft>
              <a:buNone/>
            </a:pPr>
            <a:r>
              <a:rPr lang="en-GB" dirty="0">
                <a:latin typeface="Calibri" panose="020F0502020204030204" pitchFamily="34" charset="0"/>
              </a:rPr>
              <a:t>IT systems analyse, store, and present that data to humans.  THEY DO NOT, HOWEVER CONTROL PLANT EQUIPMENT</a:t>
            </a:r>
          </a:p>
          <a:p>
            <a:pPr>
              <a:spcBef>
                <a:spcPts val="0"/>
              </a:spcBef>
              <a:spcAft>
                <a:spcPts val="1269"/>
              </a:spcAft>
              <a:buNone/>
            </a:pPr>
            <a:r>
              <a:rPr lang="en-GB" dirty="0">
                <a:latin typeface="Calibri" panose="020F0502020204030204" pitchFamily="34" charset="0"/>
              </a:rPr>
              <a:t>ACS also receives real-time plant data and uses it to DIRECTLY CONTROL PLANT EQUIPMENT.  </a:t>
            </a:r>
          </a:p>
          <a:p>
            <a:pPr>
              <a:spcBef>
                <a:spcPts val="0"/>
              </a:spcBef>
              <a:spcAft>
                <a:spcPts val="1269"/>
              </a:spcAft>
              <a:buNone/>
            </a:pPr>
            <a:r>
              <a:rPr lang="en-GB" dirty="0">
                <a:latin typeface="Calibri" panose="020F0502020204030204" pitchFamily="34" charset="0"/>
              </a:rPr>
              <a:t>OT systems receive real-time data from ACS systems, analyse this data, and send new operating targets back to ACS systems (through a secure interface).</a:t>
            </a:r>
          </a:p>
          <a:p>
            <a:pPr>
              <a:spcBef>
                <a:spcPts val="0"/>
              </a:spcBef>
              <a:spcAft>
                <a:spcPts val="1269"/>
              </a:spcAft>
              <a:buNone/>
            </a:pPr>
            <a:endParaRPr lang="en-GB" dirty="0">
              <a:latin typeface="Calibri" panose="020F0502020204030204" pitchFamily="34" charset="0"/>
            </a:endParaRPr>
          </a:p>
          <a:p>
            <a:pPr>
              <a:spcBef>
                <a:spcPts val="0"/>
              </a:spcBef>
              <a:spcAft>
                <a:spcPts val="1269"/>
              </a:spcAft>
              <a:buNone/>
            </a:pPr>
            <a:r>
              <a:rPr lang="en-GB" dirty="0">
                <a:latin typeface="Calibri" panose="020F0502020204030204" pitchFamily="34" charset="0"/>
              </a:rPr>
              <a:t>What does this look like in a typical process enterprise architecture?</a:t>
            </a:r>
            <a:endParaRPr lang="en-US" baseline="0" dirty="0"/>
          </a:p>
          <a:p>
            <a:pPr>
              <a:buNone/>
            </a:pPr>
            <a:endParaRPr lang="en-US" baseline="0" dirty="0"/>
          </a:p>
        </p:txBody>
      </p:sp>
      <p:sp>
        <p:nvSpPr>
          <p:cNvPr id="4" name="Slide Number Placeholder 3"/>
          <p:cNvSpPr>
            <a:spLocks noGrp="1"/>
          </p:cNvSpPr>
          <p:nvPr>
            <p:ph type="sldNum" sz="quarter" idx="5"/>
          </p:nvPr>
        </p:nvSpPr>
        <p:spPr/>
        <p:txBody>
          <a:bodyPr lIns="96661" tIns="48331" rIns="96661" bIns="48331"/>
          <a:lstStyle/>
          <a:p>
            <a:fld id="{25F15F07-9F80-44C3-A0B9-752A4ECB8E6E}" type="slidenum">
              <a:rPr lang="en-GB" altLang="en-US" smtClean="0"/>
              <a:pPr/>
              <a:t>8</a:t>
            </a:fld>
            <a:endParaRPr lang="en-GB" altLang="en-US"/>
          </a:p>
        </p:txBody>
      </p:sp>
    </p:spTree>
    <p:extLst>
      <p:ext uri="{BB962C8B-B14F-4D97-AF65-F5344CB8AC3E}">
        <p14:creationId xmlns:p14="http://schemas.microsoft.com/office/powerpoint/2010/main" val="11875846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4400" y="866775"/>
            <a:ext cx="5486400" cy="3086100"/>
          </a:xfrm>
        </p:spPr>
      </p:sp>
      <p:sp>
        <p:nvSpPr>
          <p:cNvPr id="3" name="Notes Placeholder 2"/>
          <p:cNvSpPr>
            <a:spLocks noGrp="1"/>
          </p:cNvSpPr>
          <p:nvPr>
            <p:ph type="body" idx="1"/>
          </p:nvPr>
        </p:nvSpPr>
        <p:spPr>
          <a:xfrm>
            <a:off x="914400" y="4084142"/>
            <a:ext cx="5486400" cy="4576048"/>
          </a:xfrm>
        </p:spPr>
        <p:txBody>
          <a:bodyPr/>
          <a:lstStyle/>
          <a:p>
            <a:pPr>
              <a:buNone/>
            </a:pPr>
            <a:endParaRPr lang="en-US" dirty="0"/>
          </a:p>
          <a:p>
            <a:pPr>
              <a:buNone/>
            </a:pPr>
            <a:r>
              <a:rPr lang="en-US" altLang="en-US" sz="1200" dirty="0">
                <a:latin typeface="+mn-lt"/>
              </a:rPr>
              <a:t>With the increased use of Enterprise Integration, Plant Optimization, AI-based Logistics, and MRP systems, more and more “high-level” applications involve real-time operating targets for plant operations.  This requires expertise in real-time control algorithms, model-based control, loop instability, and other control technologies that have “grown up” from plant regulatory control.</a:t>
            </a:r>
          </a:p>
          <a:p>
            <a:pPr>
              <a:buNone/>
            </a:pPr>
            <a:endParaRPr lang="en-US" altLang="en-US" sz="1200" dirty="0">
              <a:latin typeface="+mn-lt"/>
            </a:endParaRPr>
          </a:p>
          <a:p>
            <a:pPr>
              <a:buNone/>
            </a:pPr>
            <a:r>
              <a:rPr lang="en-US" altLang="en-US" sz="1200" dirty="0">
                <a:latin typeface="+mn-lt"/>
              </a:rPr>
              <a:t>Similarly, with the increased use of the Internet of Things (IoT) for real-time data acquisition, IT specialists are implementing many non-hazardous IT systems in plant environments (like barcode readers or Video Cameras).  This requires them to learn more about automated real-time data acquisition.</a:t>
            </a:r>
          </a:p>
          <a:p>
            <a:pPr>
              <a:buNone/>
            </a:pPr>
            <a:endParaRPr lang="en-US" dirty="0"/>
          </a:p>
          <a:p>
            <a:pPr>
              <a:buNone/>
            </a:pPr>
            <a:r>
              <a:rPr lang="en-US" dirty="0"/>
              <a:t>Thus, increased optimization, IoT, IIoT, and related technologies mean that it is often not possible to “draw a line” where Control Engineers stop, and IT Specialists begin.  Increasingly, OT systems at all levels must be designed and supported as a “partnership” between IT and ACS resources.</a:t>
            </a:r>
          </a:p>
        </p:txBody>
      </p:sp>
    </p:spTree>
    <p:extLst>
      <p:ext uri="{BB962C8B-B14F-4D97-AF65-F5344CB8AC3E}">
        <p14:creationId xmlns:p14="http://schemas.microsoft.com/office/powerpoint/2010/main" val="259264353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2.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177">
                <a:solidFill>
                  <a:schemeClr val="tx1"/>
                </a:solidFill>
                <a:latin typeface="+mn-lt"/>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3623914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440832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atin typeface="+mn-lt"/>
              </a:defRPr>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644430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lvl1pPr>
              <a:defRPr>
                <a:latin typeface="+mn-lt"/>
              </a:defRPr>
            </a:lvl1p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682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lvl1pPr>
              <a:defRPr>
                <a:latin typeface="+mn-lt"/>
              </a:defRPr>
            </a:lvl1p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09080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89585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atin typeface="+mn-lt"/>
              </a:defRPr>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1057579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Text only">
    <p:spTree>
      <p:nvGrpSpPr>
        <p:cNvPr id="1" name=""/>
        <p:cNvGrpSpPr/>
        <p:nvPr/>
      </p:nvGrpSpPr>
      <p:grpSpPr>
        <a:xfrm>
          <a:off x="0" y="0"/>
          <a:ext cx="0" cy="0"/>
          <a:chOff x="0" y="0"/>
          <a:chExt cx="0" cy="0"/>
        </a:xfrm>
      </p:grpSpPr>
      <p:sp>
        <p:nvSpPr>
          <p:cNvPr id="2" name="Title 1"/>
          <p:cNvSpPr>
            <a:spLocks noGrp="1"/>
          </p:cNvSpPr>
          <p:nvPr>
            <p:ph type="ctrTitle"/>
          </p:nvPr>
        </p:nvSpPr>
        <p:spPr>
          <a:xfrm>
            <a:off x="642229" y="-14427"/>
            <a:ext cx="10432172" cy="769471"/>
          </a:xfrm>
        </p:spPr>
        <p:txBody>
          <a:bodyPr>
            <a:noAutofit/>
          </a:bodyPr>
          <a:lstStyle>
            <a:lvl1pPr algn="l">
              <a:defRPr sz="2167">
                <a:solidFill>
                  <a:srgbClr val="777A80"/>
                </a:solidFill>
                <a:latin typeface="Verdana"/>
                <a:cs typeface="Verdana"/>
              </a:defRPr>
            </a:lvl1pPr>
          </a:lstStyle>
          <a:p>
            <a:r>
              <a:rPr lang="en-GB" dirty="0"/>
              <a:t>Click to edit Master title style</a:t>
            </a:r>
            <a:endParaRPr lang="en-US" dirty="0"/>
          </a:p>
        </p:txBody>
      </p:sp>
      <p:sp>
        <p:nvSpPr>
          <p:cNvPr id="5" name="Text Placeholder 4"/>
          <p:cNvSpPr>
            <a:spLocks noGrp="1"/>
          </p:cNvSpPr>
          <p:nvPr>
            <p:ph type="body" sz="quarter" idx="10"/>
          </p:nvPr>
        </p:nvSpPr>
        <p:spPr>
          <a:xfrm>
            <a:off x="609602" y="1016264"/>
            <a:ext cx="11318981" cy="5425133"/>
          </a:xfrm>
        </p:spPr>
        <p:txBody>
          <a:bodyPr/>
          <a:lstStyle>
            <a:lvl1pPr marL="306140" indent="-306140">
              <a:buClr>
                <a:srgbClr val="3C9947"/>
              </a:buClr>
              <a:buFont typeface="Wingdings" panose="05000000000000000000" pitchFamily="2" charset="2"/>
              <a:buChar char="§"/>
              <a:defRPr sz="1896"/>
            </a:lvl1pPr>
            <a:lvl2pPr marL="663304" indent="-255117">
              <a:buClr>
                <a:srgbClr val="154A7F"/>
              </a:buClr>
              <a:buFont typeface="Wingdings" panose="05000000000000000000" pitchFamily="2" charset="2"/>
              <a:buChar char="§"/>
              <a:defRPr sz="1625"/>
            </a:lvl2pPr>
            <a:lvl3pPr marL="1020469" indent="-204094">
              <a:buClr>
                <a:schemeClr val="accent2"/>
              </a:buClr>
              <a:buFont typeface="Wingdings" panose="05000000000000000000" pitchFamily="2" charset="2"/>
              <a:buChar char="§"/>
              <a:defRPr sz="1354"/>
            </a:lvl3pPr>
            <a:lvl4pPr marL="1428655" indent="-204094">
              <a:buClr>
                <a:srgbClr val="173475"/>
              </a:buClr>
              <a:buFont typeface="Wingdings" panose="05000000000000000000" pitchFamily="2" charset="2"/>
              <a:buChar char="§"/>
              <a:defRPr sz="1354"/>
            </a:lvl4pPr>
            <a:lvl5pPr>
              <a:defRPr sz="121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887647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177">
                <a:solidFill>
                  <a:schemeClr val="tx1"/>
                </a:solidFill>
                <a:latin typeface="+mn-lt"/>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100083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lvl1pPr>
              <a:defRPr>
                <a:latin typeface="+mn-lt"/>
              </a:defRPr>
            </a:lvl1p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553849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lvl1pPr>
              <a:defRPr>
                <a:latin typeface="+mn-lt"/>
              </a:defRPr>
            </a:lvl1p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270376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gif"/><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customXml" Target="../ink/ink1.xml"/></Relationships>
</file>

<file path=ppt/slideMasters/_rels/slideMaster2.xml.rels><?xml version="1.0" encoding="UTF-8" standalone="yes"?>
<Relationships xmlns="http://schemas.openxmlformats.org/package/2006/relationships"><Relationship Id="rId8" Type="http://schemas.openxmlformats.org/officeDocument/2006/relationships/customXml" Target="../ink/ink2.xml"/><Relationship Id="rId3" Type="http://schemas.openxmlformats.org/officeDocument/2006/relationships/slideLayout" Target="../slideLayouts/slideLayout9.xml"/><Relationship Id="rId7" Type="http://schemas.openxmlformats.org/officeDocument/2006/relationships/tags" Target="../tags/tag7.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theme" Target="../theme/theme2.xml"/><Relationship Id="rId5" Type="http://schemas.openxmlformats.org/officeDocument/2006/relationships/slideLayout" Target="../slideLayouts/slideLayout11.xml"/><Relationship Id="rId10" Type="http://schemas.openxmlformats.org/officeDocument/2006/relationships/image" Target="../media/image1.gif"/><Relationship Id="rId4" Type="http://schemas.openxmlformats.org/officeDocument/2006/relationships/slideLayout" Target="../slideLayouts/slideLayout10.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9">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10"/>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8" name="Picture 4">
            <a:extLst>
              <a:ext uri="{FF2B5EF4-FFF2-40B4-BE49-F238E27FC236}">
                <a16:creationId xmlns:a16="http://schemas.microsoft.com/office/drawing/2014/main" id="{06E38647-BB14-FD99-4902-A437D1C8983B}"/>
              </a:ext>
            </a:extLst>
          </p:cNvPr>
          <p:cNvPicPr>
            <a:picLocks noChangeAspect="1" noChangeArrowheads="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993071" y="6183914"/>
            <a:ext cx="1538287" cy="53821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8"/>
    </p:custDataLst>
    <p:extLst>
      <p:ext uri="{BB962C8B-B14F-4D97-AF65-F5344CB8AC3E}">
        <p14:creationId xmlns:p14="http://schemas.microsoft.com/office/powerpoint/2010/main" val="3591750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72" r:id="rId6"/>
  </p:sldLayoutIdLst>
  <p:txStyles>
    <p:titleStyle>
      <a:lvl1pPr algn="l" defTabSz="899320" rtl="0" eaLnBrk="0" fontAlgn="base" hangingPunct="0">
        <a:spcBef>
          <a:spcPct val="0"/>
        </a:spcBef>
        <a:spcAft>
          <a:spcPct val="0"/>
        </a:spcAft>
        <a:defRPr sz="2471" b="1" kern="1200">
          <a:solidFill>
            <a:srgbClr val="072B5F"/>
          </a:solidFill>
          <a:latin typeface="+mn-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9"/>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custDataLst>
      <p:tags r:id="rId7"/>
    </p:custDataLst>
    <p:extLst>
      <p:ext uri="{BB962C8B-B14F-4D97-AF65-F5344CB8AC3E}">
        <p14:creationId xmlns:p14="http://schemas.microsoft.com/office/powerpoint/2010/main" val="3226928102"/>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lgn="l" defTabSz="899320" rtl="0" eaLnBrk="0" fontAlgn="base" hangingPunct="0">
        <a:spcBef>
          <a:spcPct val="0"/>
        </a:spcBef>
        <a:spcAft>
          <a:spcPct val="0"/>
        </a:spcAft>
        <a:defRPr sz="2471" b="1" kern="1200">
          <a:solidFill>
            <a:srgbClr val="072B5F"/>
          </a:solidFill>
          <a:latin typeface="+mn-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3.xml"/><Relationship Id="rId6" Type="http://schemas.openxmlformats.org/officeDocument/2006/relationships/image" Target="../media/image6.emf"/><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4.xml"/><Relationship Id="rId1" Type="http://schemas.openxmlformats.org/officeDocument/2006/relationships/tags" Target="../tags/tag22.xml"/><Relationship Id="rId6" Type="http://schemas.openxmlformats.org/officeDocument/2006/relationships/image" Target="../media/image10.jpeg"/><Relationship Id="rId5" Type="http://schemas.openxmlformats.org/officeDocument/2006/relationships/hyperlink" Target="mailto:gary.rathwell@outlook.com" TargetMode="External"/><Relationship Id="rId4" Type="http://schemas.openxmlformats.org/officeDocument/2006/relationships/hyperlink" Target="https://creativecommons.org/licenses/by-sa/4.0/"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16.xml"/><Relationship Id="rId5" Type="http://schemas.openxmlformats.org/officeDocument/2006/relationships/image" Target="../media/image8.sv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17.xml"/><Relationship Id="rId6" Type="http://schemas.openxmlformats.org/officeDocument/2006/relationships/hyperlink" Target="https://commons.wikimedia.org/wiki/File:Icons8_flat_electrical_sensor.svg" TargetMode="External"/><Relationship Id="rId5" Type="http://schemas.microsoft.com/office/2007/relationships/hdphoto" Target="../media/hdphoto1.wdp"/><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41CDD43D-D8F5-46AA-B4D0-2380709D2083}"/>
              </a:ext>
            </a:extLst>
          </p:cNvPr>
          <p:cNvSpPr txBox="1"/>
          <p:nvPr/>
        </p:nvSpPr>
        <p:spPr>
          <a:xfrm>
            <a:off x="845758" y="853271"/>
            <a:ext cx="9033028" cy="1107996"/>
          </a:xfrm>
          <a:prstGeom prst="rect">
            <a:avLst/>
          </a:prstGeom>
          <a:noFill/>
        </p:spPr>
        <p:txBody>
          <a:bodyPr wrap="square" lIns="0" tIns="0" rIns="0" bIns="0" rtlCol="0">
            <a:spAutoFit/>
          </a:bodyPr>
          <a:lstStyle/>
          <a:p>
            <a:pPr algn="ctr"/>
            <a:r>
              <a:rPr lang="en-US" sz="3600" dirty="0">
                <a:solidFill>
                  <a:srgbClr val="003E6B"/>
                </a:solidFill>
                <a:latin typeface="Arial Black" panose="020B0A04020102020204" pitchFamily="34" charset="0"/>
              </a:rPr>
              <a:t>Enterprise Control and </a:t>
            </a:r>
            <a:r>
              <a:rPr lang="en-US" sz="3600">
                <a:solidFill>
                  <a:srgbClr val="003E6B"/>
                </a:solidFill>
                <a:latin typeface="Arial Black" panose="020B0A04020102020204" pitchFamily="34" charset="0"/>
              </a:rPr>
              <a:t>Information Architecture  Concepts and Terms</a:t>
            </a:r>
            <a:endParaRPr lang="en-US" sz="2800" dirty="0">
              <a:solidFill>
                <a:srgbClr val="003E6B"/>
              </a:solidFill>
              <a:latin typeface="Arial Black" panose="020B0A04020102020204" pitchFamily="34" charset="0"/>
            </a:endParaRPr>
          </a:p>
        </p:txBody>
      </p:sp>
      <p:sp>
        <p:nvSpPr>
          <p:cNvPr id="17" name="TextBox 16">
            <a:extLst>
              <a:ext uri="{FF2B5EF4-FFF2-40B4-BE49-F238E27FC236}">
                <a16:creationId xmlns:a16="http://schemas.microsoft.com/office/drawing/2014/main" id="{5DE5965B-8ACE-4192-B5D2-A3B7BCE516D2}"/>
              </a:ext>
            </a:extLst>
          </p:cNvPr>
          <p:cNvSpPr txBox="1"/>
          <p:nvPr/>
        </p:nvSpPr>
        <p:spPr>
          <a:xfrm>
            <a:off x="2037516" y="2767607"/>
            <a:ext cx="4259263" cy="1989134"/>
          </a:xfrm>
          <a:prstGeom prst="rect">
            <a:avLst/>
          </a:prstGeom>
          <a:noFill/>
        </p:spPr>
        <p:txBody>
          <a:bodyPr wrap="square" lIns="0" tIns="0" rIns="0" bIns="0" rtlCol="0">
            <a:spAutoFit/>
          </a:bodyPr>
          <a:lstStyle/>
          <a:p>
            <a:pPr algn="ctr"/>
            <a:r>
              <a:rPr lang="en-US" sz="2400" dirty="0">
                <a:solidFill>
                  <a:schemeClr val="tx2"/>
                </a:solidFill>
                <a:latin typeface="Arial Black" panose="020B0A04020102020204" pitchFamily="34" charset="0"/>
                <a:ea typeface="Open Sans Extrabold" panose="020B0906030804020204" pitchFamily="34" charset="0"/>
                <a:cs typeface="Open Sans Extrabold" panose="020B0906030804020204" pitchFamily="34" charset="0"/>
              </a:rPr>
              <a:t>MLM-007-A</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Industry 		–  process</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Principal Role 		–  All</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Professional Role	–  All</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Enterprise Phase 	–  All</a:t>
            </a:r>
          </a:p>
          <a:p>
            <a:endParaRPr lang="en-US" sz="926" dirty="0">
              <a:solidFill>
                <a:schemeClr val="tx2"/>
              </a:solidFill>
            </a:endParaRPr>
          </a:p>
        </p:txBody>
      </p:sp>
      <p:pic>
        <p:nvPicPr>
          <p:cNvPr id="18" name="Picture 17" descr="Icon&#10;&#10;Description automatically generated">
            <a:extLst>
              <a:ext uri="{FF2B5EF4-FFF2-40B4-BE49-F238E27FC236}">
                <a16:creationId xmlns:a16="http://schemas.microsoft.com/office/drawing/2014/main" id="{5F21DABD-379B-468D-B8DE-DF42710494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87930" y="5051746"/>
            <a:ext cx="867854" cy="792640"/>
          </a:xfrm>
          <a:prstGeom prst="rect">
            <a:avLst/>
          </a:prstGeom>
        </p:spPr>
      </p:pic>
      <p:sp>
        <p:nvSpPr>
          <p:cNvPr id="19" name="TextBox 18">
            <a:extLst>
              <a:ext uri="{FF2B5EF4-FFF2-40B4-BE49-F238E27FC236}">
                <a16:creationId xmlns:a16="http://schemas.microsoft.com/office/drawing/2014/main" id="{5E00BCE0-3B0B-45E1-9C9B-495C65EBD17E}"/>
              </a:ext>
            </a:extLst>
          </p:cNvPr>
          <p:cNvSpPr txBox="1"/>
          <p:nvPr/>
        </p:nvSpPr>
        <p:spPr>
          <a:xfrm>
            <a:off x="2544036" y="5266868"/>
            <a:ext cx="2677885" cy="492443"/>
          </a:xfrm>
          <a:prstGeom prst="rect">
            <a:avLst/>
          </a:prstGeom>
          <a:noFill/>
        </p:spPr>
        <p:txBody>
          <a:bodyPr wrap="square" lIns="0" tIns="0" rIns="0" bIns="0" rtlCol="0">
            <a:spAutoFit/>
          </a:bodyPr>
          <a:lstStyle/>
          <a:p>
            <a:r>
              <a:rPr lang="en-US" sz="1600" dirty="0">
                <a:latin typeface="Arial" panose="020B0604020202020204" pitchFamily="34" charset="0"/>
                <a:cs typeface="Arial" panose="020B0604020202020204" pitchFamily="34" charset="0"/>
              </a:rPr>
              <a:t>Turn on your audio and click start to begin video</a:t>
            </a:r>
          </a:p>
        </p:txBody>
      </p:sp>
      <p:pic>
        <p:nvPicPr>
          <p:cNvPr id="20" name="Picture 19">
            <a:extLst>
              <a:ext uri="{FF2B5EF4-FFF2-40B4-BE49-F238E27FC236}">
                <a16:creationId xmlns:a16="http://schemas.microsoft.com/office/drawing/2014/main" id="{F9324F00-E31A-446C-9531-DF1E5BED4D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95871" y="5246235"/>
            <a:ext cx="1200869" cy="576417"/>
          </a:xfrm>
          <a:prstGeom prst="rect">
            <a:avLst/>
          </a:prstGeom>
        </p:spPr>
      </p:pic>
      <p:pic>
        <p:nvPicPr>
          <p:cNvPr id="8" name="Picture 7">
            <a:extLst>
              <a:ext uri="{FF2B5EF4-FFF2-40B4-BE49-F238E27FC236}">
                <a16:creationId xmlns:a16="http://schemas.microsoft.com/office/drawing/2014/main" id="{1F86FBE0-2313-B59B-5FFB-A7EF4BC8EF94}"/>
              </a:ext>
            </a:extLst>
          </p:cNvPr>
          <p:cNvPicPr>
            <a:picLocks noChangeAspect="1"/>
          </p:cNvPicPr>
          <p:nvPr/>
        </p:nvPicPr>
        <p:blipFill>
          <a:blip r:embed="rId6"/>
          <a:stretch>
            <a:fillRect/>
          </a:stretch>
        </p:blipFill>
        <p:spPr>
          <a:xfrm>
            <a:off x="7295496" y="2070441"/>
            <a:ext cx="2583290" cy="2963063"/>
          </a:xfrm>
          <a:prstGeom prst="rect">
            <a:avLst/>
          </a:prstGeom>
        </p:spPr>
      </p:pic>
    </p:spTree>
    <p:custDataLst>
      <p:tags r:id="rId1"/>
    </p:custDataLst>
    <p:extLst>
      <p:ext uri="{BB962C8B-B14F-4D97-AF65-F5344CB8AC3E}">
        <p14:creationId xmlns:p14="http://schemas.microsoft.com/office/powerpoint/2010/main" val="3361299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1981200" y="274637"/>
            <a:ext cx="8229600" cy="723983"/>
          </a:xfrm>
        </p:spPr>
        <p:txBody>
          <a:bodyPr>
            <a:normAutofit/>
          </a:bodyPr>
          <a:lstStyle/>
          <a:p>
            <a:pPr algn="ctr"/>
            <a:r>
              <a:rPr lang="en-US" sz="3200" dirty="0">
                <a:latin typeface="Arial" panose="020B0604020202020204" pitchFamily="34" charset="0"/>
                <a:cs typeface="Arial" panose="020B0604020202020204" pitchFamily="34" charset="0"/>
              </a:rPr>
              <a:t>Key “Take-away” Messages</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914400" y="1506070"/>
            <a:ext cx="10270671" cy="4818529"/>
          </a:xfrm>
        </p:spPr>
        <p:txBody>
          <a:bodyPr>
            <a:normAutofit/>
          </a:bodyPr>
          <a:lstStyle/>
          <a:p>
            <a:pPr marL="457200" indent="-457200">
              <a:buFont typeface="+mj-lt"/>
              <a:buAutoNum type="arabicPeriod"/>
            </a:pPr>
            <a:r>
              <a:rPr lang="en-US" sz="2400" b="1" dirty="0"/>
              <a:t>ACS = ICS + IAS + IIoT + Industrial Firewalls.</a:t>
            </a:r>
          </a:p>
          <a:p>
            <a:pPr marL="857250" lvl="1" indent="-457200">
              <a:buFont typeface="Arial" panose="020B0604020202020204" pitchFamily="34" charset="0"/>
              <a:buChar char="•"/>
            </a:pPr>
            <a:r>
              <a:rPr lang="en-US" sz="2000" dirty="0"/>
              <a:t>ISA 62443 defines ACS to identify what this standard covers </a:t>
            </a:r>
          </a:p>
          <a:p>
            <a:pPr marL="857250" lvl="1" indent="-457200">
              <a:buFont typeface="Arial" panose="020B0604020202020204" pitchFamily="34" charset="0"/>
              <a:buChar char="•"/>
            </a:pPr>
            <a:r>
              <a:rPr lang="en-US" sz="2000" dirty="0"/>
              <a:t>It was first used in process industries, but is intended for use in all industries</a:t>
            </a:r>
          </a:p>
          <a:p>
            <a:pPr marL="857250" lvl="1" indent="-457200">
              <a:buFont typeface="Arial" panose="020B0604020202020204" pitchFamily="34" charset="0"/>
              <a:buChar char="•"/>
            </a:pPr>
            <a:r>
              <a:rPr lang="en-US" sz="2000" dirty="0"/>
              <a:t>requires the skills and experience of Industrial Control  Engineers </a:t>
            </a:r>
            <a:br>
              <a:rPr lang="en-US" sz="2000" b="1" dirty="0"/>
            </a:br>
            <a:endParaRPr lang="en-US" sz="2000" b="1" dirty="0"/>
          </a:p>
          <a:p>
            <a:pPr marL="457200" indent="-457200">
              <a:buFont typeface="+mj-lt"/>
              <a:buAutoNum type="arabicPeriod"/>
            </a:pPr>
            <a:r>
              <a:rPr lang="en-US" sz="2400" b="1" dirty="0"/>
              <a:t>IT = Business Systems + Cloud + IoT + Commercial Firewalls</a:t>
            </a:r>
          </a:p>
          <a:p>
            <a:pPr marL="857250" lvl="1" indent="-457200">
              <a:buFont typeface="Arial" panose="020B0604020202020204" pitchFamily="34" charset="0"/>
              <a:buChar char="•"/>
            </a:pPr>
            <a:r>
              <a:rPr lang="en-US" sz="2000" dirty="0"/>
              <a:t>Does not control hazardous equipment</a:t>
            </a:r>
            <a:br>
              <a:rPr lang="en-US" sz="2000" b="1" dirty="0"/>
            </a:br>
            <a:endParaRPr lang="en-US" sz="2000" b="1" dirty="0"/>
          </a:p>
          <a:p>
            <a:pPr marL="457200" indent="-457200">
              <a:buFont typeface="+mj-lt"/>
              <a:buAutoNum type="arabicPeriod"/>
            </a:pPr>
            <a:r>
              <a:rPr lang="en-US" sz="2400" b="1" dirty="0"/>
              <a:t>OT = Control Engineers and IT specialists collaborate.</a:t>
            </a:r>
          </a:p>
          <a:p>
            <a:pPr marL="857250" lvl="1" indent="-457200">
              <a:buFont typeface="Arial" panose="020B0604020202020204" pitchFamily="34" charset="0"/>
              <a:buChar char="•"/>
            </a:pPr>
            <a:r>
              <a:rPr lang="en-US" sz="2000" dirty="0"/>
              <a:t> Gartner defined this term in 2006 for power utilities</a:t>
            </a:r>
          </a:p>
          <a:p>
            <a:pPr marL="857250" lvl="1" indent="-457200">
              <a:buFont typeface="Arial" panose="020B0604020202020204" pitchFamily="34" charset="0"/>
              <a:buChar char="•"/>
            </a:pPr>
            <a:r>
              <a:rPr lang="en-US" sz="2000" dirty="0"/>
              <a:t>The Project Manager decides which discipline leads.</a:t>
            </a:r>
          </a:p>
        </p:txBody>
      </p:sp>
    </p:spTree>
    <p:custDataLst>
      <p:tags r:id="rId1"/>
    </p:custDataLst>
    <p:extLst>
      <p:ext uri="{BB962C8B-B14F-4D97-AF65-F5344CB8AC3E}">
        <p14:creationId xmlns:p14="http://schemas.microsoft.com/office/powerpoint/2010/main" val="3514207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26F0204-E415-4A70-824F-C36CA7B82559}"/>
              </a:ext>
            </a:extLst>
          </p:cNvPr>
          <p:cNvSpPr>
            <a:spLocks noGrp="1" noChangeArrowheads="1"/>
          </p:cNvSpPr>
          <p:nvPr>
            <p:ph type="title"/>
          </p:nvPr>
        </p:nvSpPr>
        <p:spPr>
          <a:xfrm>
            <a:off x="2462786" y="304530"/>
            <a:ext cx="6759656" cy="537882"/>
          </a:xfrm>
        </p:spPr>
        <p:txBody>
          <a:bodyPr>
            <a:noAutofit/>
          </a:bodyPr>
          <a:lstStyle/>
          <a:p>
            <a:pPr algn="ctr"/>
            <a:r>
              <a:rPr lang="en-US" altLang="en-US" sz="3200" dirty="0">
                <a:latin typeface="Arial" panose="020B0604020202020204" pitchFamily="34" charset="0"/>
                <a:cs typeface="Arial" panose="020B0604020202020204" pitchFamily="34" charset="0"/>
              </a:rPr>
              <a:t>Further Information</a:t>
            </a:r>
          </a:p>
        </p:txBody>
      </p:sp>
      <p:sp>
        <p:nvSpPr>
          <p:cNvPr id="24579" name="Content Placeholder 2">
            <a:extLst>
              <a:ext uri="{FF2B5EF4-FFF2-40B4-BE49-F238E27FC236}">
                <a16:creationId xmlns:a16="http://schemas.microsoft.com/office/drawing/2014/main" id="{E7B1CEC1-A8C8-4CF3-8E21-64273F06003C}"/>
              </a:ext>
            </a:extLst>
          </p:cNvPr>
          <p:cNvSpPr>
            <a:spLocks noGrp="1" noChangeArrowheads="1"/>
          </p:cNvSpPr>
          <p:nvPr>
            <p:ph idx="1"/>
          </p:nvPr>
        </p:nvSpPr>
        <p:spPr>
          <a:xfrm>
            <a:off x="937549" y="1504709"/>
            <a:ext cx="9822980" cy="4594702"/>
          </a:xfrm>
        </p:spPr>
        <p:txBody>
          <a:bodyPr>
            <a:normAutofit/>
          </a:bodyPr>
          <a:lstStyle/>
          <a:p>
            <a:pPr>
              <a:spcBef>
                <a:spcPts val="441"/>
              </a:spcBef>
              <a:spcAft>
                <a:spcPts val="1059"/>
              </a:spcAft>
            </a:pPr>
            <a:r>
              <a:rPr lang="en-US" altLang="en-US" b="1" dirty="0"/>
              <a:t>Related MLMs </a:t>
            </a:r>
          </a:p>
          <a:p>
            <a:pPr lvl="1">
              <a:spcBef>
                <a:spcPts val="441"/>
              </a:spcBef>
              <a:spcAft>
                <a:spcPts val="1059"/>
              </a:spcAft>
            </a:pPr>
            <a:r>
              <a:rPr lang="en-AU" sz="2000" dirty="0">
                <a:solidFill>
                  <a:srgbClr val="000000"/>
                </a:solidFill>
              </a:rPr>
              <a:t>MLM-072-A, Cybersecurity importance of Field Devices</a:t>
            </a:r>
          </a:p>
          <a:p>
            <a:pPr lvl="1">
              <a:spcBef>
                <a:spcPts val="441"/>
              </a:spcBef>
              <a:spcAft>
                <a:spcPts val="1059"/>
              </a:spcAft>
            </a:pPr>
            <a:r>
              <a:rPr lang="en-AU" sz="2000" dirty="0">
                <a:solidFill>
                  <a:srgbClr val="000000"/>
                </a:solidFill>
              </a:rPr>
              <a:t>MLM-074-A, </a:t>
            </a:r>
            <a:r>
              <a:rPr lang="en-AU" sz="2000" b="0" i="0" dirty="0">
                <a:solidFill>
                  <a:srgbClr val="000000"/>
                </a:solidFill>
                <a:effectLst/>
              </a:rPr>
              <a:t>ISA 62443 Applicability to Level 0, 1 SAIC Devices</a:t>
            </a:r>
            <a:endParaRPr lang="en-US" sz="2000" dirty="0"/>
          </a:p>
          <a:p>
            <a:pPr>
              <a:spcAft>
                <a:spcPts val="1059"/>
              </a:spcAft>
            </a:pPr>
            <a:r>
              <a:rPr lang="en-US" b="1" dirty="0"/>
              <a:t>References </a:t>
            </a:r>
          </a:p>
          <a:p>
            <a:pPr lvl="1">
              <a:spcAft>
                <a:spcPts val="1059"/>
              </a:spcAft>
            </a:pPr>
            <a:r>
              <a:rPr lang="en-AU" sz="2000" b="0" i="0" dirty="0">
                <a:solidFill>
                  <a:srgbClr val="000000"/>
                </a:solidFill>
                <a:effectLst/>
              </a:rPr>
              <a:t>IEC PAS 63325 Ed1, Lifecycle </a:t>
            </a:r>
            <a:r>
              <a:rPr lang="en-AU" sz="2000" dirty="0">
                <a:solidFill>
                  <a:srgbClr val="000000"/>
                </a:solidFill>
              </a:rPr>
              <a:t>R</a:t>
            </a:r>
            <a:r>
              <a:rPr lang="en-AU" sz="2000" b="0" i="0" dirty="0">
                <a:solidFill>
                  <a:srgbClr val="000000"/>
                </a:solidFill>
                <a:effectLst/>
              </a:rPr>
              <a:t>equirements for Functional Safety and Security </a:t>
            </a:r>
            <a:r>
              <a:rPr lang="en-AU" sz="2000" dirty="0">
                <a:solidFill>
                  <a:srgbClr val="000000"/>
                </a:solidFill>
              </a:rPr>
              <a:t>of</a:t>
            </a:r>
            <a:r>
              <a:rPr lang="en-AU" sz="2000" b="0" i="0" dirty="0">
                <a:solidFill>
                  <a:srgbClr val="000000"/>
                </a:solidFill>
                <a:effectLst/>
              </a:rPr>
              <a:t> ACS</a:t>
            </a:r>
          </a:p>
          <a:p>
            <a:pPr lvl="1">
              <a:spcAft>
                <a:spcPts val="1059"/>
              </a:spcAft>
            </a:pPr>
            <a:r>
              <a:rPr lang="en-AU" altLang="en-US" sz="2000" dirty="0">
                <a:solidFill>
                  <a:srgbClr val="000000"/>
                </a:solidFill>
              </a:rPr>
              <a:t>ISA 95 – Enterprise-Control System Integration</a:t>
            </a:r>
            <a:r>
              <a:rPr lang="en-US" altLang="en-US" sz="2000" dirty="0"/>
              <a:t> </a:t>
            </a:r>
          </a:p>
          <a:p>
            <a:pPr lvl="1">
              <a:spcAft>
                <a:spcPts val="1059"/>
              </a:spcAft>
            </a:pPr>
            <a:r>
              <a:rPr lang="en-AU" sz="2000" dirty="0">
                <a:solidFill>
                  <a:srgbClr val="000000"/>
                </a:solidFill>
              </a:rPr>
              <a:t>ISA TR84.00.09-2017, Cybersecurity Related To The Functional Safety Lifecycle</a:t>
            </a:r>
            <a:br>
              <a:rPr lang="en-US" altLang="en-US" dirty="0"/>
            </a:br>
            <a:endParaRPr lang="en-US" altLang="en-US" dirty="0"/>
          </a:p>
          <a:p>
            <a:pPr marL="0" indent="0">
              <a:spcAft>
                <a:spcPts val="1059"/>
              </a:spcAft>
              <a:buNone/>
            </a:pPr>
            <a:endParaRPr lang="en-US" altLang="en-US" sz="1400" dirty="0"/>
          </a:p>
        </p:txBody>
      </p:sp>
      <p:sp>
        <p:nvSpPr>
          <p:cNvPr id="7" name="Rectangle 3">
            <a:extLst>
              <a:ext uri="{FF2B5EF4-FFF2-40B4-BE49-F238E27FC236}">
                <a16:creationId xmlns:a16="http://schemas.microsoft.com/office/drawing/2014/main" id="{6237228E-167A-4C63-85AC-9DC10B7FD938}"/>
              </a:ext>
            </a:extLst>
          </p:cNvPr>
          <p:cNvSpPr>
            <a:spLocks noChangeArrowheads="1"/>
          </p:cNvSpPr>
          <p:nvPr/>
        </p:nvSpPr>
        <p:spPr bwMode="auto">
          <a:xfrm>
            <a:off x="2181786" y="3033551"/>
            <a:ext cx="163004" cy="570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0682" tIns="40341" rIns="80682" bIns="40341" numCol="1" anchor="ctr" anchorCtr="0" compatLnSpc="1">
            <a:prstTxWarp prst="textNoShape">
              <a:avLst/>
            </a:prstTxWarp>
            <a:spAutoFit/>
          </a:bodyPr>
          <a:lstStyle/>
          <a:p>
            <a:pPr defTabSz="806867" eaLnBrk="0" fontAlgn="base" hangingPunct="0">
              <a:spcBef>
                <a:spcPct val="0"/>
              </a:spcBef>
              <a:spcAft>
                <a:spcPct val="0"/>
              </a:spcAft>
            </a:pPr>
            <a:br>
              <a:rPr lang="en-US" altLang="en-US" sz="1588">
                <a:latin typeface="Arial" panose="020B0604020202020204" pitchFamily="34" charset="0"/>
              </a:rPr>
            </a:br>
            <a:endParaRPr lang="en-US" altLang="en-US" sz="1588">
              <a:latin typeface="Arial" panose="020B0604020202020204" pitchFamily="34" charset="0"/>
            </a:endParaRPr>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0DBBF-E539-4CF5-BE3F-5130527A502F}"/>
              </a:ext>
            </a:extLst>
          </p:cNvPr>
          <p:cNvSpPr txBox="1">
            <a:spLocks/>
          </p:cNvSpPr>
          <p:nvPr/>
        </p:nvSpPr>
        <p:spPr>
          <a:xfrm>
            <a:off x="2788528" y="291520"/>
            <a:ext cx="6201703" cy="557611"/>
          </a:xfrm>
          <a:prstGeom prst="rect">
            <a:avLst/>
          </a:prstGeom>
          <a:solidFill>
            <a:schemeClr val="accent3">
              <a:lumMod val="20000"/>
              <a:lumOff val="80000"/>
            </a:schemeClr>
          </a:solidFill>
        </p:spPr>
        <p:txBody>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r>
              <a:rPr lang="en-US" sz="3200" dirty="0">
                <a:solidFill>
                  <a:srgbClr val="003F6B"/>
                </a:solidFill>
                <a:latin typeface="Calibri" panose="020F0502020204030204" pitchFamily="34" charset="0"/>
                <a:ea typeface="Calibri" panose="020F0502020204030204" pitchFamily="34" charset="0"/>
                <a:cs typeface="Calibri" panose="020F0502020204030204" pitchFamily="34" charset="0"/>
              </a:rPr>
              <a:t>Author</a:t>
            </a:r>
          </a:p>
        </p:txBody>
      </p:sp>
      <p:sp>
        <p:nvSpPr>
          <p:cNvPr id="7" name="TextBox 6">
            <a:extLst>
              <a:ext uri="{FF2B5EF4-FFF2-40B4-BE49-F238E27FC236}">
                <a16:creationId xmlns:a16="http://schemas.microsoft.com/office/drawing/2014/main" id="{CD51850B-8613-F126-7929-260211D0FC30}"/>
              </a:ext>
            </a:extLst>
          </p:cNvPr>
          <p:cNvSpPr txBox="1"/>
          <p:nvPr/>
        </p:nvSpPr>
        <p:spPr>
          <a:xfrm>
            <a:off x="924647" y="5907930"/>
            <a:ext cx="4139447" cy="307777"/>
          </a:xfrm>
          <a:prstGeom prst="rect">
            <a:avLst/>
          </a:prstGeom>
          <a:noFill/>
        </p:spPr>
        <p:txBody>
          <a:bodyPr wrap="square">
            <a:spAutoFit/>
          </a:bodyPr>
          <a:lstStyle/>
          <a:p>
            <a:pPr marL="0" indent="0">
              <a:spcAft>
                <a:spcPts val="1059"/>
              </a:spcAft>
              <a:buNone/>
            </a:pP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hlinkClick r:id="rId4"/>
              </a:rPr>
              <a:t>https://creativecommons.org/licenses/by-sa/4.0/</a:t>
            </a: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rPr>
              <a:t> </a:t>
            </a:r>
          </a:p>
        </p:txBody>
      </p:sp>
      <p:sp>
        <p:nvSpPr>
          <p:cNvPr id="8" name="TextBox 7">
            <a:extLst>
              <a:ext uri="{FF2B5EF4-FFF2-40B4-BE49-F238E27FC236}">
                <a16:creationId xmlns:a16="http://schemas.microsoft.com/office/drawing/2014/main" id="{34B09C74-3D3C-F076-4B37-10796C2691A8}"/>
              </a:ext>
            </a:extLst>
          </p:cNvPr>
          <p:cNvSpPr txBox="1"/>
          <p:nvPr/>
        </p:nvSpPr>
        <p:spPr>
          <a:xfrm>
            <a:off x="4527933" y="5907930"/>
            <a:ext cx="6931315" cy="461665"/>
          </a:xfrm>
          <a:prstGeom prst="rect">
            <a:avLst/>
          </a:prstGeom>
          <a:noFill/>
        </p:spPr>
        <p:txBody>
          <a:bodyPr wrap="square">
            <a:spAutoFit/>
          </a:bodyPr>
          <a:lstStyle/>
          <a:p>
            <a:pPr marL="449660" lvl="1" indent="0">
              <a:spcAft>
                <a:spcPts val="1059"/>
              </a:spcAft>
              <a:buNone/>
            </a:pPr>
            <a:r>
              <a:rPr lang="en-US" altLang="en-US" sz="2400" dirty="0">
                <a:latin typeface="Calibri" panose="020F0502020204030204" pitchFamily="34" charset="0"/>
                <a:ea typeface="Calibri" panose="020F0502020204030204" pitchFamily="34" charset="0"/>
                <a:cs typeface="Calibri" panose="020F0502020204030204" pitchFamily="34" charset="0"/>
              </a:rPr>
              <a:t>Please click </a:t>
            </a:r>
            <a:r>
              <a:rPr lang="en-US" altLang="en-US" sz="2400" dirty="0">
                <a:latin typeface="Calibri" panose="020F0502020204030204" pitchFamily="34" charset="0"/>
                <a:ea typeface="Calibri" panose="020F0502020204030204" pitchFamily="34" charset="0"/>
                <a:cs typeface="Calibri" panose="020F0502020204030204" pitchFamily="34" charset="0"/>
                <a:hlinkClick r:id="rId5"/>
              </a:rPr>
              <a:t>here</a:t>
            </a:r>
            <a:r>
              <a:rPr lang="en-US" altLang="en-US" sz="2400" dirty="0">
                <a:latin typeface="Calibri" panose="020F0502020204030204" pitchFamily="34" charset="0"/>
                <a:ea typeface="Calibri" panose="020F0502020204030204" pitchFamily="34" charset="0"/>
                <a:cs typeface="Calibri" panose="020F0502020204030204" pitchFamily="34" charset="0"/>
              </a:rPr>
              <a:t> to provide feedback on this MLM.</a:t>
            </a:r>
          </a:p>
        </p:txBody>
      </p:sp>
      <p:pic>
        <p:nvPicPr>
          <p:cNvPr id="4" name="Picture 3" descr="A person wearing a suit and tie&#10;&#10;Description generated with very high confidence">
            <a:extLst>
              <a:ext uri="{FF2B5EF4-FFF2-40B4-BE49-F238E27FC236}">
                <a16:creationId xmlns:a16="http://schemas.microsoft.com/office/drawing/2014/main" id="{88B0676C-020B-3B84-3F94-43F4816BCBE7}"/>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1108420" y="2073740"/>
            <a:ext cx="2455398" cy="2455398"/>
          </a:xfrm>
          <a:prstGeom prst="rect">
            <a:avLst/>
          </a:prstGeom>
        </p:spPr>
      </p:pic>
      <p:sp>
        <p:nvSpPr>
          <p:cNvPr id="10" name="TextBox 9">
            <a:extLst>
              <a:ext uri="{FF2B5EF4-FFF2-40B4-BE49-F238E27FC236}">
                <a16:creationId xmlns:a16="http://schemas.microsoft.com/office/drawing/2014/main" id="{50E93500-1BF3-3153-2A39-B4BF748C7839}"/>
              </a:ext>
            </a:extLst>
          </p:cNvPr>
          <p:cNvSpPr txBox="1"/>
          <p:nvPr/>
        </p:nvSpPr>
        <p:spPr>
          <a:xfrm>
            <a:off x="3872585" y="1473941"/>
            <a:ext cx="7586663" cy="4252446"/>
          </a:xfrm>
          <a:prstGeom prst="rect">
            <a:avLst/>
          </a:prstGeom>
          <a:noFill/>
        </p:spPr>
        <p:txBody>
          <a:bodyPr wrap="square">
            <a:spAutoFit/>
          </a:bodyPr>
          <a:lstStyle/>
          <a:p>
            <a:pPr marL="0" marR="0">
              <a:spcBef>
                <a:spcPts val="0"/>
              </a:spcBef>
              <a:spcAft>
                <a:spcPts val="1060"/>
              </a:spcAft>
            </a:pPr>
            <a:r>
              <a:rPr lang="en-AU"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Gary has m</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ore than 40 years of experience with enterprise integration and optimization projects, including PERA master planning and project management. </a:t>
            </a:r>
            <a:endParaRPr lang="en-US" dirty="0">
              <a:effectLst/>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As one of the initial authors of the PERA Handbook of Master Planning, he has used PERA Enterprise Architecture and Master Planning methodologies throughout his career including control and information systems for oil production, pipelines, refining and marine loading, petrochemicals, coal, gas, and oil-fired power plants, polyethylene, ammonia, explosives, paint, pulp and paper, food and beverage</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and pharmaceuticals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LNG facilities included world-scale arctic, European, and US Gulf coast complexes.</a:t>
            </a:r>
            <a:endParaRPr lang="en-US" dirty="0">
              <a:solidFill>
                <a:srgbClr val="000000"/>
              </a:solidFill>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infrastructure facilities included Fire, Police, and Emergency Response systems for major US cities, as well as emissions reporting and trading systems for more than 100 US Power Plants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 </a:t>
            </a:r>
            <a:endParaRPr lang="en-US" dirty="0">
              <a:effectLst/>
              <a:latin typeface="Arial" panose="020B0604020202020204" pitchFamily="34" charset="0"/>
              <a:ea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08861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730B7735-3263-42EB-914D-7D9FBC025CE4}"/>
              </a:ext>
            </a:extLst>
          </p:cNvPr>
          <p:cNvSpPr/>
          <p:nvPr/>
        </p:nvSpPr>
        <p:spPr>
          <a:xfrm>
            <a:off x="6994075" y="4843417"/>
            <a:ext cx="4001779" cy="1682383"/>
          </a:xfrm>
          <a:prstGeom prst="roundRect">
            <a:avLst/>
          </a:prstGeom>
          <a:solidFill>
            <a:srgbClr val="FFFF00">
              <a:alpha val="25000"/>
            </a:srgbClr>
          </a:solidFill>
          <a:ln w="19050">
            <a:solidFill>
              <a:schemeClr val="tx1">
                <a:lumMod val="75000"/>
                <a:lumOff val="25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Rounded Corners 27">
            <a:extLst>
              <a:ext uri="{FF2B5EF4-FFF2-40B4-BE49-F238E27FC236}">
                <a16:creationId xmlns:a16="http://schemas.microsoft.com/office/drawing/2014/main" id="{3EFD98D7-79F2-427A-8849-BB0D577A455B}"/>
              </a:ext>
            </a:extLst>
          </p:cNvPr>
          <p:cNvSpPr/>
          <p:nvPr/>
        </p:nvSpPr>
        <p:spPr>
          <a:xfrm>
            <a:off x="6997663" y="2036664"/>
            <a:ext cx="4001778" cy="2563653"/>
          </a:xfrm>
          <a:prstGeom prst="roundRect">
            <a:avLst/>
          </a:prstGeom>
          <a:solidFill>
            <a:schemeClr val="accent1">
              <a:alpha val="25000"/>
            </a:schemeClr>
          </a:solidFill>
          <a:ln w="19050">
            <a:solidFill>
              <a:schemeClr val="tx1">
                <a:lumMod val="75000"/>
                <a:lumOff val="25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51297D-295D-4E57-B6D8-31E9190A6C5B}"/>
              </a:ext>
            </a:extLst>
          </p:cNvPr>
          <p:cNvSpPr>
            <a:spLocks noGrp="1"/>
          </p:cNvSpPr>
          <p:nvPr>
            <p:ph type="title"/>
          </p:nvPr>
        </p:nvSpPr>
        <p:spPr>
          <a:xfrm>
            <a:off x="2422075" y="279358"/>
            <a:ext cx="6934200" cy="721304"/>
          </a:xfrm>
          <a:solidFill>
            <a:schemeClr val="accent3">
              <a:lumMod val="20000"/>
              <a:lumOff val="80000"/>
            </a:schemeClr>
          </a:solidFill>
        </p:spPr>
        <p:txBody>
          <a:bodyPr/>
          <a:lstStyle/>
          <a:p>
            <a:pPr algn="ctr"/>
            <a:r>
              <a:rPr lang="en-US" sz="3600" dirty="0">
                <a:latin typeface="Aptos" panose="020B0004020202020204" pitchFamily="34" charset="0"/>
              </a:rPr>
              <a:t>Foundation Definitions</a:t>
            </a:r>
            <a:endParaRPr lang="en-US" sz="3600" b="1" dirty="0">
              <a:latin typeface="Aptos" panose="020B0004020202020204" pitchFamily="34" charset="0"/>
            </a:endParaRPr>
          </a:p>
        </p:txBody>
      </p:sp>
      <p:sp>
        <p:nvSpPr>
          <p:cNvPr id="7" name="Content Placeholder 6">
            <a:extLst>
              <a:ext uri="{FF2B5EF4-FFF2-40B4-BE49-F238E27FC236}">
                <a16:creationId xmlns:a16="http://schemas.microsoft.com/office/drawing/2014/main" id="{22646176-ED61-4306-985C-0999EDFA89BD}"/>
              </a:ext>
            </a:extLst>
          </p:cNvPr>
          <p:cNvSpPr>
            <a:spLocks noGrp="1"/>
          </p:cNvSpPr>
          <p:nvPr>
            <p:ph idx="1"/>
          </p:nvPr>
        </p:nvSpPr>
        <p:spPr>
          <a:xfrm>
            <a:off x="922540" y="1775461"/>
            <a:ext cx="5640993" cy="4106821"/>
          </a:xfrm>
        </p:spPr>
        <p:txBody>
          <a:bodyPr>
            <a:normAutofit/>
          </a:bodyPr>
          <a:lstStyle/>
          <a:p>
            <a:pPr marL="0" indent="0">
              <a:buNone/>
            </a:pPr>
            <a:r>
              <a:rPr lang="en-US" sz="2200" b="1" dirty="0">
                <a:latin typeface="Aptos" panose="020B0004020202020204" pitchFamily="34" charset="0"/>
              </a:rPr>
              <a:t>Control and Information Architectures typically include:</a:t>
            </a:r>
            <a:br>
              <a:rPr lang="en-US" sz="2200" b="1" dirty="0">
                <a:latin typeface="Aptos" panose="020B0004020202020204" pitchFamily="34" charset="0"/>
              </a:rPr>
            </a:br>
            <a:endParaRPr lang="en-US" sz="2200" b="1" dirty="0">
              <a:latin typeface="Aptos" panose="020B0004020202020204" pitchFamily="34" charset="0"/>
            </a:endParaRPr>
          </a:p>
          <a:p>
            <a:r>
              <a:rPr lang="en-US" sz="2200" dirty="0">
                <a:latin typeface="Aptos" panose="020B0004020202020204" pitchFamily="34" charset="0"/>
              </a:rPr>
              <a:t>IT – Information Technology Systems</a:t>
            </a:r>
            <a:br>
              <a:rPr lang="en-US" sz="2200" dirty="0">
                <a:latin typeface="Aptos" panose="020B0004020202020204" pitchFamily="34" charset="0"/>
              </a:rPr>
            </a:br>
            <a:endParaRPr lang="en-US" sz="2200" dirty="0">
              <a:latin typeface="Aptos" panose="020B0004020202020204" pitchFamily="34" charset="0"/>
            </a:endParaRPr>
          </a:p>
          <a:p>
            <a:r>
              <a:rPr lang="en-US" sz="2200" dirty="0">
                <a:latin typeface="Aptos" panose="020B0004020202020204" pitchFamily="34" charset="0"/>
              </a:rPr>
              <a:t>ACS – Industrial Automation and Control Systems in Hazardous  Industrial Areas</a:t>
            </a:r>
            <a:br>
              <a:rPr lang="en-US" sz="2200" dirty="0">
                <a:latin typeface="Aptos" panose="020B0004020202020204" pitchFamily="34" charset="0"/>
              </a:rPr>
            </a:br>
            <a:endParaRPr lang="en-US" sz="2200" dirty="0">
              <a:latin typeface="Aptos" panose="020B0004020202020204" pitchFamily="34" charset="0"/>
            </a:endParaRPr>
          </a:p>
          <a:p>
            <a:r>
              <a:rPr lang="en-US" sz="2200" dirty="0">
                <a:latin typeface="Aptos" panose="020B0004020202020204" pitchFamily="34" charset="0"/>
              </a:rPr>
              <a:t>Networks to communicate within and between IT and ACS systems</a:t>
            </a:r>
          </a:p>
        </p:txBody>
      </p:sp>
      <p:sp>
        <p:nvSpPr>
          <p:cNvPr id="20" name="Rectangle: Rounded Corners 19">
            <a:extLst>
              <a:ext uri="{FF2B5EF4-FFF2-40B4-BE49-F238E27FC236}">
                <a16:creationId xmlns:a16="http://schemas.microsoft.com/office/drawing/2014/main" id="{83E1F6F9-C37E-4757-AAF0-94BDE8EB7EF8}"/>
              </a:ext>
            </a:extLst>
          </p:cNvPr>
          <p:cNvSpPr/>
          <p:nvPr/>
        </p:nvSpPr>
        <p:spPr>
          <a:xfrm>
            <a:off x="6793548" y="1352550"/>
            <a:ext cx="4457901" cy="5387534"/>
          </a:xfrm>
          <a:prstGeom prst="roundRect">
            <a:avLst/>
          </a:prstGeom>
          <a:noFill/>
          <a:ln w="19050">
            <a:solidFill>
              <a:schemeClr val="tx1">
                <a:lumMod val="75000"/>
                <a:lumOff val="25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95EAE3C5-3905-4358-ADC8-3325FED8484E}"/>
              </a:ext>
            </a:extLst>
          </p:cNvPr>
          <p:cNvSpPr txBox="1"/>
          <p:nvPr/>
        </p:nvSpPr>
        <p:spPr>
          <a:xfrm>
            <a:off x="6766013" y="1279109"/>
            <a:ext cx="4457901" cy="830997"/>
          </a:xfrm>
          <a:prstGeom prst="rect">
            <a:avLst/>
          </a:prstGeom>
          <a:noFill/>
        </p:spPr>
        <p:txBody>
          <a:bodyPr wrap="square" rtlCol="0">
            <a:spAutoFit/>
          </a:bodyPr>
          <a:lstStyle/>
          <a:p>
            <a:pPr algn="ctr"/>
            <a:r>
              <a:rPr lang="en-US" sz="2400" dirty="0"/>
              <a:t>Enterprise Control and</a:t>
            </a:r>
            <a:br>
              <a:rPr lang="en-US" sz="2400" dirty="0"/>
            </a:br>
            <a:r>
              <a:rPr lang="en-US" sz="2400" dirty="0"/>
              <a:t>Information Architecture</a:t>
            </a:r>
          </a:p>
        </p:txBody>
      </p:sp>
      <p:sp>
        <p:nvSpPr>
          <p:cNvPr id="30" name="TextBox 29">
            <a:extLst>
              <a:ext uri="{FF2B5EF4-FFF2-40B4-BE49-F238E27FC236}">
                <a16:creationId xmlns:a16="http://schemas.microsoft.com/office/drawing/2014/main" id="{A8F3822A-6D1F-4BB9-8436-C914917F1D19}"/>
              </a:ext>
            </a:extLst>
          </p:cNvPr>
          <p:cNvSpPr txBox="1"/>
          <p:nvPr/>
        </p:nvSpPr>
        <p:spPr>
          <a:xfrm>
            <a:off x="7536154" y="5254703"/>
            <a:ext cx="3329758" cy="1200329"/>
          </a:xfrm>
          <a:prstGeom prst="rect">
            <a:avLst/>
          </a:prstGeom>
          <a:noFill/>
        </p:spPr>
        <p:txBody>
          <a:bodyPr wrap="none" rtlCol="0">
            <a:spAutoFit/>
          </a:bodyPr>
          <a:lstStyle/>
          <a:p>
            <a:pPr algn="ctr"/>
            <a:r>
              <a:rPr lang="en-US" sz="2400" dirty="0"/>
              <a:t>ACS</a:t>
            </a:r>
          </a:p>
          <a:p>
            <a:pPr algn="ctr"/>
            <a:r>
              <a:rPr lang="en-US" sz="2400" dirty="0"/>
              <a:t>Industrial Automation</a:t>
            </a:r>
          </a:p>
          <a:p>
            <a:pPr algn="ctr"/>
            <a:r>
              <a:rPr lang="en-US" sz="2400" dirty="0"/>
              <a:t>and Control Systems</a:t>
            </a:r>
          </a:p>
        </p:txBody>
      </p:sp>
      <p:sp>
        <p:nvSpPr>
          <p:cNvPr id="29" name="TextBox 28">
            <a:extLst>
              <a:ext uri="{FF2B5EF4-FFF2-40B4-BE49-F238E27FC236}">
                <a16:creationId xmlns:a16="http://schemas.microsoft.com/office/drawing/2014/main" id="{72CC06AE-24A9-4A34-835A-1B5E7BFF949F}"/>
              </a:ext>
            </a:extLst>
          </p:cNvPr>
          <p:cNvSpPr txBox="1"/>
          <p:nvPr/>
        </p:nvSpPr>
        <p:spPr>
          <a:xfrm>
            <a:off x="7402622" y="2667001"/>
            <a:ext cx="3596818" cy="830997"/>
          </a:xfrm>
          <a:prstGeom prst="rect">
            <a:avLst/>
          </a:prstGeom>
          <a:noFill/>
        </p:spPr>
        <p:txBody>
          <a:bodyPr wrap="none" rtlCol="0">
            <a:spAutoFit/>
          </a:bodyPr>
          <a:lstStyle/>
          <a:p>
            <a:pPr algn="ctr"/>
            <a:r>
              <a:rPr lang="en-US" sz="2400" dirty="0"/>
              <a:t>IT</a:t>
            </a:r>
          </a:p>
          <a:p>
            <a:pPr algn="ctr"/>
            <a:r>
              <a:rPr lang="en-US" sz="2400" dirty="0"/>
              <a:t>Information Technology</a:t>
            </a:r>
          </a:p>
        </p:txBody>
      </p:sp>
      <p:sp>
        <p:nvSpPr>
          <p:cNvPr id="35" name="Arrow: Left-Right 34">
            <a:extLst>
              <a:ext uri="{FF2B5EF4-FFF2-40B4-BE49-F238E27FC236}">
                <a16:creationId xmlns:a16="http://schemas.microsoft.com/office/drawing/2014/main" id="{23465EEA-53BB-42A5-BF4B-64460DB5BFD2}"/>
              </a:ext>
            </a:extLst>
          </p:cNvPr>
          <p:cNvSpPr/>
          <p:nvPr/>
        </p:nvSpPr>
        <p:spPr>
          <a:xfrm rot="5400000">
            <a:off x="8641810" y="4314736"/>
            <a:ext cx="1200329" cy="228601"/>
          </a:xfrm>
          <a:prstGeom prst="leftRightArrow">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Left-Right 35">
            <a:extLst>
              <a:ext uri="{FF2B5EF4-FFF2-40B4-BE49-F238E27FC236}">
                <a16:creationId xmlns:a16="http://schemas.microsoft.com/office/drawing/2014/main" id="{5A98E9FE-D22E-4BD8-A848-54BA935B5FEC}"/>
              </a:ext>
            </a:extLst>
          </p:cNvPr>
          <p:cNvSpPr/>
          <p:nvPr/>
        </p:nvSpPr>
        <p:spPr>
          <a:xfrm>
            <a:off x="7963204" y="4978220"/>
            <a:ext cx="2320146" cy="276482"/>
          </a:xfrm>
          <a:prstGeom prst="leftRight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Arrow: Left-Right 36">
            <a:extLst>
              <a:ext uri="{FF2B5EF4-FFF2-40B4-BE49-F238E27FC236}">
                <a16:creationId xmlns:a16="http://schemas.microsoft.com/office/drawing/2014/main" id="{EC655768-CAEC-4C30-B4C6-3BEFC8C08E5F}"/>
              </a:ext>
            </a:extLst>
          </p:cNvPr>
          <p:cNvSpPr/>
          <p:nvPr/>
        </p:nvSpPr>
        <p:spPr>
          <a:xfrm>
            <a:off x="7963204" y="3581400"/>
            <a:ext cx="2320146" cy="276482"/>
          </a:xfrm>
          <a:prstGeom prst="lef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09759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28" grpId="0" animBg="1"/>
      <p:bldP spid="30" grpId="0"/>
      <p:bldP spid="29" grpId="0"/>
      <p:bldP spid="35" grpId="0" animBg="1"/>
      <p:bldP spid="36" grpId="0" animBg="1"/>
      <p:bldP spid="3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1297D-295D-4E57-B6D8-31E9190A6C5B}"/>
              </a:ext>
            </a:extLst>
          </p:cNvPr>
          <p:cNvSpPr>
            <a:spLocks noGrp="1"/>
          </p:cNvSpPr>
          <p:nvPr>
            <p:ph type="title"/>
          </p:nvPr>
        </p:nvSpPr>
        <p:spPr>
          <a:xfrm>
            <a:off x="1587294" y="263543"/>
            <a:ext cx="8242506" cy="615913"/>
          </a:xfrm>
          <a:solidFill>
            <a:schemeClr val="accent3">
              <a:lumMod val="20000"/>
              <a:lumOff val="80000"/>
            </a:schemeClr>
          </a:solidFill>
        </p:spPr>
        <p:txBody>
          <a:bodyPr/>
          <a:lstStyle/>
          <a:p>
            <a:pPr algn="ctr"/>
            <a:r>
              <a:rPr lang="en-US" sz="3600" dirty="0">
                <a:latin typeface="Aptos" panose="020B0004020202020204" pitchFamily="34" charset="0"/>
              </a:rPr>
              <a:t>Why Distinguish IT and ACS? </a:t>
            </a:r>
            <a:endParaRPr lang="en-US" sz="3600" b="1" dirty="0">
              <a:latin typeface="Aptos" panose="020B0004020202020204" pitchFamily="34" charset="0"/>
            </a:endParaRPr>
          </a:p>
        </p:txBody>
      </p:sp>
      <p:sp>
        <p:nvSpPr>
          <p:cNvPr id="7" name="Content Placeholder 6">
            <a:extLst>
              <a:ext uri="{FF2B5EF4-FFF2-40B4-BE49-F238E27FC236}">
                <a16:creationId xmlns:a16="http://schemas.microsoft.com/office/drawing/2014/main" id="{22646176-ED61-4306-985C-0999EDFA89BD}"/>
              </a:ext>
            </a:extLst>
          </p:cNvPr>
          <p:cNvSpPr>
            <a:spLocks noGrp="1"/>
          </p:cNvSpPr>
          <p:nvPr>
            <p:ph idx="1"/>
          </p:nvPr>
        </p:nvSpPr>
        <p:spPr>
          <a:xfrm>
            <a:off x="1306286" y="1905000"/>
            <a:ext cx="10287000" cy="4381500"/>
          </a:xfrm>
        </p:spPr>
        <p:txBody>
          <a:bodyPr>
            <a:normAutofit/>
          </a:bodyPr>
          <a:lstStyle/>
          <a:p>
            <a:pPr marL="457200" indent="-457200">
              <a:buFontTx/>
              <a:buAutoNum type="arabicParenR"/>
            </a:pPr>
            <a:r>
              <a:rPr lang="en-US" sz="2200" b="1" dirty="0">
                <a:latin typeface="Aptos" panose="020B0004020202020204" pitchFamily="34" charset="0"/>
              </a:rPr>
              <a:t>Cybersecurity of ACS must be “designed in”.</a:t>
            </a:r>
            <a:r>
              <a:rPr lang="en-US" sz="2200" dirty="0">
                <a:latin typeface="Aptos" panose="020B0004020202020204" pitchFamily="34" charset="0"/>
              </a:rPr>
              <a:t>  It cannot be “bolted on” or evolved “as needed”. </a:t>
            </a:r>
          </a:p>
          <a:p>
            <a:pPr marL="457200" indent="-457200">
              <a:buFontTx/>
              <a:buAutoNum type="arabicParenR"/>
            </a:pPr>
            <a:r>
              <a:rPr lang="en-US" sz="2200" b="1" dirty="0">
                <a:latin typeface="Aptos" panose="020B0004020202020204" pitchFamily="34" charset="0"/>
              </a:rPr>
              <a:t>ACS must prioritize safety above cybersecurity. </a:t>
            </a:r>
            <a:r>
              <a:rPr lang="en-US" sz="2200" dirty="0">
                <a:latin typeface="Aptos" panose="020B0004020202020204" pitchFamily="34" charset="0"/>
              </a:rPr>
              <a:t>They are intimately  involved in equipment regulatory control.</a:t>
            </a:r>
          </a:p>
          <a:p>
            <a:pPr marL="457200" indent="-457200">
              <a:buFontTx/>
              <a:buAutoNum type="arabicParenR"/>
            </a:pPr>
            <a:r>
              <a:rPr lang="en-US" sz="2200" b="1" dirty="0">
                <a:latin typeface="Aptos" panose="020B0004020202020204" pitchFamily="34" charset="0"/>
              </a:rPr>
              <a:t>ACS failures are more dangerous than IT failures.</a:t>
            </a:r>
            <a:r>
              <a:rPr lang="en-US" sz="2200" dirty="0">
                <a:latin typeface="Aptos" panose="020B0004020202020204" pitchFamily="34" charset="0"/>
              </a:rPr>
              <a:t> </a:t>
            </a:r>
            <a:br>
              <a:rPr lang="en-US" sz="2200" dirty="0">
                <a:latin typeface="Aptos" panose="020B0004020202020204" pitchFamily="34" charset="0"/>
              </a:rPr>
            </a:br>
            <a:r>
              <a:rPr lang="en-US" sz="2200" dirty="0">
                <a:latin typeface="Aptos" panose="020B0004020202020204" pitchFamily="34" charset="0"/>
              </a:rPr>
              <a:t>IT failures result in financial loss, while ACS  directly impacts facilities, the environment and human life. </a:t>
            </a:r>
          </a:p>
          <a:p>
            <a:pPr marL="457200" indent="-457200">
              <a:buAutoNum type="arabicParenR"/>
            </a:pPr>
            <a:r>
              <a:rPr lang="en-US" sz="2200" b="1" dirty="0">
                <a:latin typeface="Aptos" panose="020B0004020202020204" pitchFamily="34" charset="0"/>
              </a:rPr>
              <a:t>Cybersecurity of IT systems and ACS have different goals. </a:t>
            </a:r>
            <a:r>
              <a:rPr lang="en-US" sz="2200" dirty="0">
                <a:latin typeface="Aptos" panose="020B0004020202020204" pitchFamily="34" charset="0"/>
              </a:rPr>
              <a:t>Cybersecurity Integrity and Availability (CIA) vs. </a:t>
            </a:r>
            <a:br>
              <a:rPr lang="en-US" sz="2200" dirty="0">
                <a:latin typeface="Aptos" panose="020B0004020202020204" pitchFamily="34" charset="0"/>
              </a:rPr>
            </a:br>
            <a:r>
              <a:rPr lang="en-US" sz="2200" dirty="0">
                <a:latin typeface="Aptos" panose="020B0004020202020204" pitchFamily="34" charset="0"/>
              </a:rPr>
              <a:t>Safety, Integrity, Reliability, and Availability (SAIC).</a:t>
            </a:r>
          </a:p>
          <a:p>
            <a:pPr marL="457200" indent="-457200">
              <a:buAutoNum type="arabicParenR"/>
            </a:pPr>
            <a:r>
              <a:rPr lang="en-US" sz="2200" b="1" dirty="0">
                <a:latin typeface="Aptos" panose="020B0004020202020204" pitchFamily="34" charset="0"/>
              </a:rPr>
              <a:t>IT and ACS are at different levels </a:t>
            </a:r>
            <a:r>
              <a:rPr lang="en-US" sz="2200" dirty="0">
                <a:latin typeface="Aptos" panose="020B0004020202020204" pitchFamily="34" charset="0"/>
              </a:rPr>
              <a:t>in the Enterprise Architecture.</a:t>
            </a:r>
          </a:p>
        </p:txBody>
      </p:sp>
      <p:sp>
        <p:nvSpPr>
          <p:cNvPr id="4" name="TextBox 3">
            <a:extLst>
              <a:ext uri="{FF2B5EF4-FFF2-40B4-BE49-F238E27FC236}">
                <a16:creationId xmlns:a16="http://schemas.microsoft.com/office/drawing/2014/main" id="{2C09C49C-58DB-2B0D-0FE1-A390387D8338}"/>
              </a:ext>
            </a:extLst>
          </p:cNvPr>
          <p:cNvSpPr txBox="1"/>
          <p:nvPr/>
        </p:nvSpPr>
        <p:spPr>
          <a:xfrm>
            <a:off x="929719" y="1316030"/>
            <a:ext cx="7855053" cy="523220"/>
          </a:xfrm>
          <a:prstGeom prst="rect">
            <a:avLst/>
          </a:prstGeom>
          <a:noFill/>
        </p:spPr>
        <p:txBody>
          <a:bodyPr wrap="square" rtlCol="0">
            <a:spAutoFit/>
          </a:bodyPr>
          <a:lstStyle/>
          <a:p>
            <a:r>
              <a:rPr lang="en-US" sz="2800" b="1" dirty="0">
                <a:latin typeface="Aptos" panose="020B0004020202020204" pitchFamily="34" charset="0"/>
              </a:rPr>
              <a:t>Because they are fundamentally different:</a:t>
            </a:r>
          </a:p>
        </p:txBody>
      </p:sp>
    </p:spTree>
    <p:custDataLst>
      <p:tags r:id="rId1"/>
    </p:custDataLst>
    <p:extLst>
      <p:ext uri="{BB962C8B-B14F-4D97-AF65-F5344CB8AC3E}">
        <p14:creationId xmlns:p14="http://schemas.microsoft.com/office/powerpoint/2010/main" val="443119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4294967295"/>
          </p:nvPr>
        </p:nvSpPr>
        <p:spPr>
          <a:xfrm>
            <a:off x="538843" y="1248009"/>
            <a:ext cx="10560050" cy="2133600"/>
          </a:xfrm>
          <a:ln w="38100">
            <a:noFill/>
            <a:prstDash val="dash"/>
          </a:ln>
        </p:spPr>
        <p:txBody>
          <a:bodyPr>
            <a:normAutofit/>
          </a:bodyPr>
          <a:lstStyle/>
          <a:p>
            <a:pPr marL="408187" lvl="1" indent="0">
              <a:buNone/>
            </a:pPr>
            <a:endParaRPr lang="en-US" sz="1400" dirty="0"/>
          </a:p>
          <a:p>
            <a:pPr lvl="1">
              <a:buFont typeface="Wingdings" panose="05000000000000000000" pitchFamily="2" charset="2"/>
              <a:buChar char="§"/>
            </a:pPr>
            <a:r>
              <a:rPr lang="en-US" sz="2000" dirty="0">
                <a:solidFill>
                  <a:srgbClr val="000000"/>
                </a:solidFill>
                <a:latin typeface="Arial" panose="020B0604020202020204" pitchFamily="34" charset="0"/>
                <a:cs typeface="Arial" panose="020B0604020202020204" pitchFamily="34" charset="0"/>
              </a:rPr>
              <a:t>IT consists of Business Systems + Cloud + IoT</a:t>
            </a:r>
          </a:p>
          <a:p>
            <a:pPr marL="751087" lvl="1" indent="-342900">
              <a:buFont typeface="Wingdings" panose="05000000000000000000" pitchFamily="2" charset="2"/>
              <a:buChar char="§"/>
            </a:pPr>
            <a:endParaRPr lang="en-US" sz="2000" dirty="0">
              <a:solidFill>
                <a:srgbClr val="000000"/>
              </a:solidFill>
              <a:latin typeface="Arial" panose="020B0604020202020204" pitchFamily="34" charset="0"/>
              <a:cs typeface="Arial" panose="020B0604020202020204" pitchFamily="34" charset="0"/>
            </a:endParaRPr>
          </a:p>
          <a:p>
            <a:pPr lvl="1">
              <a:buFont typeface="Wingdings" panose="05000000000000000000" pitchFamily="2" charset="2"/>
              <a:buChar char="§"/>
            </a:pPr>
            <a:r>
              <a:rPr lang="en-US" sz="2000" dirty="0">
                <a:solidFill>
                  <a:srgbClr val="000000"/>
                </a:solidFill>
                <a:latin typeface="Arial" panose="020B0604020202020204" pitchFamily="34" charset="0"/>
                <a:cs typeface="Arial" panose="020B0604020202020204" pitchFamily="34" charset="0"/>
              </a:rPr>
              <a:t>Business systems consist of a set of applications that receive manual and real time data and process this to provide results, reports and displays to humans and other systems.</a:t>
            </a:r>
          </a:p>
        </p:txBody>
      </p:sp>
      <p:sp>
        <p:nvSpPr>
          <p:cNvPr id="27" name="Title 1">
            <a:extLst>
              <a:ext uri="{FF2B5EF4-FFF2-40B4-BE49-F238E27FC236}">
                <a16:creationId xmlns:a16="http://schemas.microsoft.com/office/drawing/2014/main" id="{9D10B143-20CC-433C-8612-AE7ECDE7531B}"/>
              </a:ext>
            </a:extLst>
          </p:cNvPr>
          <p:cNvSpPr txBox="1">
            <a:spLocks/>
          </p:cNvSpPr>
          <p:nvPr/>
        </p:nvSpPr>
        <p:spPr bwMode="auto">
          <a:xfrm>
            <a:off x="2133600" y="304800"/>
            <a:ext cx="8250944" cy="9057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Autofit/>
          </a:bodyPr>
          <a:lstStyle>
            <a:lvl1pPr algn="l" rtl="0" eaLnBrk="0" fontAlgn="base" hangingPunct="0">
              <a:spcBef>
                <a:spcPct val="0"/>
              </a:spcBef>
              <a:spcAft>
                <a:spcPct val="0"/>
              </a:spcAft>
              <a:defRPr sz="2167">
                <a:solidFill>
                  <a:srgbClr val="777A80"/>
                </a:solidFill>
                <a:latin typeface="Verdana"/>
                <a:ea typeface="+mj-ea"/>
                <a:cs typeface="Verdana"/>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a:lstStyle>
          <a:p>
            <a:pPr algn="ctr"/>
            <a:r>
              <a:rPr lang="en-US" sz="3600" b="1" kern="0" dirty="0">
                <a:solidFill>
                  <a:schemeClr val="accent6">
                    <a:lumMod val="75000"/>
                  </a:schemeClr>
                </a:solidFill>
                <a:latin typeface="Aptos" panose="020B0004020202020204" pitchFamily="34" charset="0"/>
                <a:cs typeface="+mj-cs"/>
              </a:rPr>
              <a:t>Information Technology (IT)</a:t>
            </a:r>
          </a:p>
        </p:txBody>
      </p:sp>
      <p:sp>
        <p:nvSpPr>
          <p:cNvPr id="14" name="Rectangle: Rounded Corners 13">
            <a:extLst>
              <a:ext uri="{FF2B5EF4-FFF2-40B4-BE49-F238E27FC236}">
                <a16:creationId xmlns:a16="http://schemas.microsoft.com/office/drawing/2014/main" id="{72932932-A39E-DC48-A11C-78FCCC9A6A8A}"/>
              </a:ext>
            </a:extLst>
          </p:cNvPr>
          <p:cNvSpPr/>
          <p:nvPr/>
        </p:nvSpPr>
        <p:spPr>
          <a:xfrm>
            <a:off x="6338332" y="3433774"/>
            <a:ext cx="3983744" cy="2743708"/>
          </a:xfrm>
          <a:prstGeom prst="roundRect">
            <a:avLst/>
          </a:prstGeom>
          <a:solidFill>
            <a:schemeClr val="accent1">
              <a:alpha val="25000"/>
            </a:schemeClr>
          </a:solidFill>
          <a:ln w="19050">
            <a:solidFill>
              <a:schemeClr val="tx1">
                <a:lumMod val="75000"/>
                <a:lumOff val="25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90B3B4D3-8474-1BFA-BC97-11DD2796A994}"/>
              </a:ext>
            </a:extLst>
          </p:cNvPr>
          <p:cNvSpPr/>
          <p:nvPr/>
        </p:nvSpPr>
        <p:spPr>
          <a:xfrm>
            <a:off x="7537207" y="4653960"/>
            <a:ext cx="1490709" cy="1395464"/>
          </a:xfrm>
          <a:prstGeom prst="ellipse">
            <a:avLst/>
          </a:prstGeom>
          <a:solidFill>
            <a:schemeClr val="accent1"/>
          </a:solidFill>
          <a:ln w="12700">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b="1" dirty="0">
                <a:solidFill>
                  <a:schemeClr val="tx1">
                    <a:lumMod val="75000"/>
                    <a:lumOff val="25000"/>
                  </a:schemeClr>
                </a:solidFill>
              </a:rPr>
              <a:t>Business Systems</a:t>
            </a:r>
          </a:p>
        </p:txBody>
      </p:sp>
      <p:sp>
        <p:nvSpPr>
          <p:cNvPr id="24" name="Oval 23">
            <a:extLst>
              <a:ext uri="{FF2B5EF4-FFF2-40B4-BE49-F238E27FC236}">
                <a16:creationId xmlns:a16="http://schemas.microsoft.com/office/drawing/2014/main" id="{20CE3EB9-471A-8012-1088-3AE7BD8F71F0}"/>
              </a:ext>
            </a:extLst>
          </p:cNvPr>
          <p:cNvSpPr/>
          <p:nvPr/>
        </p:nvSpPr>
        <p:spPr>
          <a:xfrm>
            <a:off x="9116147" y="4955715"/>
            <a:ext cx="1009048" cy="991725"/>
          </a:xfrm>
          <a:prstGeom prst="ellipse">
            <a:avLst/>
          </a:prstGeom>
          <a:solidFill>
            <a:schemeClr val="accent1"/>
          </a:solidFill>
          <a:ln w="12700">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a:solidFill>
                  <a:schemeClr val="tx1">
                    <a:lumMod val="75000"/>
                    <a:lumOff val="25000"/>
                  </a:schemeClr>
                </a:solidFill>
              </a:rPr>
              <a:t>IoT</a:t>
            </a:r>
          </a:p>
        </p:txBody>
      </p:sp>
      <p:pic>
        <p:nvPicPr>
          <p:cNvPr id="29" name="Graphic 28" descr="Cloud">
            <a:extLst>
              <a:ext uri="{FF2B5EF4-FFF2-40B4-BE49-F238E27FC236}">
                <a16:creationId xmlns:a16="http://schemas.microsoft.com/office/drawing/2014/main" id="{8A1ACE6C-2B95-1EAE-6972-347DCD9C578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302958" y="3276601"/>
            <a:ext cx="1206075" cy="1206075"/>
          </a:xfrm>
          <a:prstGeom prst="rect">
            <a:avLst/>
          </a:prstGeom>
        </p:spPr>
      </p:pic>
      <p:cxnSp>
        <p:nvCxnSpPr>
          <p:cNvPr id="30" name="Straight Arrow Connector 29">
            <a:extLst>
              <a:ext uri="{FF2B5EF4-FFF2-40B4-BE49-F238E27FC236}">
                <a16:creationId xmlns:a16="http://schemas.microsoft.com/office/drawing/2014/main" id="{51022A1C-B937-0569-0176-D3991D58FEB8}"/>
              </a:ext>
            </a:extLst>
          </p:cNvPr>
          <p:cNvCxnSpPr>
            <a:cxnSpLocks/>
            <a:endCxn id="15" idx="0"/>
          </p:cNvCxnSpPr>
          <p:nvPr/>
        </p:nvCxnSpPr>
        <p:spPr>
          <a:xfrm flipH="1">
            <a:off x="8282561" y="4147984"/>
            <a:ext cx="311904" cy="505976"/>
          </a:xfrm>
          <a:prstGeom prst="straightConnector1">
            <a:avLst/>
          </a:prstGeom>
          <a:ln w="19050">
            <a:solidFill>
              <a:schemeClr val="tx1">
                <a:lumMod val="65000"/>
                <a:lumOff val="3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CA8F3197-3507-A8BE-44D7-EF9C79A482BF}"/>
              </a:ext>
            </a:extLst>
          </p:cNvPr>
          <p:cNvCxnSpPr>
            <a:cxnSpLocks/>
            <a:endCxn id="24" idx="0"/>
          </p:cNvCxnSpPr>
          <p:nvPr/>
        </p:nvCxnSpPr>
        <p:spPr>
          <a:xfrm>
            <a:off x="9196445" y="4148216"/>
            <a:ext cx="424227" cy="807498"/>
          </a:xfrm>
          <a:prstGeom prst="straightConnector1">
            <a:avLst/>
          </a:prstGeom>
          <a:ln w="19050">
            <a:solidFill>
              <a:schemeClr val="tx1">
                <a:lumMod val="65000"/>
                <a:lumOff val="3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4" name="Rectangle 33">
            <a:extLst>
              <a:ext uri="{FF2B5EF4-FFF2-40B4-BE49-F238E27FC236}">
                <a16:creationId xmlns:a16="http://schemas.microsoft.com/office/drawing/2014/main" id="{12688378-AC4F-74C4-4104-0C14D1EA4701}"/>
              </a:ext>
            </a:extLst>
          </p:cNvPr>
          <p:cNvSpPr/>
          <p:nvPr/>
        </p:nvSpPr>
        <p:spPr>
          <a:xfrm>
            <a:off x="8489414" y="3741236"/>
            <a:ext cx="806986" cy="369332"/>
          </a:xfrm>
          <a:prstGeom prst="rect">
            <a:avLst/>
          </a:prstGeom>
        </p:spPr>
        <p:txBody>
          <a:bodyPr wrap="square">
            <a:spAutoFit/>
          </a:bodyPr>
          <a:lstStyle/>
          <a:p>
            <a:pPr algn="ctr"/>
            <a:r>
              <a:rPr lang="en-US" dirty="0">
                <a:solidFill>
                  <a:schemeClr val="tx1">
                    <a:lumMod val="75000"/>
                    <a:lumOff val="25000"/>
                  </a:schemeClr>
                </a:solidFill>
              </a:rPr>
              <a:t>Cloud</a:t>
            </a:r>
          </a:p>
        </p:txBody>
      </p:sp>
      <p:sp>
        <p:nvSpPr>
          <p:cNvPr id="35" name="TextBox 34">
            <a:extLst>
              <a:ext uri="{FF2B5EF4-FFF2-40B4-BE49-F238E27FC236}">
                <a16:creationId xmlns:a16="http://schemas.microsoft.com/office/drawing/2014/main" id="{BEB5DE63-0951-87AA-F39B-1AE26378B91B}"/>
              </a:ext>
            </a:extLst>
          </p:cNvPr>
          <p:cNvSpPr txBox="1"/>
          <p:nvPr/>
        </p:nvSpPr>
        <p:spPr>
          <a:xfrm>
            <a:off x="6624683" y="3681557"/>
            <a:ext cx="457176" cy="461665"/>
          </a:xfrm>
          <a:prstGeom prst="rect">
            <a:avLst/>
          </a:prstGeom>
          <a:noFill/>
        </p:spPr>
        <p:txBody>
          <a:bodyPr wrap="none" rtlCol="0">
            <a:spAutoFit/>
          </a:bodyPr>
          <a:lstStyle/>
          <a:p>
            <a:r>
              <a:rPr lang="en-US" sz="2400" dirty="0"/>
              <a:t>IT</a:t>
            </a:r>
          </a:p>
        </p:txBody>
      </p:sp>
      <p:sp>
        <p:nvSpPr>
          <p:cNvPr id="37" name="Text Placeholder 2">
            <a:extLst>
              <a:ext uri="{FF2B5EF4-FFF2-40B4-BE49-F238E27FC236}">
                <a16:creationId xmlns:a16="http://schemas.microsoft.com/office/drawing/2014/main" id="{DE3610C7-5AAA-969F-0611-DD3D2C01F174}"/>
              </a:ext>
            </a:extLst>
          </p:cNvPr>
          <p:cNvSpPr txBox="1">
            <a:spLocks/>
          </p:cNvSpPr>
          <p:nvPr/>
        </p:nvSpPr>
        <p:spPr bwMode="auto">
          <a:xfrm>
            <a:off x="603797" y="3076472"/>
            <a:ext cx="5616456" cy="3154976"/>
          </a:xfrm>
          <a:prstGeom prst="rect">
            <a:avLst/>
          </a:prstGeom>
          <a:noFill/>
          <a:ln w="38100">
            <a:noFill/>
            <a:prstDash val="dash"/>
            <a:miter lim="800000"/>
            <a:headEnd/>
            <a:tailEnd/>
          </a:ln>
          <a:effectLst/>
        </p:spPr>
        <p:txBody>
          <a:bodyPr vert="horz" wrap="square" lIns="91440" tIns="45720" rIns="91440" bIns="45720" numCol="1" anchor="t" anchorCtr="0" compatLnSpc="1">
            <a:prstTxWarp prst="textNoShape">
              <a:avLst/>
            </a:prstTxWarp>
            <a:normAutofit/>
          </a:bodyPr>
          <a:lstStyle>
            <a:lvl1pPr marL="306140" indent="-306140" algn="l" rtl="0" eaLnBrk="0" fontAlgn="base" hangingPunct="0">
              <a:spcBef>
                <a:spcPct val="50000"/>
              </a:spcBef>
              <a:spcAft>
                <a:spcPct val="0"/>
              </a:spcAft>
              <a:buClr>
                <a:srgbClr val="3C9947"/>
              </a:buClr>
              <a:buFont typeface="Wingdings" panose="05000000000000000000" pitchFamily="2" charset="2"/>
              <a:buChar char="§"/>
              <a:defRPr sz="1896">
                <a:solidFill>
                  <a:schemeClr val="tx1"/>
                </a:solidFill>
                <a:latin typeface="+mn-lt"/>
                <a:ea typeface="+mn-ea"/>
                <a:cs typeface="+mn-cs"/>
              </a:defRPr>
            </a:lvl1pPr>
            <a:lvl2pPr marL="663304" indent="-255117" algn="l" rtl="0" eaLnBrk="0" fontAlgn="base" hangingPunct="0">
              <a:spcBef>
                <a:spcPct val="20000"/>
              </a:spcBef>
              <a:spcAft>
                <a:spcPct val="0"/>
              </a:spcAft>
              <a:buClr>
                <a:srgbClr val="154A7F"/>
              </a:buClr>
              <a:buFont typeface="Wingdings" panose="05000000000000000000" pitchFamily="2" charset="2"/>
              <a:buChar char="§"/>
              <a:defRPr sz="1625">
                <a:solidFill>
                  <a:schemeClr val="tx1"/>
                </a:solidFill>
                <a:latin typeface="+mn-lt"/>
              </a:defRPr>
            </a:lvl2pPr>
            <a:lvl3pPr marL="1020469" indent="-204094" algn="l" rtl="0" eaLnBrk="0" fontAlgn="base" hangingPunct="0">
              <a:spcBef>
                <a:spcPct val="10000"/>
              </a:spcBef>
              <a:spcAft>
                <a:spcPct val="0"/>
              </a:spcAft>
              <a:buClr>
                <a:schemeClr val="accent2"/>
              </a:buClr>
              <a:buFont typeface="Wingdings" panose="05000000000000000000" pitchFamily="2" charset="2"/>
              <a:buChar char="§"/>
              <a:defRPr sz="1354">
                <a:solidFill>
                  <a:schemeClr val="tx1"/>
                </a:solidFill>
                <a:latin typeface="+mn-lt"/>
              </a:defRPr>
            </a:lvl3pPr>
            <a:lvl4pPr marL="1428655" indent="-204094" algn="l" rtl="0" eaLnBrk="0" fontAlgn="base" hangingPunct="0">
              <a:spcBef>
                <a:spcPct val="10000"/>
              </a:spcBef>
              <a:spcAft>
                <a:spcPct val="0"/>
              </a:spcAft>
              <a:buClr>
                <a:srgbClr val="173475"/>
              </a:buClr>
              <a:buFont typeface="Wingdings" panose="05000000000000000000" pitchFamily="2" charset="2"/>
              <a:buChar char="§"/>
              <a:defRPr sz="1354">
                <a:solidFill>
                  <a:schemeClr val="tx1"/>
                </a:solidFill>
                <a:latin typeface="+mn-lt"/>
              </a:defRPr>
            </a:lvl4pPr>
            <a:lvl5pPr marL="2057400" indent="-228600" algn="l" rtl="0" eaLnBrk="0" fontAlgn="base" hangingPunct="0">
              <a:spcBef>
                <a:spcPct val="10000"/>
              </a:spcBef>
              <a:spcAft>
                <a:spcPct val="0"/>
              </a:spcAft>
              <a:buChar char="»"/>
              <a:defRPr sz="1219">
                <a:solidFill>
                  <a:schemeClr val="tx1"/>
                </a:solidFill>
                <a:latin typeface="+mn-lt"/>
              </a:defRPr>
            </a:lvl5pPr>
            <a:lvl6pPr marL="2514600" indent="-228600" algn="l" rtl="0" fontAlgn="base">
              <a:spcBef>
                <a:spcPct val="10000"/>
              </a:spcBef>
              <a:spcAft>
                <a:spcPct val="0"/>
              </a:spcAft>
              <a:buChar char="»"/>
              <a:defRPr>
                <a:solidFill>
                  <a:schemeClr val="tx1"/>
                </a:solidFill>
                <a:latin typeface="+mn-lt"/>
              </a:defRPr>
            </a:lvl6pPr>
            <a:lvl7pPr marL="2971800" indent="-228600" algn="l" rtl="0" fontAlgn="base">
              <a:spcBef>
                <a:spcPct val="10000"/>
              </a:spcBef>
              <a:spcAft>
                <a:spcPct val="0"/>
              </a:spcAft>
              <a:buChar char="»"/>
              <a:defRPr>
                <a:solidFill>
                  <a:schemeClr val="tx1"/>
                </a:solidFill>
                <a:latin typeface="+mn-lt"/>
              </a:defRPr>
            </a:lvl7pPr>
            <a:lvl8pPr marL="3429000" indent="-228600" algn="l" rtl="0" fontAlgn="base">
              <a:spcBef>
                <a:spcPct val="10000"/>
              </a:spcBef>
              <a:spcAft>
                <a:spcPct val="0"/>
              </a:spcAft>
              <a:buChar char="»"/>
              <a:defRPr>
                <a:solidFill>
                  <a:schemeClr val="tx1"/>
                </a:solidFill>
                <a:latin typeface="+mn-lt"/>
              </a:defRPr>
            </a:lvl8pPr>
            <a:lvl9pPr marL="3886200" indent="-228600" algn="l" rtl="0" fontAlgn="base">
              <a:spcBef>
                <a:spcPct val="10000"/>
              </a:spcBef>
              <a:spcAft>
                <a:spcPct val="0"/>
              </a:spcAft>
              <a:buChar char="»"/>
              <a:defRPr>
                <a:solidFill>
                  <a:schemeClr val="tx1"/>
                </a:solidFill>
                <a:latin typeface="+mn-lt"/>
              </a:defRPr>
            </a:lvl9pPr>
          </a:lstStyle>
          <a:p>
            <a:pPr marL="408187" lvl="1" indent="0">
              <a:buNone/>
            </a:pPr>
            <a:endParaRPr lang="en-US" sz="2000" kern="0" dirty="0">
              <a:solidFill>
                <a:srgbClr val="000000"/>
              </a:solidFill>
            </a:endParaRPr>
          </a:p>
          <a:p>
            <a:pPr lvl="1"/>
            <a:r>
              <a:rPr lang="en-US" sz="2000" dirty="0">
                <a:solidFill>
                  <a:srgbClr val="000000"/>
                </a:solidFill>
                <a:latin typeface="Arial" panose="020B0604020202020204" pitchFamily="34" charset="0"/>
                <a:cs typeface="Arial" panose="020B0604020202020204" pitchFamily="34" charset="0"/>
              </a:rPr>
              <a:t>Cloud computing applications run on Internet servers and deliver data to Business Systems</a:t>
            </a:r>
            <a:br>
              <a:rPr lang="en-US" sz="2000" dirty="0">
                <a:solidFill>
                  <a:srgbClr val="000000"/>
                </a:solidFill>
              </a:rPr>
            </a:br>
            <a:endParaRPr lang="en-US" sz="2000" dirty="0">
              <a:solidFill>
                <a:srgbClr val="000000"/>
              </a:solidFill>
            </a:endParaRPr>
          </a:p>
          <a:p>
            <a:pPr lvl="1"/>
            <a:r>
              <a:rPr lang="en-US" sz="2000" dirty="0">
                <a:solidFill>
                  <a:srgbClr val="000000"/>
                </a:solidFill>
              </a:rPr>
              <a:t>IoT devices and networks may gather real-time “edge” data and deliver this to Business Systems via the Internet.</a:t>
            </a:r>
          </a:p>
        </p:txBody>
      </p:sp>
      <p:sp>
        <p:nvSpPr>
          <p:cNvPr id="38" name="Rectangle 52">
            <a:extLst>
              <a:ext uri="{FF2B5EF4-FFF2-40B4-BE49-F238E27FC236}">
                <a16:creationId xmlns:a16="http://schemas.microsoft.com/office/drawing/2014/main" id="{314DD823-A602-C176-05A9-2FF79C294B49}"/>
              </a:ext>
            </a:extLst>
          </p:cNvPr>
          <p:cNvSpPr>
            <a:spLocks noChangeArrowheads="1"/>
          </p:cNvSpPr>
          <p:nvPr/>
        </p:nvSpPr>
        <p:spPr bwMode="auto">
          <a:xfrm>
            <a:off x="7772401" y="6035040"/>
            <a:ext cx="997527" cy="365760"/>
          </a:xfrm>
          <a:prstGeom prst="rect">
            <a:avLst/>
          </a:prstGeom>
          <a:solidFill>
            <a:srgbClr val="92D050"/>
          </a:solidFill>
          <a:ln w="25400">
            <a:solidFill>
              <a:schemeClr val="tx1"/>
            </a:solidFill>
            <a:miter lim="800000"/>
            <a:headEnd/>
            <a:tailEnd/>
          </a:ln>
        </p:spPr>
        <p:txBody>
          <a:bodyPr wrap="square" lIns="0" tIns="0" rIns="0" bIns="0" anchor="ctr">
            <a:no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675" b="1" dirty="0">
                <a:solidFill>
                  <a:srgbClr val="000000"/>
                </a:solidFill>
                <a:latin typeface="Arial" panose="020B0604020202020204" pitchFamily="34" charset="0"/>
              </a:rPr>
              <a:t> </a:t>
            </a:r>
            <a:r>
              <a:rPr lang="en-US" altLang="en-US" sz="900" b="1" dirty="0">
                <a:solidFill>
                  <a:srgbClr val="000000"/>
                </a:solidFill>
                <a:latin typeface="Arial" panose="020B0604020202020204" pitchFamily="34" charset="0"/>
              </a:rPr>
              <a:t>PLANT</a:t>
            </a:r>
          </a:p>
          <a:p>
            <a:pPr algn="ctr" eaLnBrk="1" hangingPunct="1">
              <a:spcBef>
                <a:spcPct val="0"/>
              </a:spcBef>
              <a:buFontTx/>
              <a:buNone/>
            </a:pPr>
            <a:r>
              <a:rPr lang="en-US" altLang="en-US" sz="900" b="1" dirty="0">
                <a:solidFill>
                  <a:srgbClr val="000000"/>
                </a:solidFill>
                <a:latin typeface="Arial" panose="020B0604020202020204" pitchFamily="34" charset="0"/>
              </a:rPr>
              <a:t>FIREWALL(S) </a:t>
            </a:r>
            <a:endParaRPr lang="en-US" altLang="en-US" sz="2400" dirty="0"/>
          </a:p>
        </p:txBody>
      </p:sp>
    </p:spTree>
    <p:custDataLst>
      <p:tags r:id="rId1"/>
    </p:custDataLst>
    <p:extLst>
      <p:ext uri="{BB962C8B-B14F-4D97-AF65-F5344CB8AC3E}">
        <p14:creationId xmlns:p14="http://schemas.microsoft.com/office/powerpoint/2010/main" val="264389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24" grpId="0" animBg="1"/>
      <p:bldP spid="3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91F6E-9F37-36A5-9DC6-8FB947C65100}"/>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126AD90E-98C5-AE74-9B02-8F78C5907C4F}"/>
              </a:ext>
            </a:extLst>
          </p:cNvPr>
          <p:cNvSpPr>
            <a:spLocks noGrp="1"/>
          </p:cNvSpPr>
          <p:nvPr>
            <p:ph type="body" sz="quarter" idx="4294967295"/>
          </p:nvPr>
        </p:nvSpPr>
        <p:spPr>
          <a:xfrm>
            <a:off x="483991" y="1272098"/>
            <a:ext cx="10401300" cy="4445000"/>
          </a:xfrm>
          <a:ln w="38100">
            <a:noFill/>
            <a:prstDash val="dash"/>
          </a:ln>
        </p:spPr>
        <p:txBody>
          <a:bodyPr>
            <a:normAutofit/>
          </a:bodyPr>
          <a:lstStyle/>
          <a:p>
            <a:pPr marL="408187" lvl="1" indent="0">
              <a:buNone/>
            </a:pPr>
            <a:endParaRPr lang="en-US" sz="1400" dirty="0"/>
          </a:p>
          <a:p>
            <a:pPr marL="408187" lvl="1" indent="0">
              <a:buNone/>
            </a:pPr>
            <a:r>
              <a:rPr lang="en-US" sz="2000" b="1" u="sng" dirty="0">
                <a:solidFill>
                  <a:srgbClr val="000000"/>
                </a:solidFill>
              </a:rPr>
              <a:t>ACS are defined as ICS + IAS + IIoT + Plant Firewalls</a:t>
            </a:r>
          </a:p>
          <a:p>
            <a:pPr lvl="1"/>
            <a:endParaRPr lang="en-US" sz="2000" u="sng" dirty="0">
              <a:solidFill>
                <a:srgbClr val="000000"/>
              </a:solidFill>
            </a:endParaRPr>
          </a:p>
          <a:p>
            <a:pPr lvl="1"/>
            <a:r>
              <a:rPr lang="en-US" sz="2000" dirty="0">
                <a:solidFill>
                  <a:srgbClr val="000000"/>
                </a:solidFill>
              </a:rPr>
              <a:t>Each of these require the skills and experience of </a:t>
            </a:r>
            <a:r>
              <a:rPr lang="en-US" sz="2000" u="sng" dirty="0">
                <a:solidFill>
                  <a:srgbClr val="000000"/>
                </a:solidFill>
              </a:rPr>
              <a:t>Control Engineers</a:t>
            </a:r>
            <a:r>
              <a:rPr lang="en-US" sz="2000" dirty="0">
                <a:solidFill>
                  <a:srgbClr val="000000"/>
                </a:solidFill>
              </a:rPr>
              <a:t> to design and maintain.</a:t>
            </a:r>
            <a:br>
              <a:rPr lang="en-US" sz="2000" dirty="0">
                <a:solidFill>
                  <a:srgbClr val="000000"/>
                </a:solidFill>
              </a:rPr>
            </a:br>
            <a:endParaRPr lang="en-US" sz="2000" dirty="0">
              <a:solidFill>
                <a:srgbClr val="000000"/>
              </a:solidFill>
            </a:endParaRPr>
          </a:p>
          <a:p>
            <a:pPr lvl="1"/>
            <a:r>
              <a:rPr lang="en-US" sz="2000" kern="0" dirty="0">
                <a:solidFill>
                  <a:srgbClr val="000000"/>
                </a:solidFill>
              </a:rPr>
              <a:t>ICS, IAS, and IIoT devices and networks should not be directly connected.</a:t>
            </a:r>
            <a:endParaRPr lang="en-US" sz="2000" dirty="0">
              <a:solidFill>
                <a:srgbClr val="000000"/>
              </a:solidFill>
            </a:endParaRPr>
          </a:p>
        </p:txBody>
      </p:sp>
      <p:sp>
        <p:nvSpPr>
          <p:cNvPr id="27" name="Title 1">
            <a:extLst>
              <a:ext uri="{FF2B5EF4-FFF2-40B4-BE49-F238E27FC236}">
                <a16:creationId xmlns:a16="http://schemas.microsoft.com/office/drawing/2014/main" id="{D82AEB8D-0EEC-93AD-B4D9-D2CC7F0966C1}"/>
              </a:ext>
            </a:extLst>
          </p:cNvPr>
          <p:cNvSpPr txBox="1">
            <a:spLocks/>
          </p:cNvSpPr>
          <p:nvPr/>
        </p:nvSpPr>
        <p:spPr bwMode="auto">
          <a:xfrm>
            <a:off x="1306285" y="304800"/>
            <a:ext cx="8858525" cy="9057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Autofit/>
          </a:bodyPr>
          <a:lstStyle>
            <a:lvl1pPr algn="l" rtl="0" eaLnBrk="0" fontAlgn="base" hangingPunct="0">
              <a:spcBef>
                <a:spcPct val="0"/>
              </a:spcBef>
              <a:spcAft>
                <a:spcPct val="0"/>
              </a:spcAft>
              <a:defRPr sz="2167">
                <a:solidFill>
                  <a:srgbClr val="777A80"/>
                </a:solidFill>
                <a:latin typeface="Verdana"/>
                <a:ea typeface="+mj-ea"/>
                <a:cs typeface="Verdana"/>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a:lstStyle>
          <a:p>
            <a:pPr algn="ctr"/>
            <a:r>
              <a:rPr lang="en-US" sz="3600" b="1" kern="0" dirty="0">
                <a:solidFill>
                  <a:schemeClr val="accent6">
                    <a:lumMod val="75000"/>
                  </a:schemeClr>
                </a:solidFill>
                <a:latin typeface="Aptos" panose="020B0004020202020204" pitchFamily="34" charset="0"/>
                <a:cs typeface="+mj-cs"/>
              </a:rPr>
              <a:t>Automation &amp; Control  Systems (ACS)</a:t>
            </a:r>
          </a:p>
        </p:txBody>
      </p:sp>
      <p:sp>
        <p:nvSpPr>
          <p:cNvPr id="16" name="Rectangle: Rounded Corners 15">
            <a:extLst>
              <a:ext uri="{FF2B5EF4-FFF2-40B4-BE49-F238E27FC236}">
                <a16:creationId xmlns:a16="http://schemas.microsoft.com/office/drawing/2014/main" id="{2BA7F1A6-B53D-BCE1-8950-655E7BD426D6}"/>
              </a:ext>
            </a:extLst>
          </p:cNvPr>
          <p:cNvSpPr/>
          <p:nvPr/>
        </p:nvSpPr>
        <p:spPr>
          <a:xfrm>
            <a:off x="6662802" y="4114800"/>
            <a:ext cx="4222489" cy="2040334"/>
          </a:xfrm>
          <a:prstGeom prst="roundRect">
            <a:avLst/>
          </a:prstGeom>
          <a:solidFill>
            <a:srgbClr val="FFFF00">
              <a:alpha val="25000"/>
            </a:srgbClr>
          </a:solidFill>
          <a:ln w="19050">
            <a:solidFill>
              <a:schemeClr val="tx1">
                <a:lumMod val="75000"/>
                <a:lumOff val="25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CFF3D00B-4131-B39A-2259-215E92701D5F}"/>
              </a:ext>
            </a:extLst>
          </p:cNvPr>
          <p:cNvSpPr/>
          <p:nvPr/>
        </p:nvSpPr>
        <p:spPr>
          <a:xfrm>
            <a:off x="7000640" y="4802591"/>
            <a:ext cx="1097280" cy="997527"/>
          </a:xfrm>
          <a:prstGeom prst="ellipse">
            <a:avLst/>
          </a:prstGeom>
          <a:solidFill>
            <a:srgbClr val="FDB1E2"/>
          </a:solidFill>
          <a:ln w="12700">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a:solidFill>
                  <a:schemeClr val="tx1">
                    <a:lumMod val="75000"/>
                    <a:lumOff val="25000"/>
                  </a:schemeClr>
                </a:solidFill>
              </a:rPr>
              <a:t>ICS</a:t>
            </a:r>
          </a:p>
          <a:p>
            <a:pPr algn="ctr"/>
            <a:r>
              <a:rPr lang="en-US" sz="1000" dirty="0">
                <a:solidFill>
                  <a:schemeClr val="tx1">
                    <a:lumMod val="75000"/>
                    <a:lumOff val="25000"/>
                  </a:schemeClr>
                </a:solidFill>
              </a:rPr>
              <a:t>DCS, PLC &amp; </a:t>
            </a:r>
          </a:p>
          <a:p>
            <a:pPr algn="ctr"/>
            <a:r>
              <a:rPr lang="en-US" sz="1000" dirty="0">
                <a:solidFill>
                  <a:schemeClr val="tx1">
                    <a:lumMod val="75000"/>
                    <a:lumOff val="25000"/>
                  </a:schemeClr>
                </a:solidFill>
              </a:rPr>
              <a:t>SCADA</a:t>
            </a:r>
          </a:p>
        </p:txBody>
      </p:sp>
      <p:sp>
        <p:nvSpPr>
          <p:cNvPr id="18" name="Oval 17">
            <a:extLst>
              <a:ext uri="{FF2B5EF4-FFF2-40B4-BE49-F238E27FC236}">
                <a16:creationId xmlns:a16="http://schemas.microsoft.com/office/drawing/2014/main" id="{3BBB3E16-6375-A320-D021-863AE0E16702}"/>
              </a:ext>
            </a:extLst>
          </p:cNvPr>
          <p:cNvSpPr/>
          <p:nvPr/>
        </p:nvSpPr>
        <p:spPr>
          <a:xfrm>
            <a:off x="9637625" y="4813189"/>
            <a:ext cx="1054371" cy="951216"/>
          </a:xfrm>
          <a:prstGeom prst="ellipse">
            <a:avLst/>
          </a:prstGeom>
          <a:solidFill>
            <a:srgbClr val="FFFF00"/>
          </a:solidFill>
          <a:ln w="12700">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a:solidFill>
                  <a:schemeClr val="tx1">
                    <a:lumMod val="75000"/>
                    <a:lumOff val="25000"/>
                  </a:schemeClr>
                </a:solidFill>
              </a:rPr>
              <a:t>IIoT</a:t>
            </a:r>
          </a:p>
        </p:txBody>
      </p:sp>
      <p:cxnSp>
        <p:nvCxnSpPr>
          <p:cNvPr id="19" name="Straight Arrow Connector 18">
            <a:extLst>
              <a:ext uri="{FF2B5EF4-FFF2-40B4-BE49-F238E27FC236}">
                <a16:creationId xmlns:a16="http://schemas.microsoft.com/office/drawing/2014/main" id="{1EEE42C9-449C-9FCC-3125-B85484B40E0D}"/>
              </a:ext>
            </a:extLst>
          </p:cNvPr>
          <p:cNvCxnSpPr>
            <a:cxnSpLocks/>
            <a:endCxn id="26" idx="0"/>
          </p:cNvCxnSpPr>
          <p:nvPr/>
        </p:nvCxnSpPr>
        <p:spPr>
          <a:xfrm>
            <a:off x="8837965" y="4322552"/>
            <a:ext cx="28423" cy="461851"/>
          </a:xfrm>
          <a:prstGeom prst="straightConnector1">
            <a:avLst/>
          </a:prstGeom>
          <a:ln w="19050">
            <a:solidFill>
              <a:schemeClr val="tx1">
                <a:lumMod val="65000"/>
                <a:lumOff val="3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B2157064-24A3-ABA5-19DD-3919613A8F8C}"/>
              </a:ext>
            </a:extLst>
          </p:cNvPr>
          <p:cNvCxnSpPr>
            <a:cxnSpLocks/>
            <a:endCxn id="18" idx="0"/>
          </p:cNvCxnSpPr>
          <p:nvPr/>
        </p:nvCxnSpPr>
        <p:spPr>
          <a:xfrm>
            <a:off x="9336728" y="4340739"/>
            <a:ext cx="828082" cy="472451"/>
          </a:xfrm>
          <a:prstGeom prst="straightConnector1">
            <a:avLst/>
          </a:prstGeom>
          <a:ln w="19050">
            <a:solidFill>
              <a:schemeClr val="tx1">
                <a:lumMod val="65000"/>
                <a:lumOff val="3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ED505C6B-F5F5-70C0-24DB-11F8B56AB223}"/>
              </a:ext>
            </a:extLst>
          </p:cNvPr>
          <p:cNvSpPr txBox="1"/>
          <p:nvPr/>
        </p:nvSpPr>
        <p:spPr>
          <a:xfrm>
            <a:off x="8433835" y="5736900"/>
            <a:ext cx="736355" cy="461665"/>
          </a:xfrm>
          <a:prstGeom prst="rect">
            <a:avLst/>
          </a:prstGeom>
          <a:noFill/>
        </p:spPr>
        <p:txBody>
          <a:bodyPr wrap="none" rtlCol="0">
            <a:spAutoFit/>
          </a:bodyPr>
          <a:lstStyle/>
          <a:p>
            <a:r>
              <a:rPr lang="en-US" sz="2400" dirty="0"/>
              <a:t>ACS</a:t>
            </a:r>
          </a:p>
        </p:txBody>
      </p:sp>
      <p:pic>
        <p:nvPicPr>
          <p:cNvPr id="25" name="Picture 24" descr="A picture containing clock&#10;&#10;Description automatically generated">
            <a:extLst>
              <a:ext uri="{FF2B5EF4-FFF2-40B4-BE49-F238E27FC236}">
                <a16:creationId xmlns:a16="http://schemas.microsoft.com/office/drawing/2014/main" id="{395D9922-31F3-FF53-1860-999976C31FA2}"/>
              </a:ext>
            </a:extLst>
          </p:cNvPr>
          <p:cNvPicPr>
            <a:picLocks noChangeAspect="1"/>
          </p:cNvPicPr>
          <p:nvPr/>
        </p:nvPicPr>
        <p:blipFill>
          <a:blip r:embed="rId4" cstate="print">
            <a:duotone>
              <a:schemeClr val="accent2">
                <a:shade val="45000"/>
                <a:satMod val="135000"/>
              </a:schemeClr>
              <a:prstClr val="white"/>
            </a:duotone>
            <a:extLst>
              <a:ext uri="{BEBA8EAE-BF5A-486C-A8C5-ECC9F3942E4B}">
                <a14:imgProps xmlns:a14="http://schemas.microsoft.com/office/drawing/2010/main">
                  <a14:imgLayer r:embed="rId5">
                    <a14:imgEffect>
                      <a14:saturation sat="200000"/>
                    </a14:imgEffect>
                  </a14:imgLayer>
                </a14:imgProps>
              </a:ex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10062143" y="5510638"/>
            <a:ext cx="261745" cy="249382"/>
          </a:xfrm>
          <a:prstGeom prst="rect">
            <a:avLst/>
          </a:prstGeom>
        </p:spPr>
      </p:pic>
      <p:sp>
        <p:nvSpPr>
          <p:cNvPr id="26" name="Oval 25">
            <a:extLst>
              <a:ext uri="{FF2B5EF4-FFF2-40B4-BE49-F238E27FC236}">
                <a16:creationId xmlns:a16="http://schemas.microsoft.com/office/drawing/2014/main" id="{B7DAC2EB-D1E1-4C1D-580D-4A72795C041D}"/>
              </a:ext>
            </a:extLst>
          </p:cNvPr>
          <p:cNvSpPr/>
          <p:nvPr/>
        </p:nvSpPr>
        <p:spPr>
          <a:xfrm>
            <a:off x="8339202" y="4784403"/>
            <a:ext cx="1054371" cy="997527"/>
          </a:xfrm>
          <a:prstGeom prst="ellipse">
            <a:avLst/>
          </a:prstGeom>
          <a:solidFill>
            <a:srgbClr val="FDB1E2"/>
          </a:solidFill>
          <a:ln w="12700">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a:solidFill>
                  <a:schemeClr val="tx1">
                    <a:lumMod val="75000"/>
                    <a:lumOff val="25000"/>
                  </a:schemeClr>
                </a:solidFill>
              </a:rPr>
              <a:t>IAS</a:t>
            </a:r>
          </a:p>
          <a:p>
            <a:pPr algn="ctr"/>
            <a:r>
              <a:rPr lang="en-US" sz="1050" dirty="0">
                <a:solidFill>
                  <a:schemeClr val="tx1">
                    <a:lumMod val="75000"/>
                    <a:lumOff val="25000"/>
                  </a:schemeClr>
                </a:solidFill>
              </a:rPr>
              <a:t>Robotics &amp; Discrete</a:t>
            </a:r>
          </a:p>
        </p:txBody>
      </p:sp>
      <p:cxnSp>
        <p:nvCxnSpPr>
          <p:cNvPr id="28" name="Straight Arrow Connector 27">
            <a:extLst>
              <a:ext uri="{FF2B5EF4-FFF2-40B4-BE49-F238E27FC236}">
                <a16:creationId xmlns:a16="http://schemas.microsoft.com/office/drawing/2014/main" id="{25698660-80B6-DF5F-3D6A-354EC97022AB}"/>
              </a:ext>
            </a:extLst>
          </p:cNvPr>
          <p:cNvCxnSpPr>
            <a:cxnSpLocks/>
            <a:endCxn id="17" idx="0"/>
          </p:cNvCxnSpPr>
          <p:nvPr/>
        </p:nvCxnSpPr>
        <p:spPr>
          <a:xfrm flipH="1">
            <a:off x="7549281" y="4340738"/>
            <a:ext cx="789921" cy="461852"/>
          </a:xfrm>
          <a:prstGeom prst="straightConnector1">
            <a:avLst/>
          </a:prstGeom>
          <a:ln w="19050">
            <a:solidFill>
              <a:schemeClr val="tx1">
                <a:lumMod val="65000"/>
                <a:lumOff val="3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 name="Rectangle 52">
            <a:extLst>
              <a:ext uri="{FF2B5EF4-FFF2-40B4-BE49-F238E27FC236}">
                <a16:creationId xmlns:a16="http://schemas.microsoft.com/office/drawing/2014/main" id="{7FA1A454-C798-D779-85F8-DCB4E392DD89}"/>
              </a:ext>
            </a:extLst>
          </p:cNvPr>
          <p:cNvSpPr>
            <a:spLocks noChangeArrowheads="1"/>
          </p:cNvSpPr>
          <p:nvPr/>
        </p:nvSpPr>
        <p:spPr bwMode="auto">
          <a:xfrm>
            <a:off x="8339202" y="4001637"/>
            <a:ext cx="997527" cy="365760"/>
          </a:xfrm>
          <a:prstGeom prst="rect">
            <a:avLst/>
          </a:prstGeom>
          <a:solidFill>
            <a:srgbClr val="92D050"/>
          </a:solidFill>
          <a:ln w="25400">
            <a:solidFill>
              <a:schemeClr val="tx1"/>
            </a:solidFill>
            <a:miter lim="800000"/>
            <a:headEnd/>
            <a:tailEnd/>
          </a:ln>
        </p:spPr>
        <p:txBody>
          <a:bodyPr wrap="square" lIns="0" tIns="0" rIns="0" bIns="0" anchor="ctr">
            <a:no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675" b="1" dirty="0">
                <a:solidFill>
                  <a:srgbClr val="000000"/>
                </a:solidFill>
                <a:latin typeface="Arial" panose="020B0604020202020204" pitchFamily="34" charset="0"/>
              </a:rPr>
              <a:t> </a:t>
            </a:r>
            <a:r>
              <a:rPr lang="en-US" altLang="en-US" sz="900" b="1" dirty="0">
                <a:solidFill>
                  <a:srgbClr val="000000"/>
                </a:solidFill>
                <a:latin typeface="Arial" panose="020B0604020202020204" pitchFamily="34" charset="0"/>
              </a:rPr>
              <a:t>PLANT</a:t>
            </a:r>
          </a:p>
          <a:p>
            <a:pPr algn="ctr" eaLnBrk="1" hangingPunct="1">
              <a:spcBef>
                <a:spcPct val="0"/>
              </a:spcBef>
              <a:buFontTx/>
              <a:buNone/>
            </a:pPr>
            <a:r>
              <a:rPr lang="en-US" altLang="en-US" sz="900" b="1" dirty="0">
                <a:solidFill>
                  <a:srgbClr val="000000"/>
                </a:solidFill>
                <a:latin typeface="Arial" panose="020B0604020202020204" pitchFamily="34" charset="0"/>
              </a:rPr>
              <a:t>FIREWALL(S) </a:t>
            </a:r>
            <a:endParaRPr lang="en-US" altLang="en-US" sz="2400" dirty="0"/>
          </a:p>
        </p:txBody>
      </p:sp>
      <p:sp>
        <p:nvSpPr>
          <p:cNvPr id="4" name="Text Placeholder 2">
            <a:extLst>
              <a:ext uri="{FF2B5EF4-FFF2-40B4-BE49-F238E27FC236}">
                <a16:creationId xmlns:a16="http://schemas.microsoft.com/office/drawing/2014/main" id="{6E862E88-D9F9-A610-1C02-C8DDFFFB08C2}"/>
              </a:ext>
            </a:extLst>
          </p:cNvPr>
          <p:cNvSpPr txBox="1">
            <a:spLocks/>
          </p:cNvSpPr>
          <p:nvPr/>
        </p:nvSpPr>
        <p:spPr bwMode="auto">
          <a:xfrm>
            <a:off x="819149" y="3725396"/>
            <a:ext cx="5682728" cy="2245802"/>
          </a:xfrm>
          <a:prstGeom prst="rect">
            <a:avLst/>
          </a:prstGeom>
          <a:noFill/>
          <a:ln w="38100">
            <a:noFill/>
            <a:prstDash val="dash"/>
            <a:miter lim="800000"/>
            <a:headEnd/>
            <a:tailEnd/>
          </a:ln>
          <a:effectLst/>
        </p:spPr>
        <p:txBody>
          <a:bodyPr vert="horz" wrap="square" lIns="91440" tIns="45720" rIns="91440" bIns="45720" numCol="1" anchor="t" anchorCtr="0" compatLnSpc="1">
            <a:prstTxWarp prst="textNoShape">
              <a:avLst/>
            </a:prstTxWarp>
            <a:normAutofit/>
          </a:bodyPr>
          <a:lstStyle>
            <a:lvl1pPr marL="306140" indent="-306140" algn="l" rtl="0" eaLnBrk="0" fontAlgn="base" hangingPunct="0">
              <a:spcBef>
                <a:spcPct val="50000"/>
              </a:spcBef>
              <a:spcAft>
                <a:spcPct val="0"/>
              </a:spcAft>
              <a:buClr>
                <a:srgbClr val="3C9947"/>
              </a:buClr>
              <a:buFont typeface="Wingdings" panose="05000000000000000000" pitchFamily="2" charset="2"/>
              <a:buChar char="§"/>
              <a:defRPr sz="1896">
                <a:solidFill>
                  <a:schemeClr val="tx1"/>
                </a:solidFill>
                <a:latin typeface="+mn-lt"/>
                <a:ea typeface="+mn-ea"/>
                <a:cs typeface="+mn-cs"/>
              </a:defRPr>
            </a:lvl1pPr>
            <a:lvl2pPr marL="663304" indent="-255117" algn="l" rtl="0" eaLnBrk="0" fontAlgn="base" hangingPunct="0">
              <a:spcBef>
                <a:spcPct val="20000"/>
              </a:spcBef>
              <a:spcAft>
                <a:spcPct val="0"/>
              </a:spcAft>
              <a:buClr>
                <a:srgbClr val="154A7F"/>
              </a:buClr>
              <a:buFont typeface="Wingdings" panose="05000000000000000000" pitchFamily="2" charset="2"/>
              <a:buChar char="§"/>
              <a:defRPr sz="1625">
                <a:solidFill>
                  <a:schemeClr val="tx1"/>
                </a:solidFill>
                <a:latin typeface="+mn-lt"/>
              </a:defRPr>
            </a:lvl2pPr>
            <a:lvl3pPr marL="1020469" indent="-204094" algn="l" rtl="0" eaLnBrk="0" fontAlgn="base" hangingPunct="0">
              <a:spcBef>
                <a:spcPct val="10000"/>
              </a:spcBef>
              <a:spcAft>
                <a:spcPct val="0"/>
              </a:spcAft>
              <a:buClr>
                <a:schemeClr val="accent2"/>
              </a:buClr>
              <a:buFont typeface="Wingdings" panose="05000000000000000000" pitchFamily="2" charset="2"/>
              <a:buChar char="§"/>
              <a:defRPr sz="1354">
                <a:solidFill>
                  <a:schemeClr val="tx1"/>
                </a:solidFill>
                <a:latin typeface="+mn-lt"/>
              </a:defRPr>
            </a:lvl3pPr>
            <a:lvl4pPr marL="1428655" indent="-204094" algn="l" rtl="0" eaLnBrk="0" fontAlgn="base" hangingPunct="0">
              <a:spcBef>
                <a:spcPct val="10000"/>
              </a:spcBef>
              <a:spcAft>
                <a:spcPct val="0"/>
              </a:spcAft>
              <a:buClr>
                <a:srgbClr val="173475"/>
              </a:buClr>
              <a:buFont typeface="Wingdings" panose="05000000000000000000" pitchFamily="2" charset="2"/>
              <a:buChar char="§"/>
              <a:defRPr sz="1354">
                <a:solidFill>
                  <a:schemeClr val="tx1"/>
                </a:solidFill>
                <a:latin typeface="+mn-lt"/>
              </a:defRPr>
            </a:lvl4pPr>
            <a:lvl5pPr marL="2057400" indent="-228600" algn="l" rtl="0" eaLnBrk="0" fontAlgn="base" hangingPunct="0">
              <a:spcBef>
                <a:spcPct val="10000"/>
              </a:spcBef>
              <a:spcAft>
                <a:spcPct val="0"/>
              </a:spcAft>
              <a:buChar char="»"/>
              <a:defRPr sz="1219">
                <a:solidFill>
                  <a:schemeClr val="tx1"/>
                </a:solidFill>
                <a:latin typeface="+mn-lt"/>
              </a:defRPr>
            </a:lvl5pPr>
            <a:lvl6pPr marL="2514600" indent="-228600" algn="l" rtl="0" fontAlgn="base">
              <a:spcBef>
                <a:spcPct val="10000"/>
              </a:spcBef>
              <a:spcAft>
                <a:spcPct val="0"/>
              </a:spcAft>
              <a:buChar char="»"/>
              <a:defRPr>
                <a:solidFill>
                  <a:schemeClr val="tx1"/>
                </a:solidFill>
                <a:latin typeface="+mn-lt"/>
              </a:defRPr>
            </a:lvl6pPr>
            <a:lvl7pPr marL="2971800" indent="-228600" algn="l" rtl="0" fontAlgn="base">
              <a:spcBef>
                <a:spcPct val="10000"/>
              </a:spcBef>
              <a:spcAft>
                <a:spcPct val="0"/>
              </a:spcAft>
              <a:buChar char="»"/>
              <a:defRPr>
                <a:solidFill>
                  <a:schemeClr val="tx1"/>
                </a:solidFill>
                <a:latin typeface="+mn-lt"/>
              </a:defRPr>
            </a:lvl7pPr>
            <a:lvl8pPr marL="3429000" indent="-228600" algn="l" rtl="0" fontAlgn="base">
              <a:spcBef>
                <a:spcPct val="10000"/>
              </a:spcBef>
              <a:spcAft>
                <a:spcPct val="0"/>
              </a:spcAft>
              <a:buChar char="»"/>
              <a:defRPr>
                <a:solidFill>
                  <a:schemeClr val="tx1"/>
                </a:solidFill>
                <a:latin typeface="+mn-lt"/>
              </a:defRPr>
            </a:lvl8pPr>
            <a:lvl9pPr marL="3886200" indent="-228600" algn="l" rtl="0" fontAlgn="base">
              <a:spcBef>
                <a:spcPct val="10000"/>
              </a:spcBef>
              <a:spcAft>
                <a:spcPct val="0"/>
              </a:spcAft>
              <a:buChar char="»"/>
              <a:defRPr>
                <a:solidFill>
                  <a:schemeClr val="tx1"/>
                </a:solidFill>
                <a:latin typeface="+mn-lt"/>
              </a:defRPr>
            </a:lvl9pPr>
          </a:lstStyle>
          <a:p>
            <a:pPr marL="408187" lvl="1" indent="0">
              <a:buNone/>
            </a:pPr>
            <a:endParaRPr lang="en-US" sz="2000" kern="0" dirty="0">
              <a:solidFill>
                <a:srgbClr val="000000"/>
              </a:solidFill>
            </a:endParaRPr>
          </a:p>
          <a:p>
            <a:pPr lvl="1"/>
            <a:r>
              <a:rPr lang="en-US" sz="2000" u="sng" kern="0" dirty="0">
                <a:solidFill>
                  <a:srgbClr val="000000"/>
                </a:solidFill>
              </a:rPr>
              <a:t>ACS includes plant Firewalls </a:t>
            </a:r>
            <a:r>
              <a:rPr lang="en-US" sz="2000" kern="0" dirty="0">
                <a:solidFill>
                  <a:srgbClr val="000000"/>
                </a:solidFill>
              </a:rPr>
              <a:t>that connect ACS networks to Business Systems.</a:t>
            </a:r>
            <a:endParaRPr lang="en-US" sz="2000" kern="0" dirty="0"/>
          </a:p>
        </p:txBody>
      </p:sp>
    </p:spTree>
    <p:custDataLst>
      <p:tags r:id="rId1"/>
    </p:custDataLst>
    <p:extLst>
      <p:ext uri="{BB962C8B-B14F-4D97-AF65-F5344CB8AC3E}">
        <p14:creationId xmlns:p14="http://schemas.microsoft.com/office/powerpoint/2010/main" val="643633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Freeform 2">
            <a:extLst>
              <a:ext uri="{FF2B5EF4-FFF2-40B4-BE49-F238E27FC236}">
                <a16:creationId xmlns:a16="http://schemas.microsoft.com/office/drawing/2014/main" id="{ED735F26-9C1A-46D4-AD65-5AD0C380A5D3}"/>
              </a:ext>
            </a:extLst>
          </p:cNvPr>
          <p:cNvSpPr>
            <a:spLocks/>
          </p:cNvSpPr>
          <p:nvPr/>
        </p:nvSpPr>
        <p:spPr bwMode="auto">
          <a:xfrm>
            <a:off x="6140601" y="2747415"/>
            <a:ext cx="373394" cy="475357"/>
          </a:xfrm>
          <a:custGeom>
            <a:avLst/>
            <a:gdLst>
              <a:gd name="T0" fmla="*/ 0 w 577"/>
              <a:gd name="T1" fmla="*/ 735 h 735"/>
              <a:gd name="T2" fmla="*/ 200 w 577"/>
              <a:gd name="T3" fmla="*/ 353 h 735"/>
              <a:gd name="T4" fmla="*/ 249 w 577"/>
              <a:gd name="T5" fmla="*/ 648 h 735"/>
              <a:gd name="T6" fmla="*/ 577 w 577"/>
              <a:gd name="T7" fmla="*/ 0 h 735"/>
            </a:gdLst>
            <a:ahLst/>
            <a:cxnLst>
              <a:cxn ang="0">
                <a:pos x="T0" y="T1"/>
              </a:cxn>
              <a:cxn ang="0">
                <a:pos x="T2" y="T3"/>
              </a:cxn>
              <a:cxn ang="0">
                <a:pos x="T4" y="T5"/>
              </a:cxn>
              <a:cxn ang="0">
                <a:pos x="T6" y="T7"/>
              </a:cxn>
            </a:cxnLst>
            <a:rect l="0" t="0" r="r" b="b"/>
            <a:pathLst>
              <a:path w="577" h="735">
                <a:moveTo>
                  <a:pt x="0" y="735"/>
                </a:moveTo>
                <a:lnTo>
                  <a:pt x="200" y="353"/>
                </a:lnTo>
                <a:lnTo>
                  <a:pt x="249" y="648"/>
                </a:lnTo>
                <a:lnTo>
                  <a:pt x="577" y="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67587" name="Rectangle 3">
            <a:extLst>
              <a:ext uri="{FF2B5EF4-FFF2-40B4-BE49-F238E27FC236}">
                <a16:creationId xmlns:a16="http://schemas.microsoft.com/office/drawing/2014/main" id="{0125AF20-BBF6-483E-97B4-582C0B2F16A0}"/>
              </a:ext>
            </a:extLst>
          </p:cNvPr>
          <p:cNvSpPr>
            <a:spLocks noChangeArrowheads="1"/>
          </p:cNvSpPr>
          <p:nvPr/>
        </p:nvSpPr>
        <p:spPr bwMode="auto">
          <a:xfrm>
            <a:off x="5997987" y="5383250"/>
            <a:ext cx="626775"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NETWORKS</a:t>
            </a:r>
            <a:endParaRPr lang="en-US" altLang="en-US" sz="2330"/>
          </a:p>
        </p:txBody>
      </p:sp>
      <p:sp>
        <p:nvSpPr>
          <p:cNvPr id="67588" name="Line 4">
            <a:extLst>
              <a:ext uri="{FF2B5EF4-FFF2-40B4-BE49-F238E27FC236}">
                <a16:creationId xmlns:a16="http://schemas.microsoft.com/office/drawing/2014/main" id="{2D530B36-E700-4FC3-873B-E81ADF2B5949}"/>
              </a:ext>
            </a:extLst>
          </p:cNvPr>
          <p:cNvSpPr>
            <a:spLocks noChangeShapeType="1"/>
          </p:cNvSpPr>
          <p:nvPr/>
        </p:nvSpPr>
        <p:spPr bwMode="auto">
          <a:xfrm>
            <a:off x="5666080" y="4110020"/>
            <a:ext cx="3890" cy="22019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589" name="Line 5">
            <a:extLst>
              <a:ext uri="{FF2B5EF4-FFF2-40B4-BE49-F238E27FC236}">
                <a16:creationId xmlns:a16="http://schemas.microsoft.com/office/drawing/2014/main" id="{21F1600C-CE2E-402D-BEB9-78C04BD0D257}"/>
              </a:ext>
            </a:extLst>
          </p:cNvPr>
          <p:cNvSpPr>
            <a:spLocks noChangeShapeType="1"/>
          </p:cNvSpPr>
          <p:nvPr/>
        </p:nvSpPr>
        <p:spPr bwMode="auto">
          <a:xfrm flipH="1">
            <a:off x="4739078" y="4111313"/>
            <a:ext cx="1296" cy="23573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590" name="Rectangle 6">
            <a:extLst>
              <a:ext uri="{FF2B5EF4-FFF2-40B4-BE49-F238E27FC236}">
                <a16:creationId xmlns:a16="http://schemas.microsoft.com/office/drawing/2014/main" id="{6334FFC7-CFEF-4688-BE75-16C3F43D7D9B}"/>
              </a:ext>
            </a:extLst>
          </p:cNvPr>
          <p:cNvSpPr>
            <a:spLocks noChangeArrowheads="1"/>
          </p:cNvSpPr>
          <p:nvPr/>
        </p:nvSpPr>
        <p:spPr bwMode="auto">
          <a:xfrm>
            <a:off x="5418447" y="4345754"/>
            <a:ext cx="505638" cy="335470"/>
          </a:xfrm>
          <a:prstGeom prst="rect">
            <a:avLst/>
          </a:prstGeom>
          <a:solidFill>
            <a:srgbClr val="FFED24"/>
          </a:solidFill>
          <a:ln w="20638">
            <a:solidFill>
              <a:srgbClr val="000000"/>
            </a:solidFill>
            <a:miter lim="800000"/>
            <a:headEnd/>
            <a:tailEnd/>
          </a:ln>
        </p:spPr>
        <p:txBody>
          <a:bodyPr/>
          <a:lstStyle/>
          <a:p>
            <a:endParaRPr lang="en-US" sz="2330"/>
          </a:p>
        </p:txBody>
      </p:sp>
      <p:sp>
        <p:nvSpPr>
          <p:cNvPr id="67591" name="Freeform 7">
            <a:extLst>
              <a:ext uri="{FF2B5EF4-FFF2-40B4-BE49-F238E27FC236}">
                <a16:creationId xmlns:a16="http://schemas.microsoft.com/office/drawing/2014/main" id="{17F52CE3-A93D-4D8C-82D5-6F53A269E728}"/>
              </a:ext>
            </a:extLst>
          </p:cNvPr>
          <p:cNvSpPr>
            <a:spLocks/>
          </p:cNvSpPr>
          <p:nvPr/>
        </p:nvSpPr>
        <p:spPr bwMode="auto">
          <a:xfrm>
            <a:off x="3438681" y="4019351"/>
            <a:ext cx="2699329" cy="1905314"/>
          </a:xfrm>
          <a:custGeom>
            <a:avLst/>
            <a:gdLst>
              <a:gd name="T0" fmla="*/ 4113 w 4163"/>
              <a:gd name="T1" fmla="*/ 2631 h 2941"/>
              <a:gd name="T2" fmla="*/ 4138 w 4163"/>
              <a:gd name="T3" fmla="*/ 2662 h 2941"/>
              <a:gd name="T4" fmla="*/ 4157 w 4163"/>
              <a:gd name="T5" fmla="*/ 2703 h 2941"/>
              <a:gd name="T6" fmla="*/ 4163 w 4163"/>
              <a:gd name="T7" fmla="*/ 2744 h 2941"/>
              <a:gd name="T8" fmla="*/ 4160 w 4163"/>
              <a:gd name="T9" fmla="*/ 2790 h 2941"/>
              <a:gd name="T10" fmla="*/ 4149 w 4163"/>
              <a:gd name="T11" fmla="*/ 2832 h 2941"/>
              <a:gd name="T12" fmla="*/ 4127 w 4163"/>
              <a:gd name="T13" fmla="*/ 2865 h 2941"/>
              <a:gd name="T14" fmla="*/ 4098 w 4163"/>
              <a:gd name="T15" fmla="*/ 2899 h 2941"/>
              <a:gd name="T16" fmla="*/ 4063 w 4163"/>
              <a:gd name="T17" fmla="*/ 2920 h 2941"/>
              <a:gd name="T18" fmla="*/ 4023 w 4163"/>
              <a:gd name="T19" fmla="*/ 2937 h 2941"/>
              <a:gd name="T20" fmla="*/ 3980 w 4163"/>
              <a:gd name="T21" fmla="*/ 2941 h 2941"/>
              <a:gd name="T22" fmla="*/ 163 w 4163"/>
              <a:gd name="T23" fmla="*/ 2941 h 2941"/>
              <a:gd name="T24" fmla="*/ 152 w 4163"/>
              <a:gd name="T25" fmla="*/ 2940 h 2941"/>
              <a:gd name="T26" fmla="*/ 140 w 4163"/>
              <a:gd name="T27" fmla="*/ 2938 h 2941"/>
              <a:gd name="T28" fmla="*/ 127 w 4163"/>
              <a:gd name="T29" fmla="*/ 2932 h 2941"/>
              <a:gd name="T30" fmla="*/ 113 w 4163"/>
              <a:gd name="T31" fmla="*/ 2930 h 2941"/>
              <a:gd name="T32" fmla="*/ 99 w 4163"/>
              <a:gd name="T33" fmla="*/ 2921 h 2941"/>
              <a:gd name="T34" fmla="*/ 88 w 4163"/>
              <a:gd name="T35" fmla="*/ 2918 h 2941"/>
              <a:gd name="T36" fmla="*/ 79 w 4163"/>
              <a:gd name="T37" fmla="*/ 2910 h 2941"/>
              <a:gd name="T38" fmla="*/ 67 w 4163"/>
              <a:gd name="T39" fmla="*/ 2899 h 2941"/>
              <a:gd name="T40" fmla="*/ 59 w 4163"/>
              <a:gd name="T41" fmla="*/ 2895 h 2941"/>
              <a:gd name="T42" fmla="*/ 48 w 4163"/>
              <a:gd name="T43" fmla="*/ 2882 h 2941"/>
              <a:gd name="T44" fmla="*/ 39 w 4163"/>
              <a:gd name="T45" fmla="*/ 2873 h 2941"/>
              <a:gd name="T46" fmla="*/ 30 w 4163"/>
              <a:gd name="T47" fmla="*/ 2861 h 2941"/>
              <a:gd name="T48" fmla="*/ 24 w 4163"/>
              <a:gd name="T49" fmla="*/ 2851 h 2941"/>
              <a:gd name="T50" fmla="*/ 17 w 4163"/>
              <a:gd name="T51" fmla="*/ 2839 h 2941"/>
              <a:gd name="T52" fmla="*/ 11 w 4163"/>
              <a:gd name="T53" fmla="*/ 2825 h 2941"/>
              <a:gd name="T54" fmla="*/ 5 w 4163"/>
              <a:gd name="T55" fmla="*/ 2811 h 2941"/>
              <a:gd name="T56" fmla="*/ 2 w 4163"/>
              <a:gd name="T57" fmla="*/ 2799 h 2941"/>
              <a:gd name="T58" fmla="*/ 0 w 4163"/>
              <a:gd name="T59" fmla="*/ 2789 h 2941"/>
              <a:gd name="T60" fmla="*/ 0 w 4163"/>
              <a:gd name="T61" fmla="*/ 2771 h 2941"/>
              <a:gd name="T62" fmla="*/ 0 w 4163"/>
              <a:gd name="T63" fmla="*/ 2760 h 2941"/>
              <a:gd name="T64" fmla="*/ 0 w 4163"/>
              <a:gd name="T65" fmla="*/ 2744 h 2941"/>
              <a:gd name="T66" fmla="*/ 0 w 4163"/>
              <a:gd name="T67" fmla="*/ 2731 h 2941"/>
              <a:gd name="T68" fmla="*/ 0 w 4163"/>
              <a:gd name="T69" fmla="*/ 2719 h 2941"/>
              <a:gd name="T70" fmla="*/ 2 w 4163"/>
              <a:gd name="T71" fmla="*/ 2703 h 2941"/>
              <a:gd name="T72" fmla="*/ 7 w 4163"/>
              <a:gd name="T73" fmla="*/ 2690 h 2941"/>
              <a:gd name="T74" fmla="*/ 12 w 4163"/>
              <a:gd name="T75" fmla="*/ 2678 h 2941"/>
              <a:gd name="T76" fmla="*/ 18 w 4163"/>
              <a:gd name="T77" fmla="*/ 2665 h 2941"/>
              <a:gd name="T78" fmla="*/ 25 w 4163"/>
              <a:gd name="T79" fmla="*/ 2652 h 2941"/>
              <a:gd name="T80" fmla="*/ 33 w 4163"/>
              <a:gd name="T81" fmla="*/ 2641 h 2941"/>
              <a:gd name="T82" fmla="*/ 41 w 4163"/>
              <a:gd name="T83" fmla="*/ 2632 h 2941"/>
              <a:gd name="T84" fmla="*/ 49 w 4163"/>
              <a:gd name="T85" fmla="*/ 2621 h 2941"/>
              <a:gd name="T86" fmla="*/ 54 w 4163"/>
              <a:gd name="T87" fmla="*/ 2613 h 2941"/>
              <a:gd name="T88" fmla="*/ 1742 w 4163"/>
              <a:gd name="T89" fmla="*/ 135 h 2941"/>
              <a:gd name="T90" fmla="*/ 1776 w 4163"/>
              <a:gd name="T91" fmla="*/ 94 h 2941"/>
              <a:gd name="T92" fmla="*/ 1814 w 4163"/>
              <a:gd name="T93" fmla="*/ 59 h 2941"/>
              <a:gd name="T94" fmla="*/ 1860 w 4163"/>
              <a:gd name="T95" fmla="*/ 32 h 2941"/>
              <a:gd name="T96" fmla="*/ 1911 w 4163"/>
              <a:gd name="T97" fmla="*/ 14 h 2941"/>
              <a:gd name="T98" fmla="*/ 1963 w 4163"/>
              <a:gd name="T99" fmla="*/ 0 h 2941"/>
              <a:gd name="T100" fmla="*/ 2016 w 4163"/>
              <a:gd name="T101" fmla="*/ 0 h 2941"/>
              <a:gd name="T102" fmla="*/ 2068 w 4163"/>
              <a:gd name="T103" fmla="*/ 15 h 2941"/>
              <a:gd name="T104" fmla="*/ 2117 w 4163"/>
              <a:gd name="T105" fmla="*/ 35 h 2941"/>
              <a:gd name="T106" fmla="*/ 2162 w 4163"/>
              <a:gd name="T107" fmla="*/ 62 h 2941"/>
              <a:gd name="T108" fmla="*/ 2202 w 4163"/>
              <a:gd name="T109" fmla="*/ 101 h 2941"/>
              <a:gd name="T110" fmla="*/ 2231 w 4163"/>
              <a:gd name="T111" fmla="*/ 143 h 2941"/>
              <a:gd name="T112" fmla="*/ 4098 w 4163"/>
              <a:gd name="T113" fmla="*/ 2617 h 29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163" h="2941">
                <a:moveTo>
                  <a:pt x="4100" y="2618"/>
                </a:moveTo>
                <a:lnTo>
                  <a:pt x="4113" y="2631"/>
                </a:lnTo>
                <a:lnTo>
                  <a:pt x="4126" y="2642"/>
                </a:lnTo>
                <a:lnTo>
                  <a:pt x="4138" y="2662"/>
                </a:lnTo>
                <a:lnTo>
                  <a:pt x="4149" y="2681"/>
                </a:lnTo>
                <a:lnTo>
                  <a:pt x="4157" y="2703"/>
                </a:lnTo>
                <a:lnTo>
                  <a:pt x="4160" y="2728"/>
                </a:lnTo>
                <a:lnTo>
                  <a:pt x="4163" y="2744"/>
                </a:lnTo>
                <a:lnTo>
                  <a:pt x="4163" y="2768"/>
                </a:lnTo>
                <a:lnTo>
                  <a:pt x="4160" y="2790"/>
                </a:lnTo>
                <a:lnTo>
                  <a:pt x="4157" y="2809"/>
                </a:lnTo>
                <a:lnTo>
                  <a:pt x="4149" y="2832"/>
                </a:lnTo>
                <a:lnTo>
                  <a:pt x="4138" y="2851"/>
                </a:lnTo>
                <a:lnTo>
                  <a:pt x="4127" y="2865"/>
                </a:lnTo>
                <a:lnTo>
                  <a:pt x="4113" y="2882"/>
                </a:lnTo>
                <a:lnTo>
                  <a:pt x="4098" y="2899"/>
                </a:lnTo>
                <a:lnTo>
                  <a:pt x="4081" y="2912"/>
                </a:lnTo>
                <a:lnTo>
                  <a:pt x="4063" y="2920"/>
                </a:lnTo>
                <a:lnTo>
                  <a:pt x="4043" y="2931"/>
                </a:lnTo>
                <a:lnTo>
                  <a:pt x="4023" y="2937"/>
                </a:lnTo>
                <a:lnTo>
                  <a:pt x="4005" y="2940"/>
                </a:lnTo>
                <a:lnTo>
                  <a:pt x="3980" y="2941"/>
                </a:lnTo>
                <a:lnTo>
                  <a:pt x="169" y="2941"/>
                </a:lnTo>
                <a:lnTo>
                  <a:pt x="163" y="2941"/>
                </a:lnTo>
                <a:lnTo>
                  <a:pt x="156" y="2941"/>
                </a:lnTo>
                <a:lnTo>
                  <a:pt x="152" y="2940"/>
                </a:lnTo>
                <a:lnTo>
                  <a:pt x="145" y="2940"/>
                </a:lnTo>
                <a:lnTo>
                  <a:pt x="140" y="2938"/>
                </a:lnTo>
                <a:lnTo>
                  <a:pt x="134" y="2937"/>
                </a:lnTo>
                <a:lnTo>
                  <a:pt x="127" y="2932"/>
                </a:lnTo>
                <a:lnTo>
                  <a:pt x="120" y="2931"/>
                </a:lnTo>
                <a:lnTo>
                  <a:pt x="113" y="2930"/>
                </a:lnTo>
                <a:lnTo>
                  <a:pt x="106" y="2927"/>
                </a:lnTo>
                <a:lnTo>
                  <a:pt x="99" y="2921"/>
                </a:lnTo>
                <a:lnTo>
                  <a:pt x="94" y="2920"/>
                </a:lnTo>
                <a:lnTo>
                  <a:pt x="88" y="2918"/>
                </a:lnTo>
                <a:lnTo>
                  <a:pt x="82" y="2915"/>
                </a:lnTo>
                <a:lnTo>
                  <a:pt x="79" y="2910"/>
                </a:lnTo>
                <a:lnTo>
                  <a:pt x="74" y="2906"/>
                </a:lnTo>
                <a:lnTo>
                  <a:pt x="67" y="2899"/>
                </a:lnTo>
                <a:lnTo>
                  <a:pt x="63" y="2899"/>
                </a:lnTo>
                <a:lnTo>
                  <a:pt x="59" y="2895"/>
                </a:lnTo>
                <a:lnTo>
                  <a:pt x="52" y="2888"/>
                </a:lnTo>
                <a:lnTo>
                  <a:pt x="48" y="2882"/>
                </a:lnTo>
                <a:lnTo>
                  <a:pt x="43" y="2878"/>
                </a:lnTo>
                <a:lnTo>
                  <a:pt x="39" y="2873"/>
                </a:lnTo>
                <a:lnTo>
                  <a:pt x="33" y="2864"/>
                </a:lnTo>
                <a:lnTo>
                  <a:pt x="30" y="2861"/>
                </a:lnTo>
                <a:lnTo>
                  <a:pt x="27" y="2856"/>
                </a:lnTo>
                <a:lnTo>
                  <a:pt x="24" y="2851"/>
                </a:lnTo>
                <a:lnTo>
                  <a:pt x="20" y="2842"/>
                </a:lnTo>
                <a:lnTo>
                  <a:pt x="17" y="2839"/>
                </a:lnTo>
                <a:lnTo>
                  <a:pt x="14" y="2833"/>
                </a:lnTo>
                <a:lnTo>
                  <a:pt x="11" y="2825"/>
                </a:lnTo>
                <a:lnTo>
                  <a:pt x="9" y="2817"/>
                </a:lnTo>
                <a:lnTo>
                  <a:pt x="5" y="2811"/>
                </a:lnTo>
                <a:lnTo>
                  <a:pt x="4" y="2807"/>
                </a:lnTo>
                <a:lnTo>
                  <a:pt x="2" y="2799"/>
                </a:lnTo>
                <a:lnTo>
                  <a:pt x="1" y="2792"/>
                </a:lnTo>
                <a:lnTo>
                  <a:pt x="0" y="2789"/>
                </a:lnTo>
                <a:lnTo>
                  <a:pt x="0" y="2777"/>
                </a:lnTo>
                <a:lnTo>
                  <a:pt x="0" y="2771"/>
                </a:lnTo>
                <a:lnTo>
                  <a:pt x="0" y="2767"/>
                </a:lnTo>
                <a:lnTo>
                  <a:pt x="0" y="2760"/>
                </a:lnTo>
                <a:lnTo>
                  <a:pt x="0" y="2751"/>
                </a:lnTo>
                <a:lnTo>
                  <a:pt x="0" y="2744"/>
                </a:lnTo>
                <a:lnTo>
                  <a:pt x="0" y="2735"/>
                </a:lnTo>
                <a:lnTo>
                  <a:pt x="0" y="2731"/>
                </a:lnTo>
                <a:lnTo>
                  <a:pt x="0" y="2728"/>
                </a:lnTo>
                <a:lnTo>
                  <a:pt x="0" y="2719"/>
                </a:lnTo>
                <a:lnTo>
                  <a:pt x="1" y="2712"/>
                </a:lnTo>
                <a:lnTo>
                  <a:pt x="2" y="2703"/>
                </a:lnTo>
                <a:lnTo>
                  <a:pt x="4" y="2699"/>
                </a:lnTo>
                <a:lnTo>
                  <a:pt x="7" y="2690"/>
                </a:lnTo>
                <a:lnTo>
                  <a:pt x="9" y="2681"/>
                </a:lnTo>
                <a:lnTo>
                  <a:pt x="12" y="2678"/>
                </a:lnTo>
                <a:lnTo>
                  <a:pt x="14" y="2670"/>
                </a:lnTo>
                <a:lnTo>
                  <a:pt x="18" y="2665"/>
                </a:lnTo>
                <a:lnTo>
                  <a:pt x="21" y="2661"/>
                </a:lnTo>
                <a:lnTo>
                  <a:pt x="25" y="2652"/>
                </a:lnTo>
                <a:lnTo>
                  <a:pt x="29" y="2648"/>
                </a:lnTo>
                <a:lnTo>
                  <a:pt x="33" y="2641"/>
                </a:lnTo>
                <a:lnTo>
                  <a:pt x="37" y="2637"/>
                </a:lnTo>
                <a:lnTo>
                  <a:pt x="41" y="2632"/>
                </a:lnTo>
                <a:lnTo>
                  <a:pt x="45" y="2628"/>
                </a:lnTo>
                <a:lnTo>
                  <a:pt x="49" y="2621"/>
                </a:lnTo>
                <a:lnTo>
                  <a:pt x="54" y="2617"/>
                </a:lnTo>
                <a:lnTo>
                  <a:pt x="54" y="2613"/>
                </a:lnTo>
                <a:lnTo>
                  <a:pt x="1740" y="143"/>
                </a:lnTo>
                <a:lnTo>
                  <a:pt x="1742" y="135"/>
                </a:lnTo>
                <a:lnTo>
                  <a:pt x="1759" y="118"/>
                </a:lnTo>
                <a:lnTo>
                  <a:pt x="1776" y="94"/>
                </a:lnTo>
                <a:lnTo>
                  <a:pt x="1796" y="78"/>
                </a:lnTo>
                <a:lnTo>
                  <a:pt x="1814" y="59"/>
                </a:lnTo>
                <a:lnTo>
                  <a:pt x="1838" y="43"/>
                </a:lnTo>
                <a:lnTo>
                  <a:pt x="1860" y="32"/>
                </a:lnTo>
                <a:lnTo>
                  <a:pt x="1886" y="18"/>
                </a:lnTo>
                <a:lnTo>
                  <a:pt x="1911" y="14"/>
                </a:lnTo>
                <a:lnTo>
                  <a:pt x="1937" y="3"/>
                </a:lnTo>
                <a:lnTo>
                  <a:pt x="1963" y="0"/>
                </a:lnTo>
                <a:lnTo>
                  <a:pt x="1989" y="0"/>
                </a:lnTo>
                <a:lnTo>
                  <a:pt x="2016" y="0"/>
                </a:lnTo>
                <a:lnTo>
                  <a:pt x="2044" y="3"/>
                </a:lnTo>
                <a:lnTo>
                  <a:pt x="2068" y="15"/>
                </a:lnTo>
                <a:lnTo>
                  <a:pt x="2092" y="20"/>
                </a:lnTo>
                <a:lnTo>
                  <a:pt x="2117" y="35"/>
                </a:lnTo>
                <a:lnTo>
                  <a:pt x="2140" y="45"/>
                </a:lnTo>
                <a:lnTo>
                  <a:pt x="2162" y="62"/>
                </a:lnTo>
                <a:lnTo>
                  <a:pt x="2180" y="80"/>
                </a:lnTo>
                <a:lnTo>
                  <a:pt x="2202" y="101"/>
                </a:lnTo>
                <a:lnTo>
                  <a:pt x="2219" y="122"/>
                </a:lnTo>
                <a:lnTo>
                  <a:pt x="2231" y="143"/>
                </a:lnTo>
                <a:lnTo>
                  <a:pt x="2231" y="144"/>
                </a:lnTo>
                <a:lnTo>
                  <a:pt x="4098" y="2617"/>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67592" name="Line 8">
            <a:extLst>
              <a:ext uri="{FF2B5EF4-FFF2-40B4-BE49-F238E27FC236}">
                <a16:creationId xmlns:a16="http://schemas.microsoft.com/office/drawing/2014/main" id="{D9037427-ACE8-4BE5-A9E2-367B3C42174F}"/>
              </a:ext>
            </a:extLst>
          </p:cNvPr>
          <p:cNvSpPr>
            <a:spLocks noChangeShapeType="1"/>
          </p:cNvSpPr>
          <p:nvPr/>
        </p:nvSpPr>
        <p:spPr bwMode="auto">
          <a:xfrm flipH="1">
            <a:off x="6547706" y="4113904"/>
            <a:ext cx="1297" cy="21371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593" name="Line 9">
            <a:extLst>
              <a:ext uri="{FF2B5EF4-FFF2-40B4-BE49-F238E27FC236}">
                <a16:creationId xmlns:a16="http://schemas.microsoft.com/office/drawing/2014/main" id="{472E56A2-BD0A-461E-AED1-0283AB381702}"/>
              </a:ext>
            </a:extLst>
          </p:cNvPr>
          <p:cNvSpPr>
            <a:spLocks noChangeShapeType="1"/>
          </p:cNvSpPr>
          <p:nvPr/>
        </p:nvSpPr>
        <p:spPr bwMode="auto">
          <a:xfrm>
            <a:off x="3810778" y="4110020"/>
            <a:ext cx="1296" cy="23314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594" name="Line 10">
            <a:extLst>
              <a:ext uri="{FF2B5EF4-FFF2-40B4-BE49-F238E27FC236}">
                <a16:creationId xmlns:a16="http://schemas.microsoft.com/office/drawing/2014/main" id="{A0A40925-4C14-4181-B699-AE1AE8C2576C}"/>
              </a:ext>
            </a:extLst>
          </p:cNvPr>
          <p:cNvSpPr>
            <a:spLocks noChangeShapeType="1"/>
          </p:cNvSpPr>
          <p:nvPr/>
        </p:nvSpPr>
        <p:spPr bwMode="auto">
          <a:xfrm>
            <a:off x="2908409" y="4111313"/>
            <a:ext cx="1296" cy="22796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595" name="Rectangle 11">
            <a:extLst>
              <a:ext uri="{FF2B5EF4-FFF2-40B4-BE49-F238E27FC236}">
                <a16:creationId xmlns:a16="http://schemas.microsoft.com/office/drawing/2014/main" id="{8A8AF11A-0430-4DFE-9632-55C6844C3D5B}"/>
              </a:ext>
            </a:extLst>
          </p:cNvPr>
          <p:cNvSpPr>
            <a:spLocks noChangeArrowheads="1"/>
          </p:cNvSpPr>
          <p:nvPr/>
        </p:nvSpPr>
        <p:spPr bwMode="auto">
          <a:xfrm>
            <a:off x="4446067" y="4993381"/>
            <a:ext cx="285232" cy="309565"/>
          </a:xfrm>
          <a:prstGeom prst="rect">
            <a:avLst/>
          </a:prstGeom>
          <a:solidFill>
            <a:srgbClr val="FB9214"/>
          </a:solidFill>
          <a:ln w="20638">
            <a:solidFill>
              <a:srgbClr val="000000"/>
            </a:solidFill>
            <a:miter lim="800000"/>
            <a:headEnd/>
            <a:tailEnd/>
          </a:ln>
        </p:spPr>
        <p:txBody>
          <a:bodyPr/>
          <a:lstStyle/>
          <a:p>
            <a:endParaRPr lang="en-US" sz="2330"/>
          </a:p>
        </p:txBody>
      </p:sp>
      <p:sp>
        <p:nvSpPr>
          <p:cNvPr id="67596" name="Rectangle 12">
            <a:extLst>
              <a:ext uri="{FF2B5EF4-FFF2-40B4-BE49-F238E27FC236}">
                <a16:creationId xmlns:a16="http://schemas.microsoft.com/office/drawing/2014/main" id="{B8DD2F24-EFCD-46CB-87B3-C12E220FDD98}"/>
              </a:ext>
            </a:extLst>
          </p:cNvPr>
          <p:cNvSpPr>
            <a:spLocks noChangeArrowheads="1"/>
          </p:cNvSpPr>
          <p:nvPr/>
        </p:nvSpPr>
        <p:spPr bwMode="auto">
          <a:xfrm>
            <a:off x="3564442" y="4348345"/>
            <a:ext cx="509527" cy="348422"/>
          </a:xfrm>
          <a:prstGeom prst="rect">
            <a:avLst/>
          </a:prstGeom>
          <a:solidFill>
            <a:srgbClr val="FFED24"/>
          </a:solidFill>
          <a:ln w="20638">
            <a:solidFill>
              <a:srgbClr val="000000"/>
            </a:solidFill>
            <a:miter lim="800000"/>
            <a:headEnd/>
            <a:tailEnd/>
          </a:ln>
        </p:spPr>
        <p:txBody>
          <a:bodyPr/>
          <a:lstStyle/>
          <a:p>
            <a:endParaRPr lang="en-US" sz="2330"/>
          </a:p>
        </p:txBody>
      </p:sp>
      <p:sp>
        <p:nvSpPr>
          <p:cNvPr id="67597" name="Line 13">
            <a:extLst>
              <a:ext uri="{FF2B5EF4-FFF2-40B4-BE49-F238E27FC236}">
                <a16:creationId xmlns:a16="http://schemas.microsoft.com/office/drawing/2014/main" id="{FBC1AE02-B5B8-4A76-BCAE-4F5AB2D34C88}"/>
              </a:ext>
            </a:extLst>
          </p:cNvPr>
          <p:cNvSpPr>
            <a:spLocks noChangeShapeType="1"/>
          </p:cNvSpPr>
          <p:nvPr/>
        </p:nvSpPr>
        <p:spPr bwMode="auto">
          <a:xfrm>
            <a:off x="5620703" y="3379498"/>
            <a:ext cx="1296" cy="86781"/>
          </a:xfrm>
          <a:prstGeom prst="line">
            <a:avLst/>
          </a:prstGeom>
          <a:noFill/>
          <a:ln w="301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598" name="Line 14">
            <a:extLst>
              <a:ext uri="{FF2B5EF4-FFF2-40B4-BE49-F238E27FC236}">
                <a16:creationId xmlns:a16="http://schemas.microsoft.com/office/drawing/2014/main" id="{BAF1FD95-2972-4B3F-8D9D-76FC2A8B3563}"/>
              </a:ext>
            </a:extLst>
          </p:cNvPr>
          <p:cNvSpPr>
            <a:spLocks noChangeShapeType="1"/>
          </p:cNvSpPr>
          <p:nvPr/>
        </p:nvSpPr>
        <p:spPr bwMode="auto">
          <a:xfrm>
            <a:off x="3857453" y="3339344"/>
            <a:ext cx="1296" cy="13211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599" name="Line 15">
            <a:extLst>
              <a:ext uri="{FF2B5EF4-FFF2-40B4-BE49-F238E27FC236}">
                <a16:creationId xmlns:a16="http://schemas.microsoft.com/office/drawing/2014/main" id="{B8257098-823F-4F6F-A60D-8E10C5DEC2B0}"/>
              </a:ext>
            </a:extLst>
          </p:cNvPr>
          <p:cNvSpPr>
            <a:spLocks noChangeShapeType="1"/>
          </p:cNvSpPr>
          <p:nvPr/>
        </p:nvSpPr>
        <p:spPr bwMode="auto">
          <a:xfrm flipV="1">
            <a:off x="2681519" y="3475346"/>
            <a:ext cx="4356266" cy="1294"/>
          </a:xfrm>
          <a:prstGeom prst="line">
            <a:avLst/>
          </a:prstGeom>
          <a:noFill/>
          <a:ln w="301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00" name="Line 16">
            <a:extLst>
              <a:ext uri="{FF2B5EF4-FFF2-40B4-BE49-F238E27FC236}">
                <a16:creationId xmlns:a16="http://schemas.microsoft.com/office/drawing/2014/main" id="{C91075C7-05DB-4871-BA98-243DF73A05F9}"/>
              </a:ext>
            </a:extLst>
          </p:cNvPr>
          <p:cNvSpPr>
            <a:spLocks noChangeShapeType="1"/>
          </p:cNvSpPr>
          <p:nvPr/>
        </p:nvSpPr>
        <p:spPr bwMode="auto">
          <a:xfrm flipV="1">
            <a:off x="6830345" y="3484413"/>
            <a:ext cx="1297" cy="137297"/>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01" name="Freeform 17">
            <a:extLst>
              <a:ext uri="{FF2B5EF4-FFF2-40B4-BE49-F238E27FC236}">
                <a16:creationId xmlns:a16="http://schemas.microsoft.com/office/drawing/2014/main" id="{19D6EA5A-7FFA-4152-A0B1-DCE53965BD88}"/>
              </a:ext>
            </a:extLst>
          </p:cNvPr>
          <p:cNvSpPr>
            <a:spLocks/>
          </p:cNvSpPr>
          <p:nvPr/>
        </p:nvSpPr>
        <p:spPr bwMode="auto">
          <a:xfrm>
            <a:off x="6144492" y="2226724"/>
            <a:ext cx="1138334" cy="439090"/>
          </a:xfrm>
          <a:custGeom>
            <a:avLst/>
            <a:gdLst>
              <a:gd name="T0" fmla="*/ 0 w 1756"/>
              <a:gd name="T1" fmla="*/ 0 h 677"/>
              <a:gd name="T2" fmla="*/ 0 w 1756"/>
              <a:gd name="T3" fmla="*/ 297 h 677"/>
              <a:gd name="T4" fmla="*/ 1032 w 1756"/>
              <a:gd name="T5" fmla="*/ 297 h 677"/>
              <a:gd name="T6" fmla="*/ 1035 w 1756"/>
              <a:gd name="T7" fmla="*/ 677 h 677"/>
              <a:gd name="T8" fmla="*/ 1753 w 1756"/>
              <a:gd name="T9" fmla="*/ 677 h 677"/>
              <a:gd name="T10" fmla="*/ 1756 w 1756"/>
              <a:gd name="T11" fmla="*/ 0 h 677"/>
              <a:gd name="T12" fmla="*/ 0 w 1756"/>
              <a:gd name="T13" fmla="*/ 0 h 677"/>
            </a:gdLst>
            <a:ahLst/>
            <a:cxnLst>
              <a:cxn ang="0">
                <a:pos x="T0" y="T1"/>
              </a:cxn>
              <a:cxn ang="0">
                <a:pos x="T2" y="T3"/>
              </a:cxn>
              <a:cxn ang="0">
                <a:pos x="T4" y="T5"/>
              </a:cxn>
              <a:cxn ang="0">
                <a:pos x="T6" y="T7"/>
              </a:cxn>
              <a:cxn ang="0">
                <a:pos x="T8" y="T9"/>
              </a:cxn>
              <a:cxn ang="0">
                <a:pos x="T10" y="T11"/>
              </a:cxn>
              <a:cxn ang="0">
                <a:pos x="T12" y="T13"/>
              </a:cxn>
            </a:cxnLst>
            <a:rect l="0" t="0" r="r" b="b"/>
            <a:pathLst>
              <a:path w="1756" h="677">
                <a:moveTo>
                  <a:pt x="0" y="0"/>
                </a:moveTo>
                <a:lnTo>
                  <a:pt x="0" y="297"/>
                </a:lnTo>
                <a:lnTo>
                  <a:pt x="1032" y="297"/>
                </a:lnTo>
                <a:lnTo>
                  <a:pt x="1035" y="677"/>
                </a:lnTo>
                <a:lnTo>
                  <a:pt x="1753" y="677"/>
                </a:lnTo>
                <a:lnTo>
                  <a:pt x="1756" y="0"/>
                </a:lnTo>
                <a:lnTo>
                  <a:pt x="0" y="0"/>
                </a:lnTo>
                <a:close/>
              </a:path>
            </a:pathLst>
          </a:custGeom>
          <a:solidFill>
            <a:schemeClr val="bg1"/>
          </a:solidFill>
          <a:ln w="20638">
            <a:solidFill>
              <a:srgbClr val="000000"/>
            </a:solidFill>
            <a:prstDash val="solid"/>
            <a:round/>
            <a:headEnd/>
            <a:tailEnd/>
          </a:ln>
        </p:spPr>
        <p:txBody>
          <a:bodyPr/>
          <a:lstStyle/>
          <a:p>
            <a:endParaRPr lang="en-US" sz="2330"/>
          </a:p>
        </p:txBody>
      </p:sp>
      <p:sp>
        <p:nvSpPr>
          <p:cNvPr id="67602" name="Freeform 18">
            <a:extLst>
              <a:ext uri="{FF2B5EF4-FFF2-40B4-BE49-F238E27FC236}">
                <a16:creationId xmlns:a16="http://schemas.microsoft.com/office/drawing/2014/main" id="{9F8121C6-D89D-4EF6-9F9C-7341FECFC912}"/>
              </a:ext>
            </a:extLst>
          </p:cNvPr>
          <p:cNvSpPr>
            <a:spLocks/>
          </p:cNvSpPr>
          <p:nvPr/>
        </p:nvSpPr>
        <p:spPr bwMode="auto">
          <a:xfrm>
            <a:off x="5675156" y="2417125"/>
            <a:ext cx="1139630" cy="325108"/>
          </a:xfrm>
          <a:custGeom>
            <a:avLst/>
            <a:gdLst>
              <a:gd name="T0" fmla="*/ 2 w 1760"/>
              <a:gd name="T1" fmla="*/ 0 h 500"/>
              <a:gd name="T2" fmla="*/ 0 w 1760"/>
              <a:gd name="T3" fmla="*/ 500 h 500"/>
              <a:gd name="T4" fmla="*/ 1760 w 1760"/>
              <a:gd name="T5" fmla="*/ 500 h 500"/>
              <a:gd name="T6" fmla="*/ 1759 w 1760"/>
              <a:gd name="T7" fmla="*/ 0 h 500"/>
              <a:gd name="T8" fmla="*/ 2 w 1760"/>
              <a:gd name="T9" fmla="*/ 0 h 500"/>
            </a:gdLst>
            <a:ahLst/>
            <a:cxnLst>
              <a:cxn ang="0">
                <a:pos x="T0" y="T1"/>
              </a:cxn>
              <a:cxn ang="0">
                <a:pos x="T2" y="T3"/>
              </a:cxn>
              <a:cxn ang="0">
                <a:pos x="T4" y="T5"/>
              </a:cxn>
              <a:cxn ang="0">
                <a:pos x="T6" y="T7"/>
              </a:cxn>
              <a:cxn ang="0">
                <a:pos x="T8" y="T9"/>
              </a:cxn>
            </a:cxnLst>
            <a:rect l="0" t="0" r="r" b="b"/>
            <a:pathLst>
              <a:path w="1760" h="500">
                <a:moveTo>
                  <a:pt x="2" y="0"/>
                </a:moveTo>
                <a:lnTo>
                  <a:pt x="0" y="500"/>
                </a:lnTo>
                <a:lnTo>
                  <a:pt x="1760" y="500"/>
                </a:lnTo>
                <a:lnTo>
                  <a:pt x="1759" y="0"/>
                </a:lnTo>
                <a:lnTo>
                  <a:pt x="2" y="0"/>
                </a:lnTo>
                <a:close/>
              </a:path>
            </a:pathLst>
          </a:custGeom>
          <a:solidFill>
            <a:schemeClr val="bg1"/>
          </a:solidFill>
          <a:ln w="20638">
            <a:solidFill>
              <a:srgbClr val="000000"/>
            </a:solidFill>
            <a:prstDash val="solid"/>
            <a:round/>
            <a:headEnd/>
            <a:tailEnd/>
          </a:ln>
        </p:spPr>
        <p:txBody>
          <a:bodyPr/>
          <a:lstStyle/>
          <a:p>
            <a:endParaRPr lang="en-US" sz="2330"/>
          </a:p>
        </p:txBody>
      </p:sp>
      <p:sp>
        <p:nvSpPr>
          <p:cNvPr id="67603" name="Rectangle 19">
            <a:extLst>
              <a:ext uri="{FF2B5EF4-FFF2-40B4-BE49-F238E27FC236}">
                <a16:creationId xmlns:a16="http://schemas.microsoft.com/office/drawing/2014/main" id="{51ED500D-FC8F-49CA-A6A1-C0991072779E}"/>
              </a:ext>
            </a:extLst>
          </p:cNvPr>
          <p:cNvSpPr>
            <a:spLocks noChangeArrowheads="1"/>
          </p:cNvSpPr>
          <p:nvPr/>
        </p:nvSpPr>
        <p:spPr bwMode="auto">
          <a:xfrm>
            <a:off x="4890769" y="4995971"/>
            <a:ext cx="285232" cy="309565"/>
          </a:xfrm>
          <a:prstGeom prst="rect">
            <a:avLst/>
          </a:prstGeom>
          <a:solidFill>
            <a:srgbClr val="FB9214"/>
          </a:solidFill>
          <a:ln w="20638">
            <a:solidFill>
              <a:srgbClr val="000000"/>
            </a:solidFill>
            <a:miter lim="800000"/>
            <a:headEnd/>
            <a:tailEnd/>
          </a:ln>
        </p:spPr>
        <p:txBody>
          <a:bodyPr/>
          <a:lstStyle/>
          <a:p>
            <a:endParaRPr lang="en-US" sz="2330"/>
          </a:p>
        </p:txBody>
      </p:sp>
      <p:sp>
        <p:nvSpPr>
          <p:cNvPr id="67604" name="Rectangle 20">
            <a:extLst>
              <a:ext uri="{FF2B5EF4-FFF2-40B4-BE49-F238E27FC236}">
                <a16:creationId xmlns:a16="http://schemas.microsoft.com/office/drawing/2014/main" id="{1657B8A1-13DF-44D7-A475-164776F7535C}"/>
              </a:ext>
            </a:extLst>
          </p:cNvPr>
          <p:cNvSpPr>
            <a:spLocks noChangeArrowheads="1"/>
          </p:cNvSpPr>
          <p:nvPr/>
        </p:nvSpPr>
        <p:spPr bwMode="auto">
          <a:xfrm>
            <a:off x="4484962" y="5043894"/>
            <a:ext cx="328616"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OPER.</a:t>
            </a:r>
            <a:endParaRPr lang="en-US" altLang="en-US" sz="2330"/>
          </a:p>
        </p:txBody>
      </p:sp>
      <p:sp>
        <p:nvSpPr>
          <p:cNvPr id="67605" name="Rectangle 21">
            <a:extLst>
              <a:ext uri="{FF2B5EF4-FFF2-40B4-BE49-F238E27FC236}">
                <a16:creationId xmlns:a16="http://schemas.microsoft.com/office/drawing/2014/main" id="{655753EB-3DC9-46A1-A4E4-2AAA34CC6B88}"/>
              </a:ext>
            </a:extLst>
          </p:cNvPr>
          <p:cNvSpPr>
            <a:spLocks noChangeArrowheads="1"/>
          </p:cNvSpPr>
          <p:nvPr/>
        </p:nvSpPr>
        <p:spPr bwMode="auto">
          <a:xfrm>
            <a:off x="4484963" y="5173419"/>
            <a:ext cx="29174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DISP.</a:t>
            </a:r>
            <a:endParaRPr lang="en-US" altLang="en-US" sz="2330" dirty="0"/>
          </a:p>
        </p:txBody>
      </p:sp>
      <p:sp>
        <p:nvSpPr>
          <p:cNvPr id="67606" name="Rectangle 22">
            <a:extLst>
              <a:ext uri="{FF2B5EF4-FFF2-40B4-BE49-F238E27FC236}">
                <a16:creationId xmlns:a16="http://schemas.microsoft.com/office/drawing/2014/main" id="{935065A0-4655-4E1D-869D-DAED3B9CC2DC}"/>
              </a:ext>
            </a:extLst>
          </p:cNvPr>
          <p:cNvSpPr>
            <a:spLocks noChangeArrowheads="1"/>
          </p:cNvSpPr>
          <p:nvPr/>
        </p:nvSpPr>
        <p:spPr bwMode="auto">
          <a:xfrm>
            <a:off x="4916698" y="5045190"/>
            <a:ext cx="328616"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OPER.</a:t>
            </a:r>
            <a:endParaRPr lang="en-US" altLang="en-US" sz="2330"/>
          </a:p>
        </p:txBody>
      </p:sp>
      <p:sp>
        <p:nvSpPr>
          <p:cNvPr id="67607" name="Rectangle 23">
            <a:extLst>
              <a:ext uri="{FF2B5EF4-FFF2-40B4-BE49-F238E27FC236}">
                <a16:creationId xmlns:a16="http://schemas.microsoft.com/office/drawing/2014/main" id="{6D237351-78B5-4C17-A8ED-AC3853AE49AB}"/>
              </a:ext>
            </a:extLst>
          </p:cNvPr>
          <p:cNvSpPr>
            <a:spLocks noChangeArrowheads="1"/>
          </p:cNvSpPr>
          <p:nvPr/>
        </p:nvSpPr>
        <p:spPr bwMode="auto">
          <a:xfrm>
            <a:off x="4916700" y="5177305"/>
            <a:ext cx="29174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DISP.</a:t>
            </a:r>
            <a:endParaRPr lang="en-US" altLang="en-US" sz="2330"/>
          </a:p>
        </p:txBody>
      </p:sp>
      <p:sp>
        <p:nvSpPr>
          <p:cNvPr id="67608" name="Rectangle 24">
            <a:extLst>
              <a:ext uri="{FF2B5EF4-FFF2-40B4-BE49-F238E27FC236}">
                <a16:creationId xmlns:a16="http://schemas.microsoft.com/office/drawing/2014/main" id="{EAD69621-030E-4276-9388-52C3192086A2}"/>
              </a:ext>
            </a:extLst>
          </p:cNvPr>
          <p:cNvSpPr>
            <a:spLocks noChangeArrowheads="1"/>
          </p:cNvSpPr>
          <p:nvPr/>
        </p:nvSpPr>
        <p:spPr bwMode="auto">
          <a:xfrm>
            <a:off x="3180675" y="3645023"/>
            <a:ext cx="460260" cy="322518"/>
          </a:xfrm>
          <a:prstGeom prst="rect">
            <a:avLst/>
          </a:prstGeom>
          <a:solidFill>
            <a:srgbClr val="00E700"/>
          </a:solidFill>
          <a:ln w="20638">
            <a:solidFill>
              <a:srgbClr val="000000"/>
            </a:solidFill>
            <a:miter lim="800000"/>
            <a:headEnd/>
            <a:tailEnd/>
          </a:ln>
        </p:spPr>
        <p:txBody>
          <a:bodyPr/>
          <a:lstStyle/>
          <a:p>
            <a:endParaRPr lang="en-US" sz="2330"/>
          </a:p>
        </p:txBody>
      </p:sp>
      <p:sp>
        <p:nvSpPr>
          <p:cNvPr id="67609" name="Rectangle 25">
            <a:extLst>
              <a:ext uri="{FF2B5EF4-FFF2-40B4-BE49-F238E27FC236}">
                <a16:creationId xmlns:a16="http://schemas.microsoft.com/office/drawing/2014/main" id="{5494C07D-E33C-4723-91FF-BF8FB29A75A3}"/>
              </a:ext>
            </a:extLst>
          </p:cNvPr>
          <p:cNvSpPr>
            <a:spLocks noChangeArrowheads="1"/>
          </p:cNvSpPr>
          <p:nvPr/>
        </p:nvSpPr>
        <p:spPr bwMode="auto">
          <a:xfrm>
            <a:off x="6598270" y="3637252"/>
            <a:ext cx="558793" cy="323813"/>
          </a:xfrm>
          <a:prstGeom prst="rect">
            <a:avLst/>
          </a:prstGeom>
          <a:solidFill>
            <a:srgbClr val="00E700"/>
          </a:solidFill>
          <a:ln w="20638">
            <a:solidFill>
              <a:srgbClr val="000000"/>
            </a:solidFill>
            <a:miter lim="800000"/>
            <a:headEnd/>
            <a:tailEnd/>
          </a:ln>
        </p:spPr>
        <p:txBody>
          <a:bodyPr/>
          <a:lstStyle/>
          <a:p>
            <a:endParaRPr lang="en-US" sz="2330"/>
          </a:p>
        </p:txBody>
      </p:sp>
      <p:sp>
        <p:nvSpPr>
          <p:cNvPr id="67610" name="Rectangle 26">
            <a:extLst>
              <a:ext uri="{FF2B5EF4-FFF2-40B4-BE49-F238E27FC236}">
                <a16:creationId xmlns:a16="http://schemas.microsoft.com/office/drawing/2014/main" id="{DA9B4094-F93B-48F1-81FA-F0C09806B7C0}"/>
              </a:ext>
            </a:extLst>
          </p:cNvPr>
          <p:cNvSpPr>
            <a:spLocks noChangeArrowheads="1"/>
          </p:cNvSpPr>
          <p:nvPr/>
        </p:nvSpPr>
        <p:spPr bwMode="auto">
          <a:xfrm>
            <a:off x="3201419" y="3676798"/>
            <a:ext cx="407163"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MAINT.</a:t>
            </a:r>
            <a:endParaRPr lang="en-US" altLang="en-US" sz="2330" dirty="0"/>
          </a:p>
        </p:txBody>
      </p:sp>
      <p:sp>
        <p:nvSpPr>
          <p:cNvPr id="67611" name="Rectangle 27">
            <a:extLst>
              <a:ext uri="{FF2B5EF4-FFF2-40B4-BE49-F238E27FC236}">
                <a16:creationId xmlns:a16="http://schemas.microsoft.com/office/drawing/2014/main" id="{72DB11D1-8838-4F10-968A-F3B1EF8E8B85}"/>
              </a:ext>
            </a:extLst>
          </p:cNvPr>
          <p:cNvSpPr>
            <a:spLocks noChangeArrowheads="1"/>
          </p:cNvSpPr>
          <p:nvPr/>
        </p:nvSpPr>
        <p:spPr bwMode="auto">
          <a:xfrm>
            <a:off x="5799622" y="3639842"/>
            <a:ext cx="567181" cy="325108"/>
          </a:xfrm>
          <a:prstGeom prst="rect">
            <a:avLst/>
          </a:prstGeom>
          <a:solidFill>
            <a:srgbClr val="00E700"/>
          </a:solidFill>
          <a:ln w="20638">
            <a:solidFill>
              <a:srgbClr val="000000"/>
            </a:solidFill>
            <a:miter lim="800000"/>
            <a:headEnd/>
            <a:tailEnd/>
          </a:ln>
        </p:spPr>
        <p:txBody>
          <a:bodyPr/>
          <a:lstStyle/>
          <a:p>
            <a:endParaRPr lang="en-US" sz="2330"/>
          </a:p>
        </p:txBody>
      </p:sp>
      <p:sp>
        <p:nvSpPr>
          <p:cNvPr id="67612" name="Rectangle 28">
            <a:extLst>
              <a:ext uri="{FF2B5EF4-FFF2-40B4-BE49-F238E27FC236}">
                <a16:creationId xmlns:a16="http://schemas.microsoft.com/office/drawing/2014/main" id="{CD8AF22F-C6C0-4539-8A5E-4E9FFA5836C4}"/>
              </a:ext>
            </a:extLst>
          </p:cNvPr>
          <p:cNvSpPr>
            <a:spLocks noChangeArrowheads="1"/>
          </p:cNvSpPr>
          <p:nvPr/>
        </p:nvSpPr>
        <p:spPr bwMode="auto">
          <a:xfrm>
            <a:off x="6616421" y="3689063"/>
            <a:ext cx="492122"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PRODUCT</a:t>
            </a:r>
            <a:endParaRPr lang="en-US" altLang="en-US" sz="2330"/>
          </a:p>
        </p:txBody>
      </p:sp>
      <p:sp>
        <p:nvSpPr>
          <p:cNvPr id="67613" name="Rectangle 29">
            <a:extLst>
              <a:ext uri="{FF2B5EF4-FFF2-40B4-BE49-F238E27FC236}">
                <a16:creationId xmlns:a16="http://schemas.microsoft.com/office/drawing/2014/main" id="{72D4ED9E-26A0-4AD2-9111-77DF2083B4E9}"/>
              </a:ext>
            </a:extLst>
          </p:cNvPr>
          <p:cNvSpPr>
            <a:spLocks noChangeArrowheads="1"/>
          </p:cNvSpPr>
          <p:nvPr/>
        </p:nvSpPr>
        <p:spPr bwMode="auto">
          <a:xfrm>
            <a:off x="6043365" y="3244793"/>
            <a:ext cx="114093" cy="129525"/>
          </a:xfrm>
          <a:prstGeom prst="rect">
            <a:avLst/>
          </a:prstGeom>
          <a:noFill/>
          <a:ln w="206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67614" name="Rectangle 30">
            <a:extLst>
              <a:ext uri="{FF2B5EF4-FFF2-40B4-BE49-F238E27FC236}">
                <a16:creationId xmlns:a16="http://schemas.microsoft.com/office/drawing/2014/main" id="{EF63115D-4177-42CB-BD5A-E8607195828F}"/>
              </a:ext>
            </a:extLst>
          </p:cNvPr>
          <p:cNvSpPr>
            <a:spLocks noChangeArrowheads="1"/>
          </p:cNvSpPr>
          <p:nvPr/>
        </p:nvSpPr>
        <p:spPr bwMode="auto">
          <a:xfrm>
            <a:off x="3557959" y="2936521"/>
            <a:ext cx="566575" cy="380804"/>
          </a:xfrm>
          <a:prstGeom prst="rect">
            <a:avLst/>
          </a:prstGeom>
          <a:solidFill>
            <a:schemeClr val="accent5">
              <a:lumMod val="90000"/>
            </a:schemeClr>
          </a:solidFill>
          <a:ln w="20638">
            <a:solidFill>
              <a:srgbClr val="000000"/>
            </a:solidFill>
            <a:miter lim="800000"/>
            <a:headEnd/>
            <a:tailEnd/>
          </a:ln>
        </p:spPr>
        <p:txBody>
          <a:bodyPr/>
          <a:lstStyle/>
          <a:p>
            <a:endParaRPr lang="en-US" sz="2330"/>
          </a:p>
        </p:txBody>
      </p:sp>
      <p:sp>
        <p:nvSpPr>
          <p:cNvPr id="67615" name="Rectangle 31">
            <a:extLst>
              <a:ext uri="{FF2B5EF4-FFF2-40B4-BE49-F238E27FC236}">
                <a16:creationId xmlns:a16="http://schemas.microsoft.com/office/drawing/2014/main" id="{373EC66F-6356-4FC6-8725-59ED038705DC}"/>
              </a:ext>
            </a:extLst>
          </p:cNvPr>
          <p:cNvSpPr>
            <a:spLocks noChangeArrowheads="1"/>
          </p:cNvSpPr>
          <p:nvPr/>
        </p:nvSpPr>
        <p:spPr bwMode="auto">
          <a:xfrm>
            <a:off x="7057209" y="3269831"/>
            <a:ext cx="383118"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OFFICE</a:t>
            </a:r>
            <a:endParaRPr lang="en-US" altLang="en-US" sz="2330" dirty="0"/>
          </a:p>
        </p:txBody>
      </p:sp>
      <p:sp>
        <p:nvSpPr>
          <p:cNvPr id="67616" name="Rectangle 32">
            <a:extLst>
              <a:ext uri="{FF2B5EF4-FFF2-40B4-BE49-F238E27FC236}">
                <a16:creationId xmlns:a16="http://schemas.microsoft.com/office/drawing/2014/main" id="{5690E508-1665-4EDA-AC52-83650F5398CF}"/>
              </a:ext>
            </a:extLst>
          </p:cNvPr>
          <p:cNvSpPr>
            <a:spLocks noChangeArrowheads="1"/>
          </p:cNvSpPr>
          <p:nvPr/>
        </p:nvSpPr>
        <p:spPr bwMode="auto">
          <a:xfrm>
            <a:off x="5758132" y="2458573"/>
            <a:ext cx="1101264"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CORP &amp; DIVISIONAL</a:t>
            </a:r>
            <a:endParaRPr lang="en-US" altLang="en-US" sz="2330"/>
          </a:p>
        </p:txBody>
      </p:sp>
      <p:sp>
        <p:nvSpPr>
          <p:cNvPr id="67617" name="Rectangle 33">
            <a:extLst>
              <a:ext uri="{FF2B5EF4-FFF2-40B4-BE49-F238E27FC236}">
                <a16:creationId xmlns:a16="http://schemas.microsoft.com/office/drawing/2014/main" id="{48314ACF-52E3-41CF-8C3A-12839C42D201}"/>
              </a:ext>
            </a:extLst>
          </p:cNvPr>
          <p:cNvSpPr>
            <a:spLocks noChangeArrowheads="1"/>
          </p:cNvSpPr>
          <p:nvPr/>
        </p:nvSpPr>
        <p:spPr bwMode="auto">
          <a:xfrm>
            <a:off x="2151055" y="3959770"/>
            <a:ext cx="517770"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SITEWIDE</a:t>
            </a:r>
            <a:endParaRPr lang="en-US" altLang="en-US" sz="2330" dirty="0"/>
          </a:p>
        </p:txBody>
      </p:sp>
      <p:sp>
        <p:nvSpPr>
          <p:cNvPr id="67618" name="Line 34">
            <a:extLst>
              <a:ext uri="{FF2B5EF4-FFF2-40B4-BE49-F238E27FC236}">
                <a16:creationId xmlns:a16="http://schemas.microsoft.com/office/drawing/2014/main" id="{D1BF52AC-B35D-464D-912D-4FAD577BF9D3}"/>
              </a:ext>
            </a:extLst>
          </p:cNvPr>
          <p:cNvSpPr>
            <a:spLocks noChangeShapeType="1"/>
          </p:cNvSpPr>
          <p:nvPr/>
        </p:nvSpPr>
        <p:spPr bwMode="auto">
          <a:xfrm>
            <a:off x="5182483" y="4029714"/>
            <a:ext cx="1296" cy="8678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19" name="Rectangle 35">
            <a:extLst>
              <a:ext uri="{FF2B5EF4-FFF2-40B4-BE49-F238E27FC236}">
                <a16:creationId xmlns:a16="http://schemas.microsoft.com/office/drawing/2014/main" id="{C19AE0AF-4EF7-4C8D-924C-1B031FC1E05E}"/>
              </a:ext>
            </a:extLst>
          </p:cNvPr>
          <p:cNvSpPr>
            <a:spLocks noChangeArrowheads="1"/>
          </p:cNvSpPr>
          <p:nvPr/>
        </p:nvSpPr>
        <p:spPr bwMode="auto">
          <a:xfrm>
            <a:off x="3662976" y="3011645"/>
            <a:ext cx="367088"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LOCAL</a:t>
            </a:r>
            <a:endParaRPr lang="en-US" altLang="en-US" sz="2330"/>
          </a:p>
        </p:txBody>
      </p:sp>
      <p:sp>
        <p:nvSpPr>
          <p:cNvPr id="67620" name="Rectangle 36">
            <a:extLst>
              <a:ext uri="{FF2B5EF4-FFF2-40B4-BE49-F238E27FC236}">
                <a16:creationId xmlns:a16="http://schemas.microsoft.com/office/drawing/2014/main" id="{D6D51BE1-65B8-4C15-8A99-6670B1880EB6}"/>
              </a:ext>
            </a:extLst>
          </p:cNvPr>
          <p:cNvSpPr>
            <a:spLocks noChangeArrowheads="1"/>
          </p:cNvSpPr>
          <p:nvPr/>
        </p:nvSpPr>
        <p:spPr bwMode="auto">
          <a:xfrm>
            <a:off x="3586482" y="3141170"/>
            <a:ext cx="577081"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ENG/TECH</a:t>
            </a:r>
            <a:endParaRPr lang="en-US" altLang="en-US" sz="2330"/>
          </a:p>
        </p:txBody>
      </p:sp>
      <p:sp>
        <p:nvSpPr>
          <p:cNvPr id="67621" name="Rectangle 37">
            <a:extLst>
              <a:ext uri="{FF2B5EF4-FFF2-40B4-BE49-F238E27FC236}">
                <a16:creationId xmlns:a16="http://schemas.microsoft.com/office/drawing/2014/main" id="{EBF6305B-646D-479C-808C-104680834E4F}"/>
              </a:ext>
            </a:extLst>
          </p:cNvPr>
          <p:cNvSpPr>
            <a:spLocks noChangeArrowheads="1"/>
          </p:cNvSpPr>
          <p:nvPr/>
        </p:nvSpPr>
        <p:spPr bwMode="auto">
          <a:xfrm>
            <a:off x="3299953" y="3817319"/>
            <a:ext cx="251672"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MGT</a:t>
            </a:r>
            <a:endParaRPr lang="en-US" altLang="en-US" sz="2330" dirty="0"/>
          </a:p>
        </p:txBody>
      </p:sp>
      <p:sp>
        <p:nvSpPr>
          <p:cNvPr id="67622" name="Line 38">
            <a:extLst>
              <a:ext uri="{FF2B5EF4-FFF2-40B4-BE49-F238E27FC236}">
                <a16:creationId xmlns:a16="http://schemas.microsoft.com/office/drawing/2014/main" id="{7427C984-875B-4AB0-AD6E-0359C596CBE6}"/>
              </a:ext>
            </a:extLst>
          </p:cNvPr>
          <p:cNvSpPr>
            <a:spLocks noChangeShapeType="1"/>
          </p:cNvSpPr>
          <p:nvPr/>
        </p:nvSpPr>
        <p:spPr bwMode="auto">
          <a:xfrm flipV="1">
            <a:off x="3436087" y="3481821"/>
            <a:ext cx="1297" cy="15543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23" name="Rectangle 39">
            <a:extLst>
              <a:ext uri="{FF2B5EF4-FFF2-40B4-BE49-F238E27FC236}">
                <a16:creationId xmlns:a16="http://schemas.microsoft.com/office/drawing/2014/main" id="{04D8F215-3B56-4629-8FD4-0B067E69609C}"/>
              </a:ext>
            </a:extLst>
          </p:cNvPr>
          <p:cNvSpPr>
            <a:spLocks noChangeArrowheads="1"/>
          </p:cNvSpPr>
          <p:nvPr/>
        </p:nvSpPr>
        <p:spPr bwMode="auto">
          <a:xfrm>
            <a:off x="5819163" y="3657928"/>
            <a:ext cx="490519"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QUALITY</a:t>
            </a:r>
            <a:endParaRPr lang="en-US" altLang="en-US" sz="2330" dirty="0"/>
          </a:p>
        </p:txBody>
      </p:sp>
      <p:sp>
        <p:nvSpPr>
          <p:cNvPr id="67624" name="Rectangle 40">
            <a:extLst>
              <a:ext uri="{FF2B5EF4-FFF2-40B4-BE49-F238E27FC236}">
                <a16:creationId xmlns:a16="http://schemas.microsoft.com/office/drawing/2014/main" id="{B0F5DE28-AB15-4591-9B16-35FEE06C1147}"/>
              </a:ext>
            </a:extLst>
          </p:cNvPr>
          <p:cNvSpPr>
            <a:spLocks noChangeArrowheads="1"/>
          </p:cNvSpPr>
          <p:nvPr/>
        </p:nvSpPr>
        <p:spPr bwMode="auto">
          <a:xfrm>
            <a:off x="5898069" y="3805773"/>
            <a:ext cx="251672"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MGT</a:t>
            </a:r>
            <a:endParaRPr lang="en-US" altLang="en-US" sz="2330" dirty="0"/>
          </a:p>
        </p:txBody>
      </p:sp>
      <p:sp>
        <p:nvSpPr>
          <p:cNvPr id="67625" name="Rectangle 41">
            <a:extLst>
              <a:ext uri="{FF2B5EF4-FFF2-40B4-BE49-F238E27FC236}">
                <a16:creationId xmlns:a16="http://schemas.microsoft.com/office/drawing/2014/main" id="{93A68C9B-7AF8-4A19-9929-56C6A5A65B77}"/>
              </a:ext>
            </a:extLst>
          </p:cNvPr>
          <p:cNvSpPr>
            <a:spLocks noChangeArrowheads="1"/>
          </p:cNvSpPr>
          <p:nvPr/>
        </p:nvSpPr>
        <p:spPr bwMode="auto">
          <a:xfrm>
            <a:off x="6596974" y="3800454"/>
            <a:ext cx="525785"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dirty="0">
                <a:solidFill>
                  <a:srgbClr val="000000"/>
                </a:solidFill>
              </a:rPr>
              <a:t>TRACKING</a:t>
            </a:r>
            <a:endParaRPr lang="en-US" altLang="en-US" sz="2330" dirty="0"/>
          </a:p>
        </p:txBody>
      </p:sp>
      <p:sp>
        <p:nvSpPr>
          <p:cNvPr id="67626" name="Line 42">
            <a:extLst>
              <a:ext uri="{FF2B5EF4-FFF2-40B4-BE49-F238E27FC236}">
                <a16:creationId xmlns:a16="http://schemas.microsoft.com/office/drawing/2014/main" id="{4F1D2A33-F708-4276-B135-2EA1BDFAC8E8}"/>
              </a:ext>
            </a:extLst>
          </p:cNvPr>
          <p:cNvSpPr>
            <a:spLocks noChangeShapeType="1"/>
          </p:cNvSpPr>
          <p:nvPr/>
        </p:nvSpPr>
        <p:spPr bwMode="auto">
          <a:xfrm>
            <a:off x="6031696" y="3970132"/>
            <a:ext cx="1297" cy="13082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27" name="Rectangle 43">
            <a:extLst>
              <a:ext uri="{FF2B5EF4-FFF2-40B4-BE49-F238E27FC236}">
                <a16:creationId xmlns:a16="http://schemas.microsoft.com/office/drawing/2014/main" id="{4416DA59-CA1E-499D-9377-67EA1953608A}"/>
              </a:ext>
            </a:extLst>
          </p:cNvPr>
          <p:cNvSpPr>
            <a:spLocks noChangeArrowheads="1"/>
          </p:cNvSpPr>
          <p:nvPr/>
        </p:nvSpPr>
        <p:spPr bwMode="auto">
          <a:xfrm>
            <a:off x="3600745" y="4358709"/>
            <a:ext cx="436017"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PROCESS</a:t>
            </a:r>
            <a:endParaRPr lang="en-US" altLang="en-US" sz="2330"/>
          </a:p>
        </p:txBody>
      </p:sp>
      <p:sp>
        <p:nvSpPr>
          <p:cNvPr id="67628" name="Rectangle 44">
            <a:extLst>
              <a:ext uri="{FF2B5EF4-FFF2-40B4-BE49-F238E27FC236}">
                <a16:creationId xmlns:a16="http://schemas.microsoft.com/office/drawing/2014/main" id="{EC445227-A4FD-4D14-9354-BF96755B3CD5}"/>
              </a:ext>
            </a:extLst>
          </p:cNvPr>
          <p:cNvSpPr>
            <a:spLocks noChangeArrowheads="1"/>
          </p:cNvSpPr>
          <p:nvPr/>
        </p:nvSpPr>
        <p:spPr bwMode="auto">
          <a:xfrm>
            <a:off x="3638342" y="4582787"/>
            <a:ext cx="351058"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SUPRV.</a:t>
            </a:r>
            <a:endParaRPr lang="en-US" altLang="en-US" sz="2330"/>
          </a:p>
        </p:txBody>
      </p:sp>
      <p:sp>
        <p:nvSpPr>
          <p:cNvPr id="67629" name="Rectangle 45">
            <a:extLst>
              <a:ext uri="{FF2B5EF4-FFF2-40B4-BE49-F238E27FC236}">
                <a16:creationId xmlns:a16="http://schemas.microsoft.com/office/drawing/2014/main" id="{B116EF43-FFFE-4923-9111-F22C77360C06}"/>
              </a:ext>
            </a:extLst>
          </p:cNvPr>
          <p:cNvSpPr>
            <a:spLocks noChangeArrowheads="1"/>
          </p:cNvSpPr>
          <p:nvPr/>
        </p:nvSpPr>
        <p:spPr bwMode="auto">
          <a:xfrm>
            <a:off x="3638342" y="4464919"/>
            <a:ext cx="341440"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AREA 1</a:t>
            </a:r>
            <a:endParaRPr lang="en-US" altLang="en-US" sz="2330"/>
          </a:p>
        </p:txBody>
      </p:sp>
      <p:sp>
        <p:nvSpPr>
          <p:cNvPr id="67630" name="Line 46">
            <a:extLst>
              <a:ext uri="{FF2B5EF4-FFF2-40B4-BE49-F238E27FC236}">
                <a16:creationId xmlns:a16="http://schemas.microsoft.com/office/drawing/2014/main" id="{AF0BD9F1-09C3-455F-B101-DB9364B6476F}"/>
              </a:ext>
            </a:extLst>
          </p:cNvPr>
          <p:cNvSpPr>
            <a:spLocks noChangeShapeType="1"/>
          </p:cNvSpPr>
          <p:nvPr/>
        </p:nvSpPr>
        <p:spPr bwMode="auto">
          <a:xfrm>
            <a:off x="2887572" y="4113904"/>
            <a:ext cx="4119099" cy="0"/>
          </a:xfrm>
          <a:prstGeom prst="line">
            <a:avLst/>
          </a:prstGeom>
          <a:noFill/>
          <a:ln w="301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32" name="Rectangle 48">
            <a:extLst>
              <a:ext uri="{FF2B5EF4-FFF2-40B4-BE49-F238E27FC236}">
                <a16:creationId xmlns:a16="http://schemas.microsoft.com/office/drawing/2014/main" id="{BF492090-1240-45C7-8DFB-6A763C80BBAB}"/>
              </a:ext>
            </a:extLst>
          </p:cNvPr>
          <p:cNvSpPr>
            <a:spLocks noChangeArrowheads="1"/>
          </p:cNvSpPr>
          <p:nvPr/>
        </p:nvSpPr>
        <p:spPr bwMode="auto">
          <a:xfrm>
            <a:off x="2072890" y="4067275"/>
            <a:ext cx="674865"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INDUSTRIAL</a:t>
            </a:r>
            <a:endParaRPr lang="en-US" altLang="en-US" sz="2330" dirty="0"/>
          </a:p>
        </p:txBody>
      </p:sp>
      <p:sp>
        <p:nvSpPr>
          <p:cNvPr id="67633" name="Rectangle 49">
            <a:extLst>
              <a:ext uri="{FF2B5EF4-FFF2-40B4-BE49-F238E27FC236}">
                <a16:creationId xmlns:a16="http://schemas.microsoft.com/office/drawing/2014/main" id="{240639B7-248E-4E26-BAC9-D3B57ACAA126}"/>
              </a:ext>
            </a:extLst>
          </p:cNvPr>
          <p:cNvSpPr>
            <a:spLocks noChangeArrowheads="1"/>
          </p:cNvSpPr>
          <p:nvPr/>
        </p:nvSpPr>
        <p:spPr bwMode="auto">
          <a:xfrm>
            <a:off x="2272927" y="4174781"/>
            <a:ext cx="232436"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LAN</a:t>
            </a:r>
            <a:endParaRPr lang="en-US" altLang="en-US" sz="2330"/>
          </a:p>
        </p:txBody>
      </p:sp>
      <p:sp>
        <p:nvSpPr>
          <p:cNvPr id="67634" name="Rectangle 50">
            <a:extLst>
              <a:ext uri="{FF2B5EF4-FFF2-40B4-BE49-F238E27FC236}">
                <a16:creationId xmlns:a16="http://schemas.microsoft.com/office/drawing/2014/main" id="{33159207-BE1B-4FFA-A987-31642BD70665}"/>
              </a:ext>
            </a:extLst>
          </p:cNvPr>
          <p:cNvSpPr>
            <a:spLocks noChangeArrowheads="1"/>
          </p:cNvSpPr>
          <p:nvPr/>
        </p:nvSpPr>
        <p:spPr bwMode="auto">
          <a:xfrm>
            <a:off x="7138888" y="3403241"/>
            <a:ext cx="232436"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LAN</a:t>
            </a:r>
            <a:endParaRPr lang="en-US" altLang="en-US" sz="2330" dirty="0"/>
          </a:p>
        </p:txBody>
      </p:sp>
      <p:sp>
        <p:nvSpPr>
          <p:cNvPr id="67635" name="Rectangle 51">
            <a:extLst>
              <a:ext uri="{FF2B5EF4-FFF2-40B4-BE49-F238E27FC236}">
                <a16:creationId xmlns:a16="http://schemas.microsoft.com/office/drawing/2014/main" id="{510EAC63-EAB7-415E-A7F5-4A6D43B607DB}"/>
              </a:ext>
            </a:extLst>
          </p:cNvPr>
          <p:cNvSpPr>
            <a:spLocks noChangeArrowheads="1"/>
          </p:cNvSpPr>
          <p:nvPr/>
        </p:nvSpPr>
        <p:spPr bwMode="auto">
          <a:xfrm>
            <a:off x="6074480" y="3265515"/>
            <a:ext cx="73738"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R</a:t>
            </a:r>
            <a:endParaRPr lang="en-US" altLang="en-US" sz="2330"/>
          </a:p>
        </p:txBody>
      </p:sp>
      <p:sp>
        <p:nvSpPr>
          <p:cNvPr id="67636" name="Rectangle 52">
            <a:extLst>
              <a:ext uri="{FF2B5EF4-FFF2-40B4-BE49-F238E27FC236}">
                <a16:creationId xmlns:a16="http://schemas.microsoft.com/office/drawing/2014/main" id="{94BA9A34-1636-4B38-A6FB-02D25F48A98F}"/>
              </a:ext>
            </a:extLst>
          </p:cNvPr>
          <p:cNvSpPr>
            <a:spLocks noChangeArrowheads="1"/>
          </p:cNvSpPr>
          <p:nvPr/>
        </p:nvSpPr>
        <p:spPr bwMode="auto">
          <a:xfrm>
            <a:off x="6475846" y="2988115"/>
            <a:ext cx="29174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WIDE</a:t>
            </a:r>
            <a:endParaRPr lang="en-US" altLang="en-US" sz="2330" dirty="0"/>
          </a:p>
        </p:txBody>
      </p:sp>
      <p:sp>
        <p:nvSpPr>
          <p:cNvPr id="67637" name="Rectangle 53">
            <a:extLst>
              <a:ext uri="{FF2B5EF4-FFF2-40B4-BE49-F238E27FC236}">
                <a16:creationId xmlns:a16="http://schemas.microsoft.com/office/drawing/2014/main" id="{03312115-DD44-4E5F-85E0-A6458DA782BF}"/>
              </a:ext>
            </a:extLst>
          </p:cNvPr>
          <p:cNvSpPr>
            <a:spLocks noChangeArrowheads="1"/>
          </p:cNvSpPr>
          <p:nvPr/>
        </p:nvSpPr>
        <p:spPr bwMode="auto">
          <a:xfrm>
            <a:off x="6376566" y="3106198"/>
            <a:ext cx="290144"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AREA</a:t>
            </a:r>
            <a:endParaRPr lang="en-US" altLang="en-US" sz="2330"/>
          </a:p>
        </p:txBody>
      </p:sp>
      <p:sp>
        <p:nvSpPr>
          <p:cNvPr id="67638" name="Rectangle 54">
            <a:extLst>
              <a:ext uri="{FF2B5EF4-FFF2-40B4-BE49-F238E27FC236}">
                <a16:creationId xmlns:a16="http://schemas.microsoft.com/office/drawing/2014/main" id="{49DFE90E-3EAF-4430-9CC9-B11ABBE538E0}"/>
              </a:ext>
            </a:extLst>
          </p:cNvPr>
          <p:cNvSpPr>
            <a:spLocks noChangeArrowheads="1"/>
          </p:cNvSpPr>
          <p:nvPr/>
        </p:nvSpPr>
        <p:spPr bwMode="auto">
          <a:xfrm>
            <a:off x="6313039" y="3220180"/>
            <a:ext cx="577081"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NETWORK</a:t>
            </a:r>
            <a:endParaRPr lang="en-US" altLang="en-US" sz="2330"/>
          </a:p>
        </p:txBody>
      </p:sp>
      <p:sp>
        <p:nvSpPr>
          <p:cNvPr id="67639" name="Rectangle 55">
            <a:extLst>
              <a:ext uri="{FF2B5EF4-FFF2-40B4-BE49-F238E27FC236}">
                <a16:creationId xmlns:a16="http://schemas.microsoft.com/office/drawing/2014/main" id="{905825A4-738B-46C2-B425-F7042E7E571A}"/>
              </a:ext>
            </a:extLst>
          </p:cNvPr>
          <p:cNvSpPr>
            <a:spLocks noChangeArrowheads="1"/>
          </p:cNvSpPr>
          <p:nvPr/>
        </p:nvSpPr>
        <p:spPr bwMode="auto">
          <a:xfrm>
            <a:off x="6206724" y="2260400"/>
            <a:ext cx="1101264"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CORP &amp; DIVISIONAL</a:t>
            </a:r>
            <a:endParaRPr lang="en-US" altLang="en-US" sz="2330" dirty="0"/>
          </a:p>
        </p:txBody>
      </p:sp>
      <p:sp>
        <p:nvSpPr>
          <p:cNvPr id="67640" name="Rectangle 56">
            <a:extLst>
              <a:ext uri="{FF2B5EF4-FFF2-40B4-BE49-F238E27FC236}">
                <a16:creationId xmlns:a16="http://schemas.microsoft.com/office/drawing/2014/main" id="{B9FFBD43-4999-44CC-9DA8-68C9E62DBBA5}"/>
              </a:ext>
            </a:extLst>
          </p:cNvPr>
          <p:cNvSpPr>
            <a:spLocks noChangeArrowheads="1"/>
          </p:cNvSpPr>
          <p:nvPr/>
        </p:nvSpPr>
        <p:spPr bwMode="auto">
          <a:xfrm>
            <a:off x="4145277" y="5545157"/>
            <a:ext cx="154284" cy="164496"/>
          </a:xfrm>
          <a:prstGeom prst="rect">
            <a:avLst/>
          </a:prstGeom>
          <a:solidFill>
            <a:srgbClr val="F32D3B"/>
          </a:solidFill>
          <a:ln w="20638">
            <a:solidFill>
              <a:srgbClr val="F32D3B"/>
            </a:solidFill>
            <a:miter lim="800000"/>
            <a:headEnd/>
            <a:tailEnd/>
          </a:ln>
        </p:spPr>
        <p:txBody>
          <a:bodyPr/>
          <a:lstStyle/>
          <a:p>
            <a:endParaRPr lang="en-US" sz="2330"/>
          </a:p>
        </p:txBody>
      </p:sp>
      <p:sp>
        <p:nvSpPr>
          <p:cNvPr id="67641" name="Rectangle 57">
            <a:extLst>
              <a:ext uri="{FF2B5EF4-FFF2-40B4-BE49-F238E27FC236}">
                <a16:creationId xmlns:a16="http://schemas.microsoft.com/office/drawing/2014/main" id="{1C49C0EC-22EE-46A1-BB44-7514CCED6705}"/>
              </a:ext>
            </a:extLst>
          </p:cNvPr>
          <p:cNvSpPr>
            <a:spLocks noChangeArrowheads="1"/>
          </p:cNvSpPr>
          <p:nvPr/>
        </p:nvSpPr>
        <p:spPr bwMode="auto">
          <a:xfrm>
            <a:off x="4657398" y="5545157"/>
            <a:ext cx="155581" cy="164496"/>
          </a:xfrm>
          <a:prstGeom prst="rect">
            <a:avLst/>
          </a:prstGeom>
          <a:solidFill>
            <a:srgbClr val="F32D3B"/>
          </a:solidFill>
          <a:ln w="20638">
            <a:solidFill>
              <a:srgbClr val="F32D3B"/>
            </a:solidFill>
            <a:miter lim="800000"/>
            <a:headEnd/>
            <a:tailEnd/>
          </a:ln>
        </p:spPr>
        <p:txBody>
          <a:bodyPr/>
          <a:lstStyle/>
          <a:p>
            <a:endParaRPr lang="en-US" sz="2330"/>
          </a:p>
        </p:txBody>
      </p:sp>
      <p:sp>
        <p:nvSpPr>
          <p:cNvPr id="67642" name="Rectangle 58">
            <a:extLst>
              <a:ext uri="{FF2B5EF4-FFF2-40B4-BE49-F238E27FC236}">
                <a16:creationId xmlns:a16="http://schemas.microsoft.com/office/drawing/2014/main" id="{62386453-FCF5-46A8-AAB1-25904950E7C0}"/>
              </a:ext>
            </a:extLst>
          </p:cNvPr>
          <p:cNvSpPr>
            <a:spLocks noChangeArrowheads="1"/>
          </p:cNvSpPr>
          <p:nvPr/>
        </p:nvSpPr>
        <p:spPr bwMode="auto">
          <a:xfrm>
            <a:off x="4917997" y="5545157"/>
            <a:ext cx="155581" cy="164496"/>
          </a:xfrm>
          <a:prstGeom prst="rect">
            <a:avLst/>
          </a:prstGeom>
          <a:solidFill>
            <a:srgbClr val="F32D3B"/>
          </a:solidFill>
          <a:ln w="20638">
            <a:solidFill>
              <a:srgbClr val="F32D3B"/>
            </a:solidFill>
            <a:miter lim="800000"/>
            <a:headEnd/>
            <a:tailEnd/>
          </a:ln>
        </p:spPr>
        <p:txBody>
          <a:bodyPr/>
          <a:lstStyle/>
          <a:p>
            <a:endParaRPr lang="en-US" sz="2330"/>
          </a:p>
        </p:txBody>
      </p:sp>
      <p:sp>
        <p:nvSpPr>
          <p:cNvPr id="67643" name="Rectangle 59">
            <a:extLst>
              <a:ext uri="{FF2B5EF4-FFF2-40B4-BE49-F238E27FC236}">
                <a16:creationId xmlns:a16="http://schemas.microsoft.com/office/drawing/2014/main" id="{0A003FDA-F1F6-4EC5-A775-87A8C858B15A}"/>
              </a:ext>
            </a:extLst>
          </p:cNvPr>
          <p:cNvSpPr>
            <a:spLocks noChangeArrowheads="1"/>
          </p:cNvSpPr>
          <p:nvPr/>
        </p:nvSpPr>
        <p:spPr bwMode="auto">
          <a:xfrm>
            <a:off x="3704465" y="5787369"/>
            <a:ext cx="2733121"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CONTROLLERS, PLC'S, DATA ACQUISITION DEVICES, ETC.</a:t>
            </a:r>
            <a:endParaRPr lang="en-US" altLang="en-US" sz="2330"/>
          </a:p>
        </p:txBody>
      </p:sp>
      <p:sp>
        <p:nvSpPr>
          <p:cNvPr id="67644" name="Rectangle 60">
            <a:extLst>
              <a:ext uri="{FF2B5EF4-FFF2-40B4-BE49-F238E27FC236}">
                <a16:creationId xmlns:a16="http://schemas.microsoft.com/office/drawing/2014/main" id="{44BA9516-EA9D-4D9A-89FC-AE2C9B5A115C}"/>
              </a:ext>
            </a:extLst>
          </p:cNvPr>
          <p:cNvSpPr>
            <a:spLocks noChangeArrowheads="1"/>
          </p:cNvSpPr>
          <p:nvPr/>
        </p:nvSpPr>
        <p:spPr bwMode="auto">
          <a:xfrm>
            <a:off x="5778877" y="5103475"/>
            <a:ext cx="763029"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PROPRIETARY</a:t>
            </a:r>
            <a:endParaRPr lang="en-US" altLang="en-US" sz="2330"/>
          </a:p>
        </p:txBody>
      </p:sp>
      <p:sp>
        <p:nvSpPr>
          <p:cNvPr id="67645" name="Rectangle 61">
            <a:extLst>
              <a:ext uri="{FF2B5EF4-FFF2-40B4-BE49-F238E27FC236}">
                <a16:creationId xmlns:a16="http://schemas.microsoft.com/office/drawing/2014/main" id="{F24F2060-4B94-4971-861B-0F4A5D7A1C56}"/>
              </a:ext>
            </a:extLst>
          </p:cNvPr>
          <p:cNvSpPr>
            <a:spLocks noChangeArrowheads="1"/>
          </p:cNvSpPr>
          <p:nvPr/>
        </p:nvSpPr>
        <p:spPr bwMode="auto">
          <a:xfrm>
            <a:off x="5867042" y="5235590"/>
            <a:ext cx="76142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DCS AND PLC</a:t>
            </a:r>
            <a:endParaRPr lang="en-US" altLang="en-US" sz="2330"/>
          </a:p>
        </p:txBody>
      </p:sp>
      <p:sp>
        <p:nvSpPr>
          <p:cNvPr id="67646" name="Rectangle 62">
            <a:extLst>
              <a:ext uri="{FF2B5EF4-FFF2-40B4-BE49-F238E27FC236}">
                <a16:creationId xmlns:a16="http://schemas.microsoft.com/office/drawing/2014/main" id="{F3547F7C-D00E-4506-A3B0-1DCB71AD5C4C}"/>
              </a:ext>
            </a:extLst>
          </p:cNvPr>
          <p:cNvSpPr>
            <a:spLocks noChangeArrowheads="1"/>
          </p:cNvSpPr>
          <p:nvPr/>
        </p:nvSpPr>
        <p:spPr bwMode="auto">
          <a:xfrm>
            <a:off x="4404579" y="5545157"/>
            <a:ext cx="156877" cy="164496"/>
          </a:xfrm>
          <a:prstGeom prst="rect">
            <a:avLst/>
          </a:prstGeom>
          <a:solidFill>
            <a:srgbClr val="F32D3B"/>
          </a:solidFill>
          <a:ln w="20638">
            <a:solidFill>
              <a:srgbClr val="F32D3B"/>
            </a:solidFill>
            <a:miter lim="800000"/>
            <a:headEnd/>
            <a:tailEnd/>
          </a:ln>
        </p:spPr>
        <p:txBody>
          <a:bodyPr/>
          <a:lstStyle/>
          <a:p>
            <a:endParaRPr lang="en-US" sz="2330"/>
          </a:p>
        </p:txBody>
      </p:sp>
      <p:sp>
        <p:nvSpPr>
          <p:cNvPr id="67647" name="Line 63">
            <a:extLst>
              <a:ext uri="{FF2B5EF4-FFF2-40B4-BE49-F238E27FC236}">
                <a16:creationId xmlns:a16="http://schemas.microsoft.com/office/drawing/2014/main" id="{02D50ABA-B257-4AC6-8E6E-07CB074DE631}"/>
              </a:ext>
            </a:extLst>
          </p:cNvPr>
          <p:cNvSpPr>
            <a:spLocks noChangeShapeType="1"/>
          </p:cNvSpPr>
          <p:nvPr/>
        </p:nvSpPr>
        <p:spPr bwMode="auto">
          <a:xfrm flipH="1">
            <a:off x="4368276" y="4824998"/>
            <a:ext cx="780498" cy="129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48" name="Line 64">
            <a:extLst>
              <a:ext uri="{FF2B5EF4-FFF2-40B4-BE49-F238E27FC236}">
                <a16:creationId xmlns:a16="http://schemas.microsoft.com/office/drawing/2014/main" id="{83274ABA-4DE8-49C1-A290-FE4BF42EB981}"/>
              </a:ext>
            </a:extLst>
          </p:cNvPr>
          <p:cNvSpPr>
            <a:spLocks noChangeShapeType="1"/>
          </p:cNvSpPr>
          <p:nvPr/>
        </p:nvSpPr>
        <p:spPr bwMode="auto">
          <a:xfrm>
            <a:off x="4054523" y="5415632"/>
            <a:ext cx="1529879" cy="129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49" name="Line 65">
            <a:extLst>
              <a:ext uri="{FF2B5EF4-FFF2-40B4-BE49-F238E27FC236}">
                <a16:creationId xmlns:a16="http://schemas.microsoft.com/office/drawing/2014/main" id="{CDCF17CC-1AF1-4668-9A37-4DF6BB578CCD}"/>
              </a:ext>
            </a:extLst>
          </p:cNvPr>
          <p:cNvSpPr>
            <a:spLocks noChangeShapeType="1"/>
          </p:cNvSpPr>
          <p:nvPr/>
        </p:nvSpPr>
        <p:spPr bwMode="auto">
          <a:xfrm flipH="1">
            <a:off x="4019515" y="4885873"/>
            <a:ext cx="267080" cy="41448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50" name="Freeform 66">
            <a:extLst>
              <a:ext uri="{FF2B5EF4-FFF2-40B4-BE49-F238E27FC236}">
                <a16:creationId xmlns:a16="http://schemas.microsoft.com/office/drawing/2014/main" id="{37E02F0C-002A-40C8-BAB4-4BE99A1ABBB9}"/>
              </a:ext>
            </a:extLst>
          </p:cNvPr>
          <p:cNvSpPr>
            <a:spLocks/>
          </p:cNvSpPr>
          <p:nvPr/>
        </p:nvSpPr>
        <p:spPr bwMode="auto">
          <a:xfrm>
            <a:off x="3996178" y="5301650"/>
            <a:ext cx="67419" cy="113982"/>
          </a:xfrm>
          <a:custGeom>
            <a:avLst/>
            <a:gdLst>
              <a:gd name="T0" fmla="*/ 32 w 106"/>
              <a:gd name="T1" fmla="*/ 0 h 176"/>
              <a:gd name="T2" fmla="*/ 30 w 106"/>
              <a:gd name="T3" fmla="*/ 6 h 176"/>
              <a:gd name="T4" fmla="*/ 26 w 106"/>
              <a:gd name="T5" fmla="*/ 11 h 176"/>
              <a:gd name="T6" fmla="*/ 25 w 106"/>
              <a:gd name="T7" fmla="*/ 13 h 176"/>
              <a:gd name="T8" fmla="*/ 20 w 106"/>
              <a:gd name="T9" fmla="*/ 17 h 176"/>
              <a:gd name="T10" fmla="*/ 17 w 106"/>
              <a:gd name="T11" fmla="*/ 20 h 176"/>
              <a:gd name="T12" fmla="*/ 15 w 106"/>
              <a:gd name="T13" fmla="*/ 24 h 176"/>
              <a:gd name="T14" fmla="*/ 11 w 106"/>
              <a:gd name="T15" fmla="*/ 28 h 176"/>
              <a:gd name="T16" fmla="*/ 11 w 106"/>
              <a:gd name="T17" fmla="*/ 34 h 176"/>
              <a:gd name="T18" fmla="*/ 10 w 106"/>
              <a:gd name="T19" fmla="*/ 39 h 176"/>
              <a:gd name="T20" fmla="*/ 6 w 106"/>
              <a:gd name="T21" fmla="*/ 43 h 176"/>
              <a:gd name="T22" fmla="*/ 3 w 106"/>
              <a:gd name="T23" fmla="*/ 48 h 176"/>
              <a:gd name="T24" fmla="*/ 2 w 106"/>
              <a:gd name="T25" fmla="*/ 52 h 176"/>
              <a:gd name="T26" fmla="*/ 2 w 106"/>
              <a:gd name="T27" fmla="*/ 58 h 176"/>
              <a:gd name="T28" fmla="*/ 2 w 106"/>
              <a:gd name="T29" fmla="*/ 63 h 176"/>
              <a:gd name="T30" fmla="*/ 2 w 106"/>
              <a:gd name="T31" fmla="*/ 68 h 176"/>
              <a:gd name="T32" fmla="*/ 2 w 106"/>
              <a:gd name="T33" fmla="*/ 72 h 176"/>
              <a:gd name="T34" fmla="*/ 2 w 106"/>
              <a:gd name="T35" fmla="*/ 79 h 176"/>
              <a:gd name="T36" fmla="*/ 2 w 106"/>
              <a:gd name="T37" fmla="*/ 84 h 176"/>
              <a:gd name="T38" fmla="*/ 0 w 106"/>
              <a:gd name="T39" fmla="*/ 87 h 176"/>
              <a:gd name="T40" fmla="*/ 2 w 106"/>
              <a:gd name="T41" fmla="*/ 93 h 176"/>
              <a:gd name="T42" fmla="*/ 2 w 106"/>
              <a:gd name="T43" fmla="*/ 100 h 176"/>
              <a:gd name="T44" fmla="*/ 2 w 106"/>
              <a:gd name="T45" fmla="*/ 105 h 176"/>
              <a:gd name="T46" fmla="*/ 3 w 106"/>
              <a:gd name="T47" fmla="*/ 109 h 176"/>
              <a:gd name="T48" fmla="*/ 6 w 106"/>
              <a:gd name="T49" fmla="*/ 114 h 176"/>
              <a:gd name="T50" fmla="*/ 7 w 106"/>
              <a:gd name="T51" fmla="*/ 118 h 176"/>
              <a:gd name="T52" fmla="*/ 10 w 106"/>
              <a:gd name="T53" fmla="*/ 123 h 176"/>
              <a:gd name="T54" fmla="*/ 11 w 106"/>
              <a:gd name="T55" fmla="*/ 127 h 176"/>
              <a:gd name="T56" fmla="*/ 13 w 106"/>
              <a:gd name="T57" fmla="*/ 131 h 176"/>
              <a:gd name="T58" fmla="*/ 17 w 106"/>
              <a:gd name="T59" fmla="*/ 136 h 176"/>
              <a:gd name="T60" fmla="*/ 19 w 106"/>
              <a:gd name="T61" fmla="*/ 139 h 176"/>
              <a:gd name="T62" fmla="*/ 24 w 106"/>
              <a:gd name="T63" fmla="*/ 144 h 176"/>
              <a:gd name="T64" fmla="*/ 28 w 106"/>
              <a:gd name="T65" fmla="*/ 147 h 176"/>
              <a:gd name="T66" fmla="*/ 31 w 106"/>
              <a:gd name="T67" fmla="*/ 149 h 176"/>
              <a:gd name="T68" fmla="*/ 33 w 106"/>
              <a:gd name="T69" fmla="*/ 155 h 176"/>
              <a:gd name="T70" fmla="*/ 38 w 106"/>
              <a:gd name="T71" fmla="*/ 158 h 176"/>
              <a:gd name="T72" fmla="*/ 41 w 106"/>
              <a:gd name="T73" fmla="*/ 159 h 176"/>
              <a:gd name="T74" fmla="*/ 45 w 106"/>
              <a:gd name="T75" fmla="*/ 161 h 176"/>
              <a:gd name="T76" fmla="*/ 50 w 106"/>
              <a:gd name="T77" fmla="*/ 166 h 176"/>
              <a:gd name="T78" fmla="*/ 53 w 106"/>
              <a:gd name="T79" fmla="*/ 168 h 176"/>
              <a:gd name="T80" fmla="*/ 57 w 106"/>
              <a:gd name="T81" fmla="*/ 169 h 176"/>
              <a:gd name="T82" fmla="*/ 61 w 106"/>
              <a:gd name="T83" fmla="*/ 171 h 176"/>
              <a:gd name="T84" fmla="*/ 68 w 106"/>
              <a:gd name="T85" fmla="*/ 171 h 176"/>
              <a:gd name="T86" fmla="*/ 72 w 106"/>
              <a:gd name="T87" fmla="*/ 172 h 176"/>
              <a:gd name="T88" fmla="*/ 76 w 106"/>
              <a:gd name="T89" fmla="*/ 172 h 176"/>
              <a:gd name="T90" fmla="*/ 81 w 106"/>
              <a:gd name="T91" fmla="*/ 176 h 176"/>
              <a:gd name="T92" fmla="*/ 87 w 106"/>
              <a:gd name="T93" fmla="*/ 176 h 176"/>
              <a:gd name="T94" fmla="*/ 90 w 106"/>
              <a:gd name="T95" fmla="*/ 172 h 176"/>
              <a:gd name="T96" fmla="*/ 96 w 106"/>
              <a:gd name="T97" fmla="*/ 176 h 176"/>
              <a:gd name="T98" fmla="*/ 100 w 106"/>
              <a:gd name="T99" fmla="*/ 176 h 176"/>
              <a:gd name="T100" fmla="*/ 105 w 106"/>
              <a:gd name="T101" fmla="*/ 172 h 176"/>
              <a:gd name="T102" fmla="*/ 106 w 106"/>
              <a:gd name="T103" fmla="*/ 172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06" h="176">
                <a:moveTo>
                  <a:pt x="32" y="0"/>
                </a:moveTo>
                <a:lnTo>
                  <a:pt x="30" y="6"/>
                </a:lnTo>
                <a:lnTo>
                  <a:pt x="26" y="11"/>
                </a:lnTo>
                <a:lnTo>
                  <a:pt x="25" y="13"/>
                </a:lnTo>
                <a:lnTo>
                  <a:pt x="20" y="17"/>
                </a:lnTo>
                <a:lnTo>
                  <a:pt x="17" y="20"/>
                </a:lnTo>
                <a:lnTo>
                  <a:pt x="15" y="24"/>
                </a:lnTo>
                <a:lnTo>
                  <a:pt x="11" y="28"/>
                </a:lnTo>
                <a:lnTo>
                  <a:pt x="11" y="34"/>
                </a:lnTo>
                <a:lnTo>
                  <a:pt x="10" y="39"/>
                </a:lnTo>
                <a:lnTo>
                  <a:pt x="6" y="43"/>
                </a:lnTo>
                <a:lnTo>
                  <a:pt x="3" y="48"/>
                </a:lnTo>
                <a:lnTo>
                  <a:pt x="2" y="52"/>
                </a:lnTo>
                <a:lnTo>
                  <a:pt x="2" y="58"/>
                </a:lnTo>
                <a:lnTo>
                  <a:pt x="2" y="63"/>
                </a:lnTo>
                <a:lnTo>
                  <a:pt x="2" y="68"/>
                </a:lnTo>
                <a:lnTo>
                  <a:pt x="2" y="72"/>
                </a:lnTo>
                <a:lnTo>
                  <a:pt x="2" y="79"/>
                </a:lnTo>
                <a:lnTo>
                  <a:pt x="2" y="84"/>
                </a:lnTo>
                <a:lnTo>
                  <a:pt x="0" y="87"/>
                </a:lnTo>
                <a:lnTo>
                  <a:pt x="2" y="93"/>
                </a:lnTo>
                <a:lnTo>
                  <a:pt x="2" y="100"/>
                </a:lnTo>
                <a:lnTo>
                  <a:pt x="2" y="105"/>
                </a:lnTo>
                <a:lnTo>
                  <a:pt x="3" y="109"/>
                </a:lnTo>
                <a:lnTo>
                  <a:pt x="6" y="114"/>
                </a:lnTo>
                <a:lnTo>
                  <a:pt x="7" y="118"/>
                </a:lnTo>
                <a:lnTo>
                  <a:pt x="10" y="123"/>
                </a:lnTo>
                <a:lnTo>
                  <a:pt x="11" y="127"/>
                </a:lnTo>
                <a:lnTo>
                  <a:pt x="13" y="131"/>
                </a:lnTo>
                <a:lnTo>
                  <a:pt x="17" y="136"/>
                </a:lnTo>
                <a:lnTo>
                  <a:pt x="19" y="139"/>
                </a:lnTo>
                <a:lnTo>
                  <a:pt x="24" y="144"/>
                </a:lnTo>
                <a:lnTo>
                  <a:pt x="28" y="147"/>
                </a:lnTo>
                <a:lnTo>
                  <a:pt x="31" y="149"/>
                </a:lnTo>
                <a:lnTo>
                  <a:pt x="33" y="155"/>
                </a:lnTo>
                <a:lnTo>
                  <a:pt x="38" y="158"/>
                </a:lnTo>
                <a:lnTo>
                  <a:pt x="41" y="159"/>
                </a:lnTo>
                <a:lnTo>
                  <a:pt x="45" y="161"/>
                </a:lnTo>
                <a:lnTo>
                  <a:pt x="50" y="166"/>
                </a:lnTo>
                <a:lnTo>
                  <a:pt x="53" y="168"/>
                </a:lnTo>
                <a:lnTo>
                  <a:pt x="57" y="169"/>
                </a:lnTo>
                <a:lnTo>
                  <a:pt x="61" y="171"/>
                </a:lnTo>
                <a:lnTo>
                  <a:pt x="68" y="171"/>
                </a:lnTo>
                <a:lnTo>
                  <a:pt x="72" y="172"/>
                </a:lnTo>
                <a:lnTo>
                  <a:pt x="76" y="172"/>
                </a:lnTo>
                <a:lnTo>
                  <a:pt x="81" y="176"/>
                </a:lnTo>
                <a:lnTo>
                  <a:pt x="87" y="176"/>
                </a:lnTo>
                <a:lnTo>
                  <a:pt x="90" y="172"/>
                </a:lnTo>
                <a:lnTo>
                  <a:pt x="96" y="176"/>
                </a:lnTo>
                <a:lnTo>
                  <a:pt x="100" y="176"/>
                </a:lnTo>
                <a:lnTo>
                  <a:pt x="105" y="172"/>
                </a:lnTo>
                <a:lnTo>
                  <a:pt x="106" y="172"/>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67651" name="Line 67">
            <a:extLst>
              <a:ext uri="{FF2B5EF4-FFF2-40B4-BE49-F238E27FC236}">
                <a16:creationId xmlns:a16="http://schemas.microsoft.com/office/drawing/2014/main" id="{E2BAA9CB-3BF9-4F2D-91B1-86DBD42F6F28}"/>
              </a:ext>
            </a:extLst>
          </p:cNvPr>
          <p:cNvSpPr>
            <a:spLocks noChangeShapeType="1"/>
          </p:cNvSpPr>
          <p:nvPr/>
        </p:nvSpPr>
        <p:spPr bwMode="auto">
          <a:xfrm flipV="1">
            <a:off x="4226957" y="5419518"/>
            <a:ext cx="1297" cy="112687"/>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52" name="Line 68">
            <a:extLst>
              <a:ext uri="{FF2B5EF4-FFF2-40B4-BE49-F238E27FC236}">
                <a16:creationId xmlns:a16="http://schemas.microsoft.com/office/drawing/2014/main" id="{55400315-6882-4BF7-A608-AE61B66E5536}"/>
              </a:ext>
            </a:extLst>
          </p:cNvPr>
          <p:cNvSpPr>
            <a:spLocks noChangeShapeType="1"/>
          </p:cNvSpPr>
          <p:nvPr/>
        </p:nvSpPr>
        <p:spPr bwMode="auto">
          <a:xfrm flipV="1">
            <a:off x="4739078" y="5413043"/>
            <a:ext cx="1296" cy="1217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53" name="Line 69">
            <a:extLst>
              <a:ext uri="{FF2B5EF4-FFF2-40B4-BE49-F238E27FC236}">
                <a16:creationId xmlns:a16="http://schemas.microsoft.com/office/drawing/2014/main" id="{28A5B207-DD00-49D8-BC86-F1E7858A2BFC}"/>
              </a:ext>
            </a:extLst>
          </p:cNvPr>
          <p:cNvSpPr>
            <a:spLocks noChangeShapeType="1"/>
          </p:cNvSpPr>
          <p:nvPr/>
        </p:nvSpPr>
        <p:spPr bwMode="auto">
          <a:xfrm flipV="1">
            <a:off x="4995786" y="5411745"/>
            <a:ext cx="1296" cy="11916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54" name="Line 70">
            <a:extLst>
              <a:ext uri="{FF2B5EF4-FFF2-40B4-BE49-F238E27FC236}">
                <a16:creationId xmlns:a16="http://schemas.microsoft.com/office/drawing/2014/main" id="{4A44F7E2-EBB2-4977-92A6-EEADA4DD68C1}"/>
              </a:ext>
            </a:extLst>
          </p:cNvPr>
          <p:cNvSpPr>
            <a:spLocks noChangeShapeType="1"/>
          </p:cNvSpPr>
          <p:nvPr/>
        </p:nvSpPr>
        <p:spPr bwMode="auto">
          <a:xfrm flipV="1">
            <a:off x="4577015" y="4823702"/>
            <a:ext cx="1297" cy="16190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55" name="Line 71">
            <a:extLst>
              <a:ext uri="{FF2B5EF4-FFF2-40B4-BE49-F238E27FC236}">
                <a16:creationId xmlns:a16="http://schemas.microsoft.com/office/drawing/2014/main" id="{509AEBA1-245A-437A-882F-ABD284515713}"/>
              </a:ext>
            </a:extLst>
          </p:cNvPr>
          <p:cNvSpPr>
            <a:spLocks noChangeShapeType="1"/>
          </p:cNvSpPr>
          <p:nvPr/>
        </p:nvSpPr>
        <p:spPr bwMode="auto">
          <a:xfrm flipV="1">
            <a:off x="5004862" y="4831474"/>
            <a:ext cx="1297" cy="15024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56" name="Line 72">
            <a:extLst>
              <a:ext uri="{FF2B5EF4-FFF2-40B4-BE49-F238E27FC236}">
                <a16:creationId xmlns:a16="http://schemas.microsoft.com/office/drawing/2014/main" id="{5C167F8C-5F1C-4FB5-904A-1D355466BEDF}"/>
              </a:ext>
            </a:extLst>
          </p:cNvPr>
          <p:cNvSpPr>
            <a:spLocks noChangeShapeType="1"/>
          </p:cNvSpPr>
          <p:nvPr/>
        </p:nvSpPr>
        <p:spPr bwMode="auto">
          <a:xfrm flipV="1">
            <a:off x="4483666" y="5423404"/>
            <a:ext cx="1297" cy="10880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57" name="Freeform 73">
            <a:extLst>
              <a:ext uri="{FF2B5EF4-FFF2-40B4-BE49-F238E27FC236}">
                <a16:creationId xmlns:a16="http://schemas.microsoft.com/office/drawing/2014/main" id="{796E1CBD-E0E2-4CB9-BC21-FE0C16137C9A}"/>
              </a:ext>
            </a:extLst>
          </p:cNvPr>
          <p:cNvSpPr>
            <a:spLocks/>
          </p:cNvSpPr>
          <p:nvPr/>
        </p:nvSpPr>
        <p:spPr bwMode="auto">
          <a:xfrm>
            <a:off x="4290487" y="4823702"/>
            <a:ext cx="71307" cy="55696"/>
          </a:xfrm>
          <a:custGeom>
            <a:avLst/>
            <a:gdLst>
              <a:gd name="T0" fmla="*/ 0 w 111"/>
              <a:gd name="T1" fmla="*/ 85 h 85"/>
              <a:gd name="T2" fmla="*/ 45 w 111"/>
              <a:gd name="T3" fmla="*/ 27 h 85"/>
              <a:gd name="T4" fmla="*/ 111 w 111"/>
              <a:gd name="T5" fmla="*/ 0 h 85"/>
            </a:gdLst>
            <a:ahLst/>
            <a:cxnLst>
              <a:cxn ang="0">
                <a:pos x="T0" y="T1"/>
              </a:cxn>
              <a:cxn ang="0">
                <a:pos x="T2" y="T3"/>
              </a:cxn>
              <a:cxn ang="0">
                <a:pos x="T4" y="T5"/>
              </a:cxn>
            </a:cxnLst>
            <a:rect l="0" t="0" r="r" b="b"/>
            <a:pathLst>
              <a:path w="111" h="85">
                <a:moveTo>
                  <a:pt x="0" y="85"/>
                </a:moveTo>
                <a:lnTo>
                  <a:pt x="45" y="27"/>
                </a:lnTo>
                <a:lnTo>
                  <a:pt x="111" y="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67658" name="Line 74">
            <a:extLst>
              <a:ext uri="{FF2B5EF4-FFF2-40B4-BE49-F238E27FC236}">
                <a16:creationId xmlns:a16="http://schemas.microsoft.com/office/drawing/2014/main" id="{E6413C9D-B3D5-40D8-AC83-09DB80ECBD13}"/>
              </a:ext>
            </a:extLst>
          </p:cNvPr>
          <p:cNvSpPr>
            <a:spLocks noChangeShapeType="1"/>
          </p:cNvSpPr>
          <p:nvPr/>
        </p:nvSpPr>
        <p:spPr bwMode="auto">
          <a:xfrm flipV="1">
            <a:off x="4728706" y="4716197"/>
            <a:ext cx="1296" cy="10750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59" name="Rectangle 75">
            <a:extLst>
              <a:ext uri="{FF2B5EF4-FFF2-40B4-BE49-F238E27FC236}">
                <a16:creationId xmlns:a16="http://schemas.microsoft.com/office/drawing/2014/main" id="{E038911A-D9F1-4DB2-B704-14172619FFFD}"/>
              </a:ext>
            </a:extLst>
          </p:cNvPr>
          <p:cNvSpPr>
            <a:spLocks noChangeArrowheads="1"/>
          </p:cNvSpPr>
          <p:nvPr/>
        </p:nvSpPr>
        <p:spPr bwMode="auto">
          <a:xfrm>
            <a:off x="5458640" y="4357412"/>
            <a:ext cx="436017"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PROCESS</a:t>
            </a:r>
            <a:endParaRPr lang="en-US" altLang="en-US" sz="2330"/>
          </a:p>
        </p:txBody>
      </p:sp>
      <p:sp>
        <p:nvSpPr>
          <p:cNvPr id="67660" name="Rectangle 76">
            <a:extLst>
              <a:ext uri="{FF2B5EF4-FFF2-40B4-BE49-F238E27FC236}">
                <a16:creationId xmlns:a16="http://schemas.microsoft.com/office/drawing/2014/main" id="{A0085D9E-95AE-4A07-B92D-CB143FEF5C0E}"/>
              </a:ext>
            </a:extLst>
          </p:cNvPr>
          <p:cNvSpPr>
            <a:spLocks noChangeArrowheads="1"/>
          </p:cNvSpPr>
          <p:nvPr/>
        </p:nvSpPr>
        <p:spPr bwMode="auto">
          <a:xfrm>
            <a:off x="5494941" y="4565949"/>
            <a:ext cx="351058"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SUPRV.</a:t>
            </a:r>
            <a:endParaRPr lang="en-US" altLang="en-US" sz="2330"/>
          </a:p>
        </p:txBody>
      </p:sp>
      <p:sp>
        <p:nvSpPr>
          <p:cNvPr id="67661" name="Rectangle 77">
            <a:extLst>
              <a:ext uri="{FF2B5EF4-FFF2-40B4-BE49-F238E27FC236}">
                <a16:creationId xmlns:a16="http://schemas.microsoft.com/office/drawing/2014/main" id="{8584106E-DE58-4D67-A959-3C7AFDB111FB}"/>
              </a:ext>
            </a:extLst>
          </p:cNvPr>
          <p:cNvSpPr>
            <a:spLocks noChangeArrowheads="1"/>
          </p:cNvSpPr>
          <p:nvPr/>
        </p:nvSpPr>
        <p:spPr bwMode="auto">
          <a:xfrm>
            <a:off x="5494941" y="4457147"/>
            <a:ext cx="341440"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AREA 3</a:t>
            </a:r>
            <a:endParaRPr lang="en-US" altLang="en-US" sz="2330"/>
          </a:p>
        </p:txBody>
      </p:sp>
      <p:sp>
        <p:nvSpPr>
          <p:cNvPr id="67662" name="Rectangle 78">
            <a:extLst>
              <a:ext uri="{FF2B5EF4-FFF2-40B4-BE49-F238E27FC236}">
                <a16:creationId xmlns:a16="http://schemas.microsoft.com/office/drawing/2014/main" id="{C73FC73B-5C78-44A8-9E34-78DA745441DD}"/>
              </a:ext>
            </a:extLst>
          </p:cNvPr>
          <p:cNvSpPr>
            <a:spLocks noChangeArrowheads="1"/>
          </p:cNvSpPr>
          <p:nvPr/>
        </p:nvSpPr>
        <p:spPr bwMode="auto">
          <a:xfrm>
            <a:off x="6307851" y="4339277"/>
            <a:ext cx="490080" cy="326404"/>
          </a:xfrm>
          <a:prstGeom prst="rect">
            <a:avLst/>
          </a:prstGeom>
          <a:solidFill>
            <a:srgbClr val="FFED24"/>
          </a:solidFill>
          <a:ln w="20638">
            <a:solidFill>
              <a:srgbClr val="000000"/>
            </a:solidFill>
            <a:miter lim="800000"/>
            <a:headEnd/>
            <a:tailEnd/>
          </a:ln>
        </p:spPr>
        <p:txBody>
          <a:bodyPr/>
          <a:lstStyle/>
          <a:p>
            <a:endParaRPr lang="en-US" sz="2330"/>
          </a:p>
        </p:txBody>
      </p:sp>
      <p:sp>
        <p:nvSpPr>
          <p:cNvPr id="67663" name="Rectangle 79">
            <a:extLst>
              <a:ext uri="{FF2B5EF4-FFF2-40B4-BE49-F238E27FC236}">
                <a16:creationId xmlns:a16="http://schemas.microsoft.com/office/drawing/2014/main" id="{D7432092-D24C-40D2-8A46-98217D9B3E80}"/>
              </a:ext>
            </a:extLst>
          </p:cNvPr>
          <p:cNvSpPr>
            <a:spLocks noChangeArrowheads="1"/>
          </p:cNvSpPr>
          <p:nvPr/>
        </p:nvSpPr>
        <p:spPr bwMode="auto">
          <a:xfrm>
            <a:off x="6331189" y="4505070"/>
            <a:ext cx="527388" cy="104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679" b="1">
                <a:solidFill>
                  <a:srgbClr val="000000"/>
                </a:solidFill>
              </a:rPr>
              <a:t>AUTOMAT'N</a:t>
            </a:r>
            <a:endParaRPr lang="en-US" altLang="en-US" sz="2330"/>
          </a:p>
        </p:txBody>
      </p:sp>
      <p:sp>
        <p:nvSpPr>
          <p:cNvPr id="67664" name="Rectangle 80">
            <a:extLst>
              <a:ext uri="{FF2B5EF4-FFF2-40B4-BE49-F238E27FC236}">
                <a16:creationId xmlns:a16="http://schemas.microsoft.com/office/drawing/2014/main" id="{77802840-1694-45F7-A4E7-A1CDF80FAF8F}"/>
              </a:ext>
            </a:extLst>
          </p:cNvPr>
          <p:cNvSpPr>
            <a:spLocks noChangeArrowheads="1"/>
          </p:cNvSpPr>
          <p:nvPr/>
        </p:nvSpPr>
        <p:spPr bwMode="auto">
          <a:xfrm>
            <a:off x="6332486" y="4383316"/>
            <a:ext cx="436017" cy="104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679" b="1">
                <a:solidFill>
                  <a:srgbClr val="000000"/>
                </a:solidFill>
              </a:rPr>
              <a:t>WAREH'SE</a:t>
            </a:r>
            <a:endParaRPr lang="en-US" altLang="en-US" sz="2330"/>
          </a:p>
        </p:txBody>
      </p:sp>
      <p:sp>
        <p:nvSpPr>
          <p:cNvPr id="67665" name="Rectangle 81">
            <a:extLst>
              <a:ext uri="{FF2B5EF4-FFF2-40B4-BE49-F238E27FC236}">
                <a16:creationId xmlns:a16="http://schemas.microsoft.com/office/drawing/2014/main" id="{AABCC666-3187-4DBB-AAFA-246D2E161194}"/>
              </a:ext>
            </a:extLst>
          </p:cNvPr>
          <p:cNvSpPr>
            <a:spLocks noChangeArrowheads="1"/>
          </p:cNvSpPr>
          <p:nvPr/>
        </p:nvSpPr>
        <p:spPr bwMode="auto">
          <a:xfrm>
            <a:off x="4459033" y="4349640"/>
            <a:ext cx="534161" cy="356194"/>
          </a:xfrm>
          <a:prstGeom prst="rect">
            <a:avLst/>
          </a:prstGeom>
          <a:solidFill>
            <a:srgbClr val="FFED24"/>
          </a:solidFill>
          <a:ln w="20638">
            <a:solidFill>
              <a:srgbClr val="000000"/>
            </a:solidFill>
            <a:miter lim="800000"/>
            <a:headEnd/>
            <a:tailEnd/>
          </a:ln>
        </p:spPr>
        <p:txBody>
          <a:bodyPr/>
          <a:lstStyle/>
          <a:p>
            <a:endParaRPr lang="en-US" sz="2330"/>
          </a:p>
        </p:txBody>
      </p:sp>
      <p:sp>
        <p:nvSpPr>
          <p:cNvPr id="67666" name="Rectangle 82">
            <a:extLst>
              <a:ext uri="{FF2B5EF4-FFF2-40B4-BE49-F238E27FC236}">
                <a16:creationId xmlns:a16="http://schemas.microsoft.com/office/drawing/2014/main" id="{1727AFBB-9063-4B5A-AF6D-F441AB6D0D42}"/>
              </a:ext>
            </a:extLst>
          </p:cNvPr>
          <p:cNvSpPr>
            <a:spLocks noChangeArrowheads="1"/>
          </p:cNvSpPr>
          <p:nvPr/>
        </p:nvSpPr>
        <p:spPr bwMode="auto">
          <a:xfrm>
            <a:off x="4494038" y="4361297"/>
            <a:ext cx="493725"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PROCESS</a:t>
            </a:r>
            <a:endParaRPr lang="en-US" altLang="en-US" sz="2330"/>
          </a:p>
        </p:txBody>
      </p:sp>
      <p:sp>
        <p:nvSpPr>
          <p:cNvPr id="67667" name="Rectangle 83">
            <a:extLst>
              <a:ext uri="{FF2B5EF4-FFF2-40B4-BE49-F238E27FC236}">
                <a16:creationId xmlns:a16="http://schemas.microsoft.com/office/drawing/2014/main" id="{9807B22E-62C2-4062-9D21-EB7A49167C11}"/>
              </a:ext>
            </a:extLst>
          </p:cNvPr>
          <p:cNvSpPr>
            <a:spLocks noChangeArrowheads="1"/>
          </p:cNvSpPr>
          <p:nvPr/>
        </p:nvSpPr>
        <p:spPr bwMode="auto">
          <a:xfrm>
            <a:off x="4534230" y="4590556"/>
            <a:ext cx="395942"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SUPRV.</a:t>
            </a:r>
            <a:endParaRPr lang="en-US" altLang="en-US" sz="2330"/>
          </a:p>
        </p:txBody>
      </p:sp>
      <p:sp>
        <p:nvSpPr>
          <p:cNvPr id="67668" name="Rectangle 84">
            <a:extLst>
              <a:ext uri="{FF2B5EF4-FFF2-40B4-BE49-F238E27FC236}">
                <a16:creationId xmlns:a16="http://schemas.microsoft.com/office/drawing/2014/main" id="{6AC8A6DF-1B66-4AD3-B1A5-A707D8713A29}"/>
              </a:ext>
            </a:extLst>
          </p:cNvPr>
          <p:cNvSpPr>
            <a:spLocks noChangeArrowheads="1"/>
          </p:cNvSpPr>
          <p:nvPr/>
        </p:nvSpPr>
        <p:spPr bwMode="auto">
          <a:xfrm>
            <a:off x="4534229" y="4472688"/>
            <a:ext cx="318998"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AREA </a:t>
            </a:r>
            <a:endParaRPr lang="en-US" altLang="en-US" sz="2330"/>
          </a:p>
        </p:txBody>
      </p:sp>
      <p:sp>
        <p:nvSpPr>
          <p:cNvPr id="67669" name="Rectangle 85">
            <a:extLst>
              <a:ext uri="{FF2B5EF4-FFF2-40B4-BE49-F238E27FC236}">
                <a16:creationId xmlns:a16="http://schemas.microsoft.com/office/drawing/2014/main" id="{EAD29A5E-B1B2-4736-BC8E-E8A601A87E40}"/>
              </a:ext>
            </a:extLst>
          </p:cNvPr>
          <p:cNvSpPr>
            <a:spLocks noChangeArrowheads="1"/>
          </p:cNvSpPr>
          <p:nvPr/>
        </p:nvSpPr>
        <p:spPr bwMode="auto">
          <a:xfrm>
            <a:off x="4534229" y="4576308"/>
            <a:ext cx="64120"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2</a:t>
            </a:r>
            <a:endParaRPr lang="en-US" altLang="en-US" sz="2330"/>
          </a:p>
        </p:txBody>
      </p:sp>
      <p:sp>
        <p:nvSpPr>
          <p:cNvPr id="67670" name="Rectangle 86">
            <a:extLst>
              <a:ext uri="{FF2B5EF4-FFF2-40B4-BE49-F238E27FC236}">
                <a16:creationId xmlns:a16="http://schemas.microsoft.com/office/drawing/2014/main" id="{7F787512-AD0D-485F-9199-A1EC3490D09F}"/>
              </a:ext>
            </a:extLst>
          </p:cNvPr>
          <p:cNvSpPr>
            <a:spLocks noChangeArrowheads="1"/>
          </p:cNvSpPr>
          <p:nvPr/>
        </p:nvSpPr>
        <p:spPr bwMode="auto">
          <a:xfrm>
            <a:off x="4077859" y="3639842"/>
            <a:ext cx="563981" cy="325108"/>
          </a:xfrm>
          <a:prstGeom prst="rect">
            <a:avLst/>
          </a:prstGeom>
          <a:solidFill>
            <a:srgbClr val="00E700"/>
          </a:solidFill>
          <a:ln w="20638">
            <a:solidFill>
              <a:srgbClr val="000000"/>
            </a:solidFill>
            <a:miter lim="800000"/>
            <a:headEnd/>
            <a:tailEnd/>
          </a:ln>
        </p:spPr>
        <p:txBody>
          <a:bodyPr/>
          <a:lstStyle/>
          <a:p>
            <a:endParaRPr lang="en-US" sz="2330"/>
          </a:p>
        </p:txBody>
      </p:sp>
      <p:sp>
        <p:nvSpPr>
          <p:cNvPr id="67671" name="Rectangle 87">
            <a:extLst>
              <a:ext uri="{FF2B5EF4-FFF2-40B4-BE49-F238E27FC236}">
                <a16:creationId xmlns:a16="http://schemas.microsoft.com/office/drawing/2014/main" id="{1DEB8215-FEFA-42CE-AC72-5164E4849561}"/>
              </a:ext>
            </a:extLst>
          </p:cNvPr>
          <p:cNvSpPr>
            <a:spLocks noChangeArrowheads="1"/>
          </p:cNvSpPr>
          <p:nvPr/>
        </p:nvSpPr>
        <p:spPr bwMode="auto">
          <a:xfrm>
            <a:off x="4127127" y="3631465"/>
            <a:ext cx="439223"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PROD'N</a:t>
            </a:r>
            <a:endParaRPr lang="en-US" altLang="en-US" sz="2330" dirty="0"/>
          </a:p>
        </p:txBody>
      </p:sp>
      <p:sp>
        <p:nvSpPr>
          <p:cNvPr id="67672" name="Rectangle 88">
            <a:extLst>
              <a:ext uri="{FF2B5EF4-FFF2-40B4-BE49-F238E27FC236}">
                <a16:creationId xmlns:a16="http://schemas.microsoft.com/office/drawing/2014/main" id="{680D50D2-F34C-480A-BFEC-59BC297C2A12}"/>
              </a:ext>
            </a:extLst>
          </p:cNvPr>
          <p:cNvSpPr>
            <a:spLocks noChangeArrowheads="1"/>
          </p:cNvSpPr>
          <p:nvPr/>
        </p:nvSpPr>
        <p:spPr bwMode="auto">
          <a:xfrm>
            <a:off x="4121939" y="3738654"/>
            <a:ext cx="434414"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REPORT</a:t>
            </a:r>
            <a:endParaRPr lang="en-US" altLang="en-US" sz="2330" dirty="0"/>
          </a:p>
        </p:txBody>
      </p:sp>
      <p:sp>
        <p:nvSpPr>
          <p:cNvPr id="67673" name="Line 89">
            <a:extLst>
              <a:ext uri="{FF2B5EF4-FFF2-40B4-BE49-F238E27FC236}">
                <a16:creationId xmlns:a16="http://schemas.microsoft.com/office/drawing/2014/main" id="{3A534F33-FB7A-48ED-B501-BCEFF7F7A4E7}"/>
              </a:ext>
            </a:extLst>
          </p:cNvPr>
          <p:cNvSpPr>
            <a:spLocks noChangeShapeType="1"/>
          </p:cNvSpPr>
          <p:nvPr/>
        </p:nvSpPr>
        <p:spPr bwMode="auto">
          <a:xfrm flipH="1" flipV="1">
            <a:off x="4306044" y="3972723"/>
            <a:ext cx="1296" cy="13341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74" name="Rectangle 90">
            <a:extLst>
              <a:ext uri="{FF2B5EF4-FFF2-40B4-BE49-F238E27FC236}">
                <a16:creationId xmlns:a16="http://schemas.microsoft.com/office/drawing/2014/main" id="{9691D996-A987-4872-B4E1-F8B143234582}"/>
              </a:ext>
            </a:extLst>
          </p:cNvPr>
          <p:cNvSpPr>
            <a:spLocks noChangeArrowheads="1"/>
          </p:cNvSpPr>
          <p:nvPr/>
        </p:nvSpPr>
        <p:spPr bwMode="auto">
          <a:xfrm>
            <a:off x="4128423" y="3843887"/>
            <a:ext cx="426399"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dirty="0">
                <a:solidFill>
                  <a:srgbClr val="000000"/>
                </a:solidFill>
              </a:rPr>
              <a:t>&amp; SCHED</a:t>
            </a:r>
            <a:endParaRPr lang="en-US" altLang="en-US" sz="2330" dirty="0"/>
          </a:p>
        </p:txBody>
      </p:sp>
      <p:sp>
        <p:nvSpPr>
          <p:cNvPr id="67675" name="Rectangle 91">
            <a:extLst>
              <a:ext uri="{FF2B5EF4-FFF2-40B4-BE49-F238E27FC236}">
                <a16:creationId xmlns:a16="http://schemas.microsoft.com/office/drawing/2014/main" id="{265030C6-755F-4DED-94F4-9D56FF1B1E91}"/>
              </a:ext>
            </a:extLst>
          </p:cNvPr>
          <p:cNvSpPr>
            <a:spLocks noChangeArrowheads="1"/>
          </p:cNvSpPr>
          <p:nvPr/>
        </p:nvSpPr>
        <p:spPr bwMode="auto">
          <a:xfrm>
            <a:off x="5177298" y="5545157"/>
            <a:ext cx="155581" cy="164496"/>
          </a:xfrm>
          <a:prstGeom prst="rect">
            <a:avLst/>
          </a:prstGeom>
          <a:solidFill>
            <a:srgbClr val="F32D3B"/>
          </a:solidFill>
          <a:ln w="20638">
            <a:solidFill>
              <a:srgbClr val="F32D3B"/>
            </a:solidFill>
            <a:miter lim="800000"/>
            <a:headEnd/>
            <a:tailEnd/>
          </a:ln>
        </p:spPr>
        <p:txBody>
          <a:bodyPr/>
          <a:lstStyle/>
          <a:p>
            <a:endParaRPr lang="en-US" sz="2330"/>
          </a:p>
        </p:txBody>
      </p:sp>
      <p:sp>
        <p:nvSpPr>
          <p:cNvPr id="67676" name="Rectangle 92">
            <a:extLst>
              <a:ext uri="{FF2B5EF4-FFF2-40B4-BE49-F238E27FC236}">
                <a16:creationId xmlns:a16="http://schemas.microsoft.com/office/drawing/2014/main" id="{8A951B31-704B-4130-A65E-6C0DC2EFE201}"/>
              </a:ext>
            </a:extLst>
          </p:cNvPr>
          <p:cNvSpPr>
            <a:spLocks noChangeArrowheads="1"/>
          </p:cNvSpPr>
          <p:nvPr/>
        </p:nvSpPr>
        <p:spPr bwMode="auto">
          <a:xfrm>
            <a:off x="5437896" y="5545157"/>
            <a:ext cx="155581" cy="164496"/>
          </a:xfrm>
          <a:prstGeom prst="rect">
            <a:avLst/>
          </a:prstGeom>
          <a:solidFill>
            <a:srgbClr val="F32D3B"/>
          </a:solidFill>
          <a:ln w="20638">
            <a:solidFill>
              <a:srgbClr val="F32D3B"/>
            </a:solidFill>
            <a:miter lim="800000"/>
            <a:headEnd/>
            <a:tailEnd/>
          </a:ln>
        </p:spPr>
        <p:txBody>
          <a:bodyPr/>
          <a:lstStyle/>
          <a:p>
            <a:endParaRPr lang="en-US" sz="2330"/>
          </a:p>
        </p:txBody>
      </p:sp>
      <p:sp>
        <p:nvSpPr>
          <p:cNvPr id="67677" name="Line 93">
            <a:extLst>
              <a:ext uri="{FF2B5EF4-FFF2-40B4-BE49-F238E27FC236}">
                <a16:creationId xmlns:a16="http://schemas.microsoft.com/office/drawing/2014/main" id="{929A7F4C-01ED-4307-9244-8D4623520E98}"/>
              </a:ext>
            </a:extLst>
          </p:cNvPr>
          <p:cNvSpPr>
            <a:spLocks noChangeShapeType="1"/>
          </p:cNvSpPr>
          <p:nvPr/>
        </p:nvSpPr>
        <p:spPr bwMode="auto">
          <a:xfrm flipH="1">
            <a:off x="5474196" y="5302944"/>
            <a:ext cx="331906" cy="90668"/>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78" name="Freeform 94">
            <a:extLst>
              <a:ext uri="{FF2B5EF4-FFF2-40B4-BE49-F238E27FC236}">
                <a16:creationId xmlns:a16="http://schemas.microsoft.com/office/drawing/2014/main" id="{9A5F22E9-96CF-4460-9405-23AAE95A14AB}"/>
              </a:ext>
            </a:extLst>
          </p:cNvPr>
          <p:cNvSpPr>
            <a:spLocks/>
          </p:cNvSpPr>
          <p:nvPr/>
        </p:nvSpPr>
        <p:spPr bwMode="auto">
          <a:xfrm>
            <a:off x="5474197" y="5315898"/>
            <a:ext cx="159471" cy="77715"/>
          </a:xfrm>
          <a:custGeom>
            <a:avLst/>
            <a:gdLst>
              <a:gd name="T0" fmla="*/ 246 w 246"/>
              <a:gd name="T1" fmla="*/ 116 h 120"/>
              <a:gd name="T2" fmla="*/ 0 w 246"/>
              <a:gd name="T3" fmla="*/ 120 h 120"/>
              <a:gd name="T4" fmla="*/ 215 w 246"/>
              <a:gd name="T5" fmla="*/ 0 h 120"/>
              <a:gd name="T6" fmla="*/ 246 w 246"/>
              <a:gd name="T7" fmla="*/ 116 h 120"/>
            </a:gdLst>
            <a:ahLst/>
            <a:cxnLst>
              <a:cxn ang="0">
                <a:pos x="T0" y="T1"/>
              </a:cxn>
              <a:cxn ang="0">
                <a:pos x="T2" y="T3"/>
              </a:cxn>
              <a:cxn ang="0">
                <a:pos x="T4" y="T5"/>
              </a:cxn>
              <a:cxn ang="0">
                <a:pos x="T6" y="T7"/>
              </a:cxn>
            </a:cxnLst>
            <a:rect l="0" t="0" r="r" b="b"/>
            <a:pathLst>
              <a:path w="246" h="120">
                <a:moveTo>
                  <a:pt x="246" y="116"/>
                </a:moveTo>
                <a:lnTo>
                  <a:pt x="0" y="120"/>
                </a:lnTo>
                <a:lnTo>
                  <a:pt x="215" y="0"/>
                </a:lnTo>
                <a:lnTo>
                  <a:pt x="246" y="116"/>
                </a:lnTo>
                <a:close/>
              </a:path>
            </a:pathLst>
          </a:custGeom>
          <a:solidFill>
            <a:srgbClr val="000000"/>
          </a:solidFill>
          <a:ln w="1588">
            <a:solidFill>
              <a:srgbClr val="000000"/>
            </a:solidFill>
            <a:prstDash val="solid"/>
            <a:round/>
            <a:headEnd/>
            <a:tailEnd/>
          </a:ln>
        </p:spPr>
        <p:txBody>
          <a:bodyPr/>
          <a:lstStyle/>
          <a:p>
            <a:endParaRPr lang="en-US" sz="2330"/>
          </a:p>
        </p:txBody>
      </p:sp>
      <p:sp>
        <p:nvSpPr>
          <p:cNvPr id="67679" name="Line 95">
            <a:extLst>
              <a:ext uri="{FF2B5EF4-FFF2-40B4-BE49-F238E27FC236}">
                <a16:creationId xmlns:a16="http://schemas.microsoft.com/office/drawing/2014/main" id="{8833958C-A258-4991-9BA4-77554E0418FA}"/>
              </a:ext>
            </a:extLst>
          </p:cNvPr>
          <p:cNvSpPr>
            <a:spLocks noChangeShapeType="1"/>
          </p:cNvSpPr>
          <p:nvPr/>
        </p:nvSpPr>
        <p:spPr bwMode="auto">
          <a:xfrm flipH="1" flipV="1">
            <a:off x="5260274" y="5411746"/>
            <a:ext cx="1296" cy="12045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80" name="Line 96">
            <a:extLst>
              <a:ext uri="{FF2B5EF4-FFF2-40B4-BE49-F238E27FC236}">
                <a16:creationId xmlns:a16="http://schemas.microsoft.com/office/drawing/2014/main" id="{C1ED9B9E-0C15-4DF3-BF89-76ABBAAC8D48}"/>
              </a:ext>
            </a:extLst>
          </p:cNvPr>
          <p:cNvSpPr>
            <a:spLocks noChangeShapeType="1"/>
          </p:cNvSpPr>
          <p:nvPr/>
        </p:nvSpPr>
        <p:spPr bwMode="auto">
          <a:xfrm flipV="1">
            <a:off x="5506610" y="5411747"/>
            <a:ext cx="1296" cy="1217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81" name="Oval 97">
            <a:extLst>
              <a:ext uri="{FF2B5EF4-FFF2-40B4-BE49-F238E27FC236}">
                <a16:creationId xmlns:a16="http://schemas.microsoft.com/office/drawing/2014/main" id="{DD210CB4-BF8B-4EEB-BEE2-B3FF20BCFB1F}"/>
              </a:ext>
            </a:extLst>
          </p:cNvPr>
          <p:cNvSpPr>
            <a:spLocks noChangeArrowheads="1"/>
          </p:cNvSpPr>
          <p:nvPr/>
        </p:nvSpPr>
        <p:spPr bwMode="auto">
          <a:xfrm>
            <a:off x="4851874" y="3589330"/>
            <a:ext cx="697521" cy="428727"/>
          </a:xfrm>
          <a:prstGeom prst="ellipse">
            <a:avLst/>
          </a:prstGeom>
          <a:solidFill>
            <a:srgbClr val="00E700"/>
          </a:solidFill>
          <a:ln w="20638">
            <a:solidFill>
              <a:srgbClr val="000000"/>
            </a:solidFill>
            <a:round/>
            <a:headEnd/>
            <a:tailEnd/>
          </a:ln>
        </p:spPr>
        <p:txBody>
          <a:bodyPr/>
          <a:lstStyle/>
          <a:p>
            <a:endParaRPr lang="en-US" sz="2330"/>
          </a:p>
        </p:txBody>
      </p:sp>
      <p:sp>
        <p:nvSpPr>
          <p:cNvPr id="67682" name="Freeform 98">
            <a:extLst>
              <a:ext uri="{FF2B5EF4-FFF2-40B4-BE49-F238E27FC236}">
                <a16:creationId xmlns:a16="http://schemas.microsoft.com/office/drawing/2014/main" id="{885545CA-F565-450F-AA6B-E7A5C9EEB796}"/>
              </a:ext>
            </a:extLst>
          </p:cNvPr>
          <p:cNvSpPr>
            <a:spLocks/>
          </p:cNvSpPr>
          <p:nvPr/>
        </p:nvSpPr>
        <p:spPr bwMode="auto">
          <a:xfrm>
            <a:off x="5204524" y="2825130"/>
            <a:ext cx="792167" cy="549186"/>
          </a:xfrm>
          <a:custGeom>
            <a:avLst/>
            <a:gdLst>
              <a:gd name="T0" fmla="*/ 14 w 1223"/>
              <a:gd name="T1" fmla="*/ 89 h 847"/>
              <a:gd name="T2" fmla="*/ 5 w 1223"/>
              <a:gd name="T3" fmla="*/ 81 h 847"/>
              <a:gd name="T4" fmla="*/ 2 w 1223"/>
              <a:gd name="T5" fmla="*/ 69 h 847"/>
              <a:gd name="T6" fmla="*/ 0 w 1223"/>
              <a:gd name="T7" fmla="*/ 55 h 847"/>
              <a:gd name="T8" fmla="*/ 1 w 1223"/>
              <a:gd name="T9" fmla="*/ 44 h 847"/>
              <a:gd name="T10" fmla="*/ 4 w 1223"/>
              <a:gd name="T11" fmla="*/ 31 h 847"/>
              <a:gd name="T12" fmla="*/ 12 w 1223"/>
              <a:gd name="T13" fmla="*/ 22 h 847"/>
              <a:gd name="T14" fmla="*/ 20 w 1223"/>
              <a:gd name="T15" fmla="*/ 12 h 847"/>
              <a:gd name="T16" fmla="*/ 30 w 1223"/>
              <a:gd name="T17" fmla="*/ 5 h 847"/>
              <a:gd name="T18" fmla="*/ 42 w 1223"/>
              <a:gd name="T19" fmla="*/ 2 h 847"/>
              <a:gd name="T20" fmla="*/ 53 w 1223"/>
              <a:gd name="T21" fmla="*/ 0 h 847"/>
              <a:gd name="T22" fmla="*/ 1172 w 1223"/>
              <a:gd name="T23" fmla="*/ 0 h 847"/>
              <a:gd name="T24" fmla="*/ 1175 w 1223"/>
              <a:gd name="T25" fmla="*/ 0 h 847"/>
              <a:gd name="T26" fmla="*/ 1177 w 1223"/>
              <a:gd name="T27" fmla="*/ 1 h 847"/>
              <a:gd name="T28" fmla="*/ 1183 w 1223"/>
              <a:gd name="T29" fmla="*/ 2 h 847"/>
              <a:gd name="T30" fmla="*/ 1186 w 1223"/>
              <a:gd name="T31" fmla="*/ 2 h 847"/>
              <a:gd name="T32" fmla="*/ 1190 w 1223"/>
              <a:gd name="T33" fmla="*/ 4 h 847"/>
              <a:gd name="T34" fmla="*/ 1194 w 1223"/>
              <a:gd name="T35" fmla="*/ 5 h 847"/>
              <a:gd name="T36" fmla="*/ 1197 w 1223"/>
              <a:gd name="T37" fmla="*/ 6 h 847"/>
              <a:gd name="T38" fmla="*/ 1199 w 1223"/>
              <a:gd name="T39" fmla="*/ 9 h 847"/>
              <a:gd name="T40" fmla="*/ 1203 w 1223"/>
              <a:gd name="T41" fmla="*/ 12 h 847"/>
              <a:gd name="T42" fmla="*/ 1205 w 1223"/>
              <a:gd name="T43" fmla="*/ 14 h 847"/>
              <a:gd name="T44" fmla="*/ 1209 w 1223"/>
              <a:gd name="T45" fmla="*/ 17 h 847"/>
              <a:gd name="T46" fmla="*/ 1211 w 1223"/>
              <a:gd name="T47" fmla="*/ 22 h 847"/>
              <a:gd name="T48" fmla="*/ 1214 w 1223"/>
              <a:gd name="T49" fmla="*/ 23 h 847"/>
              <a:gd name="T50" fmla="*/ 1215 w 1223"/>
              <a:gd name="T51" fmla="*/ 27 h 847"/>
              <a:gd name="T52" fmla="*/ 1217 w 1223"/>
              <a:gd name="T53" fmla="*/ 31 h 847"/>
              <a:gd name="T54" fmla="*/ 1218 w 1223"/>
              <a:gd name="T55" fmla="*/ 35 h 847"/>
              <a:gd name="T56" fmla="*/ 1220 w 1223"/>
              <a:gd name="T57" fmla="*/ 39 h 847"/>
              <a:gd name="T58" fmla="*/ 1223 w 1223"/>
              <a:gd name="T59" fmla="*/ 44 h 847"/>
              <a:gd name="T60" fmla="*/ 1223 w 1223"/>
              <a:gd name="T61" fmla="*/ 47 h 847"/>
              <a:gd name="T62" fmla="*/ 1223 w 1223"/>
              <a:gd name="T63" fmla="*/ 52 h 847"/>
              <a:gd name="T64" fmla="*/ 1223 w 1223"/>
              <a:gd name="T65" fmla="*/ 55 h 847"/>
              <a:gd name="T66" fmla="*/ 1223 w 1223"/>
              <a:gd name="T67" fmla="*/ 62 h 847"/>
              <a:gd name="T68" fmla="*/ 1223 w 1223"/>
              <a:gd name="T69" fmla="*/ 65 h 847"/>
              <a:gd name="T70" fmla="*/ 1220 w 1223"/>
              <a:gd name="T71" fmla="*/ 70 h 847"/>
              <a:gd name="T72" fmla="*/ 1218 w 1223"/>
              <a:gd name="T73" fmla="*/ 74 h 847"/>
              <a:gd name="T74" fmla="*/ 1217 w 1223"/>
              <a:gd name="T75" fmla="*/ 78 h 847"/>
              <a:gd name="T76" fmla="*/ 1215 w 1223"/>
              <a:gd name="T77" fmla="*/ 81 h 847"/>
              <a:gd name="T78" fmla="*/ 1213 w 1223"/>
              <a:gd name="T79" fmla="*/ 85 h 847"/>
              <a:gd name="T80" fmla="*/ 1210 w 1223"/>
              <a:gd name="T81" fmla="*/ 87 h 847"/>
              <a:gd name="T82" fmla="*/ 1208 w 1223"/>
              <a:gd name="T83" fmla="*/ 90 h 847"/>
              <a:gd name="T84" fmla="*/ 1204 w 1223"/>
              <a:gd name="T85" fmla="*/ 93 h 847"/>
              <a:gd name="T86" fmla="*/ 711 w 1223"/>
              <a:gd name="T87" fmla="*/ 806 h 847"/>
              <a:gd name="T88" fmla="*/ 705 w 1223"/>
              <a:gd name="T89" fmla="*/ 814 h 847"/>
              <a:gd name="T90" fmla="*/ 694 w 1223"/>
              <a:gd name="T91" fmla="*/ 825 h 847"/>
              <a:gd name="T92" fmla="*/ 682 w 1223"/>
              <a:gd name="T93" fmla="*/ 833 h 847"/>
              <a:gd name="T94" fmla="*/ 667 w 1223"/>
              <a:gd name="T95" fmla="*/ 842 h 847"/>
              <a:gd name="T96" fmla="*/ 653 w 1223"/>
              <a:gd name="T97" fmla="*/ 846 h 847"/>
              <a:gd name="T98" fmla="*/ 637 w 1223"/>
              <a:gd name="T99" fmla="*/ 847 h 847"/>
              <a:gd name="T100" fmla="*/ 622 w 1223"/>
              <a:gd name="T101" fmla="*/ 846 h 847"/>
              <a:gd name="T102" fmla="*/ 608 w 1223"/>
              <a:gd name="T103" fmla="*/ 841 h 847"/>
              <a:gd name="T104" fmla="*/ 594 w 1223"/>
              <a:gd name="T105" fmla="*/ 833 h 847"/>
              <a:gd name="T106" fmla="*/ 581 w 1223"/>
              <a:gd name="T107" fmla="*/ 824 h 847"/>
              <a:gd name="T108" fmla="*/ 570 w 1223"/>
              <a:gd name="T109" fmla="*/ 812 h 847"/>
              <a:gd name="T110" fmla="*/ 20 w 1223"/>
              <a:gd name="T111" fmla="*/ 93 h 8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23" h="847">
                <a:moveTo>
                  <a:pt x="19" y="93"/>
                </a:moveTo>
                <a:lnTo>
                  <a:pt x="14" y="89"/>
                </a:lnTo>
                <a:lnTo>
                  <a:pt x="12" y="86"/>
                </a:lnTo>
                <a:lnTo>
                  <a:pt x="5" y="81"/>
                </a:lnTo>
                <a:lnTo>
                  <a:pt x="4" y="74"/>
                </a:lnTo>
                <a:lnTo>
                  <a:pt x="2" y="69"/>
                </a:lnTo>
                <a:lnTo>
                  <a:pt x="1" y="63"/>
                </a:lnTo>
                <a:lnTo>
                  <a:pt x="0" y="55"/>
                </a:lnTo>
                <a:lnTo>
                  <a:pt x="0" y="48"/>
                </a:lnTo>
                <a:lnTo>
                  <a:pt x="1" y="44"/>
                </a:lnTo>
                <a:lnTo>
                  <a:pt x="2" y="39"/>
                </a:lnTo>
                <a:lnTo>
                  <a:pt x="4" y="31"/>
                </a:lnTo>
                <a:lnTo>
                  <a:pt x="5" y="25"/>
                </a:lnTo>
                <a:lnTo>
                  <a:pt x="12" y="22"/>
                </a:lnTo>
                <a:lnTo>
                  <a:pt x="14" y="15"/>
                </a:lnTo>
                <a:lnTo>
                  <a:pt x="20" y="12"/>
                </a:lnTo>
                <a:lnTo>
                  <a:pt x="24" y="8"/>
                </a:lnTo>
                <a:lnTo>
                  <a:pt x="30" y="5"/>
                </a:lnTo>
                <a:lnTo>
                  <a:pt x="35" y="2"/>
                </a:lnTo>
                <a:lnTo>
                  <a:pt x="42" y="2"/>
                </a:lnTo>
                <a:lnTo>
                  <a:pt x="46" y="1"/>
                </a:lnTo>
                <a:lnTo>
                  <a:pt x="53" y="0"/>
                </a:lnTo>
                <a:lnTo>
                  <a:pt x="1171" y="0"/>
                </a:lnTo>
                <a:lnTo>
                  <a:pt x="1172" y="0"/>
                </a:lnTo>
                <a:lnTo>
                  <a:pt x="1174" y="0"/>
                </a:lnTo>
                <a:lnTo>
                  <a:pt x="1175" y="0"/>
                </a:lnTo>
                <a:lnTo>
                  <a:pt x="1176" y="1"/>
                </a:lnTo>
                <a:lnTo>
                  <a:pt x="1177" y="1"/>
                </a:lnTo>
                <a:lnTo>
                  <a:pt x="1182" y="1"/>
                </a:lnTo>
                <a:lnTo>
                  <a:pt x="1183" y="2"/>
                </a:lnTo>
                <a:lnTo>
                  <a:pt x="1184" y="2"/>
                </a:lnTo>
                <a:lnTo>
                  <a:pt x="1186" y="2"/>
                </a:lnTo>
                <a:lnTo>
                  <a:pt x="1187" y="3"/>
                </a:lnTo>
                <a:lnTo>
                  <a:pt x="1190" y="4"/>
                </a:lnTo>
                <a:lnTo>
                  <a:pt x="1192" y="5"/>
                </a:lnTo>
                <a:lnTo>
                  <a:pt x="1194" y="5"/>
                </a:lnTo>
                <a:lnTo>
                  <a:pt x="1195" y="6"/>
                </a:lnTo>
                <a:lnTo>
                  <a:pt x="1197" y="6"/>
                </a:lnTo>
                <a:lnTo>
                  <a:pt x="1198" y="9"/>
                </a:lnTo>
                <a:lnTo>
                  <a:pt x="1199" y="9"/>
                </a:lnTo>
                <a:lnTo>
                  <a:pt x="1202" y="12"/>
                </a:lnTo>
                <a:lnTo>
                  <a:pt x="1203" y="12"/>
                </a:lnTo>
                <a:lnTo>
                  <a:pt x="1204" y="13"/>
                </a:lnTo>
                <a:lnTo>
                  <a:pt x="1205" y="14"/>
                </a:lnTo>
                <a:lnTo>
                  <a:pt x="1206" y="15"/>
                </a:lnTo>
                <a:lnTo>
                  <a:pt x="1209" y="17"/>
                </a:lnTo>
                <a:lnTo>
                  <a:pt x="1210" y="21"/>
                </a:lnTo>
                <a:lnTo>
                  <a:pt x="1211" y="22"/>
                </a:lnTo>
                <a:lnTo>
                  <a:pt x="1212" y="22"/>
                </a:lnTo>
                <a:lnTo>
                  <a:pt x="1214" y="23"/>
                </a:lnTo>
                <a:lnTo>
                  <a:pt x="1214" y="24"/>
                </a:lnTo>
                <a:lnTo>
                  <a:pt x="1215" y="27"/>
                </a:lnTo>
                <a:lnTo>
                  <a:pt x="1216" y="29"/>
                </a:lnTo>
                <a:lnTo>
                  <a:pt x="1217" y="31"/>
                </a:lnTo>
                <a:lnTo>
                  <a:pt x="1217" y="32"/>
                </a:lnTo>
                <a:lnTo>
                  <a:pt x="1218" y="35"/>
                </a:lnTo>
                <a:lnTo>
                  <a:pt x="1220" y="37"/>
                </a:lnTo>
                <a:lnTo>
                  <a:pt x="1220" y="39"/>
                </a:lnTo>
                <a:lnTo>
                  <a:pt x="1220" y="42"/>
                </a:lnTo>
                <a:lnTo>
                  <a:pt x="1223" y="44"/>
                </a:lnTo>
                <a:lnTo>
                  <a:pt x="1223" y="46"/>
                </a:lnTo>
                <a:lnTo>
                  <a:pt x="1223" y="47"/>
                </a:lnTo>
                <a:lnTo>
                  <a:pt x="1223" y="49"/>
                </a:lnTo>
                <a:lnTo>
                  <a:pt x="1223" y="52"/>
                </a:lnTo>
                <a:lnTo>
                  <a:pt x="1223" y="54"/>
                </a:lnTo>
                <a:lnTo>
                  <a:pt x="1223" y="55"/>
                </a:lnTo>
                <a:lnTo>
                  <a:pt x="1223" y="58"/>
                </a:lnTo>
                <a:lnTo>
                  <a:pt x="1223" y="62"/>
                </a:lnTo>
                <a:lnTo>
                  <a:pt x="1223" y="63"/>
                </a:lnTo>
                <a:lnTo>
                  <a:pt x="1223" y="65"/>
                </a:lnTo>
                <a:lnTo>
                  <a:pt x="1220" y="69"/>
                </a:lnTo>
                <a:lnTo>
                  <a:pt x="1220" y="70"/>
                </a:lnTo>
                <a:lnTo>
                  <a:pt x="1219" y="71"/>
                </a:lnTo>
                <a:lnTo>
                  <a:pt x="1218" y="74"/>
                </a:lnTo>
                <a:lnTo>
                  <a:pt x="1217" y="76"/>
                </a:lnTo>
                <a:lnTo>
                  <a:pt x="1217" y="78"/>
                </a:lnTo>
                <a:lnTo>
                  <a:pt x="1216" y="80"/>
                </a:lnTo>
                <a:lnTo>
                  <a:pt x="1215" y="81"/>
                </a:lnTo>
                <a:lnTo>
                  <a:pt x="1214" y="83"/>
                </a:lnTo>
                <a:lnTo>
                  <a:pt x="1213" y="85"/>
                </a:lnTo>
                <a:lnTo>
                  <a:pt x="1212" y="86"/>
                </a:lnTo>
                <a:lnTo>
                  <a:pt x="1210" y="87"/>
                </a:lnTo>
                <a:lnTo>
                  <a:pt x="1209" y="88"/>
                </a:lnTo>
                <a:lnTo>
                  <a:pt x="1208" y="90"/>
                </a:lnTo>
                <a:lnTo>
                  <a:pt x="1206" y="92"/>
                </a:lnTo>
                <a:lnTo>
                  <a:pt x="1204" y="93"/>
                </a:lnTo>
                <a:lnTo>
                  <a:pt x="1204" y="94"/>
                </a:lnTo>
                <a:lnTo>
                  <a:pt x="711" y="806"/>
                </a:lnTo>
                <a:lnTo>
                  <a:pt x="711" y="808"/>
                </a:lnTo>
                <a:lnTo>
                  <a:pt x="705" y="814"/>
                </a:lnTo>
                <a:lnTo>
                  <a:pt x="700" y="820"/>
                </a:lnTo>
                <a:lnTo>
                  <a:pt x="694" y="825"/>
                </a:lnTo>
                <a:lnTo>
                  <a:pt x="691" y="830"/>
                </a:lnTo>
                <a:lnTo>
                  <a:pt x="682" y="833"/>
                </a:lnTo>
                <a:lnTo>
                  <a:pt x="675" y="838"/>
                </a:lnTo>
                <a:lnTo>
                  <a:pt x="667" y="842"/>
                </a:lnTo>
                <a:lnTo>
                  <a:pt x="661" y="844"/>
                </a:lnTo>
                <a:lnTo>
                  <a:pt x="653" y="846"/>
                </a:lnTo>
                <a:lnTo>
                  <a:pt x="645" y="847"/>
                </a:lnTo>
                <a:lnTo>
                  <a:pt x="637" y="847"/>
                </a:lnTo>
                <a:lnTo>
                  <a:pt x="630" y="847"/>
                </a:lnTo>
                <a:lnTo>
                  <a:pt x="622" y="846"/>
                </a:lnTo>
                <a:lnTo>
                  <a:pt x="616" y="844"/>
                </a:lnTo>
                <a:lnTo>
                  <a:pt x="608" y="841"/>
                </a:lnTo>
                <a:lnTo>
                  <a:pt x="599" y="837"/>
                </a:lnTo>
                <a:lnTo>
                  <a:pt x="594" y="833"/>
                </a:lnTo>
                <a:lnTo>
                  <a:pt x="588" y="829"/>
                </a:lnTo>
                <a:lnTo>
                  <a:pt x="581" y="824"/>
                </a:lnTo>
                <a:lnTo>
                  <a:pt x="577" y="818"/>
                </a:lnTo>
                <a:lnTo>
                  <a:pt x="570" y="812"/>
                </a:lnTo>
                <a:lnTo>
                  <a:pt x="567" y="806"/>
                </a:lnTo>
                <a:lnTo>
                  <a:pt x="20" y="93"/>
                </a:lnTo>
                <a:lnTo>
                  <a:pt x="19" y="93"/>
                </a:lnTo>
                <a:close/>
              </a:path>
            </a:pathLst>
          </a:custGeom>
          <a:solidFill>
            <a:schemeClr val="accent5">
              <a:lumMod val="90000"/>
            </a:schemeClr>
          </a:solidFill>
          <a:ln w="20638">
            <a:solidFill>
              <a:srgbClr val="000000"/>
            </a:solidFill>
            <a:prstDash val="solid"/>
            <a:round/>
            <a:headEnd/>
            <a:tailEnd/>
          </a:ln>
        </p:spPr>
        <p:txBody>
          <a:bodyPr/>
          <a:lstStyle/>
          <a:p>
            <a:endParaRPr lang="en-US" sz="2330"/>
          </a:p>
        </p:txBody>
      </p:sp>
      <p:sp>
        <p:nvSpPr>
          <p:cNvPr id="67683" name="Line 99">
            <a:extLst>
              <a:ext uri="{FF2B5EF4-FFF2-40B4-BE49-F238E27FC236}">
                <a16:creationId xmlns:a16="http://schemas.microsoft.com/office/drawing/2014/main" id="{77FF9A65-EC57-4682-93E2-0E2934DB73AC}"/>
              </a:ext>
            </a:extLst>
          </p:cNvPr>
          <p:cNvSpPr>
            <a:spLocks noChangeShapeType="1"/>
          </p:cNvSpPr>
          <p:nvPr/>
        </p:nvSpPr>
        <p:spPr bwMode="auto">
          <a:xfrm>
            <a:off x="5817772" y="4120382"/>
            <a:ext cx="1157781" cy="15400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84" name="Line 100">
            <a:extLst>
              <a:ext uri="{FF2B5EF4-FFF2-40B4-BE49-F238E27FC236}">
                <a16:creationId xmlns:a16="http://schemas.microsoft.com/office/drawing/2014/main" id="{AC9AF2B2-E602-47B8-B78C-7D7CD639C64B}"/>
              </a:ext>
            </a:extLst>
          </p:cNvPr>
          <p:cNvSpPr>
            <a:spLocks noChangeShapeType="1"/>
          </p:cNvSpPr>
          <p:nvPr/>
        </p:nvSpPr>
        <p:spPr bwMode="auto">
          <a:xfrm>
            <a:off x="6138009" y="5843065"/>
            <a:ext cx="766236" cy="129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85" name="Freeform 101">
            <a:extLst>
              <a:ext uri="{FF2B5EF4-FFF2-40B4-BE49-F238E27FC236}">
                <a16:creationId xmlns:a16="http://schemas.microsoft.com/office/drawing/2014/main" id="{A717FD08-E568-4172-B14E-346AF71E238C}"/>
              </a:ext>
            </a:extLst>
          </p:cNvPr>
          <p:cNvSpPr>
            <a:spLocks/>
          </p:cNvSpPr>
          <p:nvPr/>
        </p:nvSpPr>
        <p:spPr bwMode="auto">
          <a:xfrm>
            <a:off x="6902949" y="5661729"/>
            <a:ext cx="103721" cy="182630"/>
          </a:xfrm>
          <a:custGeom>
            <a:avLst/>
            <a:gdLst>
              <a:gd name="T0" fmla="*/ 110 w 161"/>
              <a:gd name="T1" fmla="*/ 0 h 283"/>
              <a:gd name="T2" fmla="*/ 147 w 161"/>
              <a:gd name="T3" fmla="*/ 54 h 283"/>
              <a:gd name="T4" fmla="*/ 161 w 161"/>
              <a:gd name="T5" fmla="*/ 121 h 283"/>
              <a:gd name="T6" fmla="*/ 161 w 161"/>
              <a:gd name="T7" fmla="*/ 137 h 283"/>
              <a:gd name="T8" fmla="*/ 158 w 161"/>
              <a:gd name="T9" fmla="*/ 154 h 283"/>
              <a:gd name="T10" fmla="*/ 149 w 161"/>
              <a:gd name="T11" fmla="*/ 185 h 283"/>
              <a:gd name="T12" fmla="*/ 113 w 161"/>
              <a:gd name="T13" fmla="*/ 238 h 283"/>
              <a:gd name="T14" fmla="*/ 62 w 161"/>
              <a:gd name="T15" fmla="*/ 273 h 283"/>
              <a:gd name="T16" fmla="*/ 33 w 161"/>
              <a:gd name="T17" fmla="*/ 281 h 283"/>
              <a:gd name="T18" fmla="*/ 17 w 161"/>
              <a:gd name="T19" fmla="*/ 282 h 283"/>
              <a:gd name="T20" fmla="*/ 0 w 161"/>
              <a:gd name="T21" fmla="*/ 283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1" h="283">
                <a:moveTo>
                  <a:pt x="110" y="0"/>
                </a:moveTo>
                <a:lnTo>
                  <a:pt x="147" y="54"/>
                </a:lnTo>
                <a:lnTo>
                  <a:pt x="161" y="121"/>
                </a:lnTo>
                <a:lnTo>
                  <a:pt x="161" y="137"/>
                </a:lnTo>
                <a:lnTo>
                  <a:pt x="158" y="154"/>
                </a:lnTo>
                <a:lnTo>
                  <a:pt x="149" y="185"/>
                </a:lnTo>
                <a:lnTo>
                  <a:pt x="113" y="238"/>
                </a:lnTo>
                <a:lnTo>
                  <a:pt x="62" y="273"/>
                </a:lnTo>
                <a:lnTo>
                  <a:pt x="33" y="281"/>
                </a:lnTo>
                <a:lnTo>
                  <a:pt x="17" y="282"/>
                </a:lnTo>
                <a:lnTo>
                  <a:pt x="0" y="283"/>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67686" name="Freeform 102">
            <a:extLst>
              <a:ext uri="{FF2B5EF4-FFF2-40B4-BE49-F238E27FC236}">
                <a16:creationId xmlns:a16="http://schemas.microsoft.com/office/drawing/2014/main" id="{82D210C6-7707-45E3-8705-8F9AE71CED85}"/>
              </a:ext>
            </a:extLst>
          </p:cNvPr>
          <p:cNvSpPr>
            <a:spLocks/>
          </p:cNvSpPr>
          <p:nvPr/>
        </p:nvSpPr>
        <p:spPr bwMode="auto">
          <a:xfrm>
            <a:off x="5513093" y="4023237"/>
            <a:ext cx="303383" cy="86782"/>
          </a:xfrm>
          <a:custGeom>
            <a:avLst/>
            <a:gdLst>
              <a:gd name="T0" fmla="*/ 0 w 468"/>
              <a:gd name="T1" fmla="*/ 135 h 135"/>
              <a:gd name="T2" fmla="*/ 47 w 468"/>
              <a:gd name="T3" fmla="*/ 77 h 135"/>
              <a:gd name="T4" fmla="*/ 103 w 468"/>
              <a:gd name="T5" fmla="*/ 35 h 135"/>
              <a:gd name="T6" fmla="*/ 165 w 468"/>
              <a:gd name="T7" fmla="*/ 10 h 135"/>
              <a:gd name="T8" fmla="*/ 234 w 468"/>
              <a:gd name="T9" fmla="*/ 0 h 135"/>
              <a:gd name="T10" fmla="*/ 249 w 468"/>
              <a:gd name="T11" fmla="*/ 0 h 135"/>
              <a:gd name="T12" fmla="*/ 265 w 468"/>
              <a:gd name="T13" fmla="*/ 1 h 135"/>
              <a:gd name="T14" fmla="*/ 299 w 468"/>
              <a:gd name="T15" fmla="*/ 8 h 135"/>
              <a:gd name="T16" fmla="*/ 362 w 468"/>
              <a:gd name="T17" fmla="*/ 33 h 135"/>
              <a:gd name="T18" fmla="*/ 419 w 468"/>
              <a:gd name="T19" fmla="*/ 74 h 135"/>
              <a:gd name="T20" fmla="*/ 468 w 468"/>
              <a:gd name="T21" fmla="*/ 135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68" h="135">
                <a:moveTo>
                  <a:pt x="0" y="135"/>
                </a:moveTo>
                <a:lnTo>
                  <a:pt x="47" y="77"/>
                </a:lnTo>
                <a:lnTo>
                  <a:pt x="103" y="35"/>
                </a:lnTo>
                <a:lnTo>
                  <a:pt x="165" y="10"/>
                </a:lnTo>
                <a:lnTo>
                  <a:pt x="234" y="0"/>
                </a:lnTo>
                <a:lnTo>
                  <a:pt x="249" y="0"/>
                </a:lnTo>
                <a:lnTo>
                  <a:pt x="265" y="1"/>
                </a:lnTo>
                <a:lnTo>
                  <a:pt x="299" y="8"/>
                </a:lnTo>
                <a:lnTo>
                  <a:pt x="362" y="33"/>
                </a:lnTo>
                <a:lnTo>
                  <a:pt x="419" y="74"/>
                </a:lnTo>
                <a:lnTo>
                  <a:pt x="468" y="135"/>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67687" name="Line 103">
            <a:extLst>
              <a:ext uri="{FF2B5EF4-FFF2-40B4-BE49-F238E27FC236}">
                <a16:creationId xmlns:a16="http://schemas.microsoft.com/office/drawing/2014/main" id="{4291356E-AC66-45E7-9379-186166DAD794}"/>
              </a:ext>
            </a:extLst>
          </p:cNvPr>
          <p:cNvSpPr>
            <a:spLocks noChangeShapeType="1"/>
          </p:cNvSpPr>
          <p:nvPr/>
        </p:nvSpPr>
        <p:spPr bwMode="auto">
          <a:xfrm flipH="1">
            <a:off x="5229158" y="4120382"/>
            <a:ext cx="285232" cy="41577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88" name="Line 104">
            <a:extLst>
              <a:ext uri="{FF2B5EF4-FFF2-40B4-BE49-F238E27FC236}">
                <a16:creationId xmlns:a16="http://schemas.microsoft.com/office/drawing/2014/main" id="{55BED1D9-436F-4C8D-A4B4-5B58531A2FC4}"/>
              </a:ext>
            </a:extLst>
          </p:cNvPr>
          <p:cNvSpPr>
            <a:spLocks noChangeShapeType="1"/>
          </p:cNvSpPr>
          <p:nvPr/>
        </p:nvSpPr>
        <p:spPr bwMode="auto">
          <a:xfrm>
            <a:off x="6694210" y="4116494"/>
            <a:ext cx="917928" cy="1227898"/>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89" name="Line 105">
            <a:extLst>
              <a:ext uri="{FF2B5EF4-FFF2-40B4-BE49-F238E27FC236}">
                <a16:creationId xmlns:a16="http://schemas.microsoft.com/office/drawing/2014/main" id="{F643D35E-CCB2-43DF-89B6-8EFDF2808FB1}"/>
              </a:ext>
            </a:extLst>
          </p:cNvPr>
          <p:cNvSpPr>
            <a:spLocks noChangeShapeType="1"/>
          </p:cNvSpPr>
          <p:nvPr/>
        </p:nvSpPr>
        <p:spPr bwMode="auto">
          <a:xfrm>
            <a:off x="6997594" y="5787369"/>
            <a:ext cx="608062" cy="129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90" name="Freeform 106">
            <a:extLst>
              <a:ext uri="{FF2B5EF4-FFF2-40B4-BE49-F238E27FC236}">
                <a16:creationId xmlns:a16="http://schemas.microsoft.com/office/drawing/2014/main" id="{67B22653-4EA0-4610-9A54-8C69DB20A4C9}"/>
              </a:ext>
            </a:extLst>
          </p:cNvPr>
          <p:cNvSpPr>
            <a:spLocks/>
          </p:cNvSpPr>
          <p:nvPr/>
        </p:nvSpPr>
        <p:spPr bwMode="auto">
          <a:xfrm>
            <a:off x="6397311" y="4023238"/>
            <a:ext cx="294308" cy="84191"/>
          </a:xfrm>
          <a:custGeom>
            <a:avLst/>
            <a:gdLst>
              <a:gd name="T0" fmla="*/ 0 w 455"/>
              <a:gd name="T1" fmla="*/ 130 h 130"/>
              <a:gd name="T2" fmla="*/ 44 w 455"/>
              <a:gd name="T3" fmla="*/ 74 h 130"/>
              <a:gd name="T4" fmla="*/ 99 w 455"/>
              <a:gd name="T5" fmla="*/ 34 h 130"/>
              <a:gd name="T6" fmla="*/ 160 w 455"/>
              <a:gd name="T7" fmla="*/ 10 h 130"/>
              <a:gd name="T8" fmla="*/ 226 w 455"/>
              <a:gd name="T9" fmla="*/ 0 h 130"/>
              <a:gd name="T10" fmla="*/ 241 w 455"/>
              <a:gd name="T11" fmla="*/ 0 h 130"/>
              <a:gd name="T12" fmla="*/ 257 w 455"/>
              <a:gd name="T13" fmla="*/ 1 h 130"/>
              <a:gd name="T14" fmla="*/ 289 w 455"/>
              <a:gd name="T15" fmla="*/ 7 h 130"/>
              <a:gd name="T16" fmla="*/ 352 w 455"/>
              <a:gd name="T17" fmla="*/ 31 h 130"/>
              <a:gd name="T18" fmla="*/ 407 w 455"/>
              <a:gd name="T19" fmla="*/ 71 h 130"/>
              <a:gd name="T20" fmla="*/ 455 w 455"/>
              <a:gd name="T21"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5" h="130">
                <a:moveTo>
                  <a:pt x="0" y="130"/>
                </a:moveTo>
                <a:lnTo>
                  <a:pt x="44" y="74"/>
                </a:lnTo>
                <a:lnTo>
                  <a:pt x="99" y="34"/>
                </a:lnTo>
                <a:lnTo>
                  <a:pt x="160" y="10"/>
                </a:lnTo>
                <a:lnTo>
                  <a:pt x="226" y="0"/>
                </a:lnTo>
                <a:lnTo>
                  <a:pt x="241" y="0"/>
                </a:lnTo>
                <a:lnTo>
                  <a:pt x="257" y="1"/>
                </a:lnTo>
                <a:lnTo>
                  <a:pt x="289" y="7"/>
                </a:lnTo>
                <a:lnTo>
                  <a:pt x="352" y="31"/>
                </a:lnTo>
                <a:lnTo>
                  <a:pt x="407" y="71"/>
                </a:lnTo>
                <a:lnTo>
                  <a:pt x="455" y="13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67691" name="Line 107">
            <a:extLst>
              <a:ext uri="{FF2B5EF4-FFF2-40B4-BE49-F238E27FC236}">
                <a16:creationId xmlns:a16="http://schemas.microsoft.com/office/drawing/2014/main" id="{9F0366EA-3BE3-4213-878E-42B543B96CDD}"/>
              </a:ext>
            </a:extLst>
          </p:cNvPr>
          <p:cNvSpPr>
            <a:spLocks noChangeShapeType="1"/>
          </p:cNvSpPr>
          <p:nvPr/>
        </p:nvSpPr>
        <p:spPr bwMode="auto">
          <a:xfrm flipH="1">
            <a:off x="6123748" y="4116496"/>
            <a:ext cx="277452" cy="40282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92" name="Rectangle 108">
            <a:extLst>
              <a:ext uri="{FF2B5EF4-FFF2-40B4-BE49-F238E27FC236}">
                <a16:creationId xmlns:a16="http://schemas.microsoft.com/office/drawing/2014/main" id="{37ED3EA8-2861-4545-9AA3-3888B9AC9BE6}"/>
              </a:ext>
            </a:extLst>
          </p:cNvPr>
          <p:cNvSpPr>
            <a:spLocks noChangeArrowheads="1"/>
          </p:cNvSpPr>
          <p:nvPr/>
        </p:nvSpPr>
        <p:spPr bwMode="auto">
          <a:xfrm>
            <a:off x="2712635" y="4348345"/>
            <a:ext cx="484894" cy="327698"/>
          </a:xfrm>
          <a:prstGeom prst="rect">
            <a:avLst/>
          </a:prstGeom>
          <a:solidFill>
            <a:srgbClr val="FFED24"/>
          </a:solidFill>
          <a:ln w="20638">
            <a:solidFill>
              <a:srgbClr val="000000"/>
            </a:solidFill>
            <a:miter lim="800000"/>
            <a:headEnd/>
            <a:tailEnd/>
          </a:ln>
        </p:spPr>
        <p:txBody>
          <a:bodyPr/>
          <a:lstStyle/>
          <a:p>
            <a:endParaRPr lang="en-US" sz="2330"/>
          </a:p>
        </p:txBody>
      </p:sp>
      <p:sp>
        <p:nvSpPr>
          <p:cNvPr id="67693" name="Rectangle 109">
            <a:extLst>
              <a:ext uri="{FF2B5EF4-FFF2-40B4-BE49-F238E27FC236}">
                <a16:creationId xmlns:a16="http://schemas.microsoft.com/office/drawing/2014/main" id="{DD4471FA-6AEE-4C34-B27F-436042B79700}"/>
              </a:ext>
            </a:extLst>
          </p:cNvPr>
          <p:cNvSpPr>
            <a:spLocks noChangeArrowheads="1"/>
          </p:cNvSpPr>
          <p:nvPr/>
        </p:nvSpPr>
        <p:spPr bwMode="auto">
          <a:xfrm>
            <a:off x="2787835" y="4367775"/>
            <a:ext cx="359073"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POWER</a:t>
            </a:r>
            <a:endParaRPr lang="en-US" altLang="en-US" sz="2330"/>
          </a:p>
        </p:txBody>
      </p:sp>
      <p:sp>
        <p:nvSpPr>
          <p:cNvPr id="67694" name="Rectangle 110">
            <a:extLst>
              <a:ext uri="{FF2B5EF4-FFF2-40B4-BE49-F238E27FC236}">
                <a16:creationId xmlns:a16="http://schemas.microsoft.com/office/drawing/2014/main" id="{EA33E1F1-10DD-452D-A40A-205629F9876F}"/>
              </a:ext>
            </a:extLst>
          </p:cNvPr>
          <p:cNvSpPr>
            <a:spLocks noChangeArrowheads="1"/>
          </p:cNvSpPr>
          <p:nvPr/>
        </p:nvSpPr>
        <p:spPr bwMode="auto">
          <a:xfrm>
            <a:off x="2786538" y="4573719"/>
            <a:ext cx="351058"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SUPRV.</a:t>
            </a:r>
            <a:endParaRPr lang="en-US" altLang="en-US" sz="2330"/>
          </a:p>
        </p:txBody>
      </p:sp>
      <p:sp>
        <p:nvSpPr>
          <p:cNvPr id="67695" name="Rectangle 111">
            <a:extLst>
              <a:ext uri="{FF2B5EF4-FFF2-40B4-BE49-F238E27FC236}">
                <a16:creationId xmlns:a16="http://schemas.microsoft.com/office/drawing/2014/main" id="{030AE097-8485-4411-9B0B-11D5BE60CB27}"/>
              </a:ext>
            </a:extLst>
          </p:cNvPr>
          <p:cNvSpPr>
            <a:spLocks noChangeArrowheads="1"/>
          </p:cNvSpPr>
          <p:nvPr/>
        </p:nvSpPr>
        <p:spPr bwMode="auto">
          <a:xfrm>
            <a:off x="2786539" y="4466214"/>
            <a:ext cx="352661"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HOUSE</a:t>
            </a:r>
            <a:endParaRPr lang="en-US" altLang="en-US" sz="2330"/>
          </a:p>
        </p:txBody>
      </p:sp>
      <p:sp>
        <p:nvSpPr>
          <p:cNvPr id="67696" name="Line 112">
            <a:extLst>
              <a:ext uri="{FF2B5EF4-FFF2-40B4-BE49-F238E27FC236}">
                <a16:creationId xmlns:a16="http://schemas.microsoft.com/office/drawing/2014/main" id="{3AF4E5B3-5794-4114-929B-70A8D8F943E5}"/>
              </a:ext>
            </a:extLst>
          </p:cNvPr>
          <p:cNvSpPr>
            <a:spLocks noChangeShapeType="1"/>
          </p:cNvSpPr>
          <p:nvPr/>
        </p:nvSpPr>
        <p:spPr bwMode="auto">
          <a:xfrm flipH="1">
            <a:off x="2547981" y="4120382"/>
            <a:ext cx="1126665" cy="15400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97" name="Line 113">
            <a:extLst>
              <a:ext uri="{FF2B5EF4-FFF2-40B4-BE49-F238E27FC236}">
                <a16:creationId xmlns:a16="http://schemas.microsoft.com/office/drawing/2014/main" id="{6277BEF3-66C2-4F5A-99FB-2E657370B2EE}"/>
              </a:ext>
            </a:extLst>
          </p:cNvPr>
          <p:cNvSpPr>
            <a:spLocks noChangeShapeType="1"/>
          </p:cNvSpPr>
          <p:nvPr/>
        </p:nvSpPr>
        <p:spPr bwMode="auto">
          <a:xfrm flipH="1" flipV="1">
            <a:off x="2617991" y="5844360"/>
            <a:ext cx="809021" cy="129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698" name="Freeform 114">
            <a:extLst>
              <a:ext uri="{FF2B5EF4-FFF2-40B4-BE49-F238E27FC236}">
                <a16:creationId xmlns:a16="http://schemas.microsoft.com/office/drawing/2014/main" id="{CFAA28D5-CF86-4D69-9E53-3B6C92EC0B29}"/>
              </a:ext>
            </a:extLst>
          </p:cNvPr>
          <p:cNvSpPr>
            <a:spLocks/>
          </p:cNvSpPr>
          <p:nvPr/>
        </p:nvSpPr>
        <p:spPr bwMode="auto">
          <a:xfrm>
            <a:off x="2518161" y="5661729"/>
            <a:ext cx="101127" cy="182630"/>
          </a:xfrm>
          <a:custGeom>
            <a:avLst/>
            <a:gdLst>
              <a:gd name="T0" fmla="*/ 155 w 155"/>
              <a:gd name="T1" fmla="*/ 283 h 283"/>
              <a:gd name="T2" fmla="*/ 126 w 155"/>
              <a:gd name="T3" fmla="*/ 282 h 283"/>
              <a:gd name="T4" fmla="*/ 96 w 155"/>
              <a:gd name="T5" fmla="*/ 274 h 283"/>
              <a:gd name="T6" fmla="*/ 46 w 155"/>
              <a:gd name="T7" fmla="*/ 240 h 283"/>
              <a:gd name="T8" fmla="*/ 13 w 155"/>
              <a:gd name="T9" fmla="*/ 187 h 283"/>
              <a:gd name="T10" fmla="*/ 0 w 155"/>
              <a:gd name="T11" fmla="*/ 121 h 283"/>
              <a:gd name="T12" fmla="*/ 13 w 155"/>
              <a:gd name="T13" fmla="*/ 56 h 283"/>
              <a:gd name="T14" fmla="*/ 51 w 155"/>
              <a:gd name="T15" fmla="*/ 0 h 2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5" h="283">
                <a:moveTo>
                  <a:pt x="155" y="283"/>
                </a:moveTo>
                <a:lnTo>
                  <a:pt x="126" y="282"/>
                </a:lnTo>
                <a:lnTo>
                  <a:pt x="96" y="274"/>
                </a:lnTo>
                <a:lnTo>
                  <a:pt x="46" y="240"/>
                </a:lnTo>
                <a:lnTo>
                  <a:pt x="13" y="187"/>
                </a:lnTo>
                <a:lnTo>
                  <a:pt x="0" y="121"/>
                </a:lnTo>
                <a:lnTo>
                  <a:pt x="13" y="56"/>
                </a:lnTo>
                <a:lnTo>
                  <a:pt x="51" y="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67699" name="Freeform 115">
            <a:extLst>
              <a:ext uri="{FF2B5EF4-FFF2-40B4-BE49-F238E27FC236}">
                <a16:creationId xmlns:a16="http://schemas.microsoft.com/office/drawing/2014/main" id="{E6307FF7-B200-4BE6-A451-40BDD796F5AD}"/>
              </a:ext>
            </a:extLst>
          </p:cNvPr>
          <p:cNvSpPr>
            <a:spLocks/>
          </p:cNvSpPr>
          <p:nvPr/>
        </p:nvSpPr>
        <p:spPr bwMode="auto">
          <a:xfrm>
            <a:off x="3674644" y="4023238"/>
            <a:ext cx="295604" cy="88077"/>
          </a:xfrm>
          <a:custGeom>
            <a:avLst/>
            <a:gdLst>
              <a:gd name="T0" fmla="*/ 0 w 457"/>
              <a:gd name="T1" fmla="*/ 136 h 136"/>
              <a:gd name="T2" fmla="*/ 45 w 457"/>
              <a:gd name="T3" fmla="*/ 77 h 136"/>
              <a:gd name="T4" fmla="*/ 100 w 457"/>
              <a:gd name="T5" fmla="*/ 35 h 136"/>
              <a:gd name="T6" fmla="*/ 162 w 457"/>
              <a:gd name="T7" fmla="*/ 10 h 136"/>
              <a:gd name="T8" fmla="*/ 227 w 457"/>
              <a:gd name="T9" fmla="*/ 0 h 136"/>
              <a:gd name="T10" fmla="*/ 243 w 457"/>
              <a:gd name="T11" fmla="*/ 0 h 136"/>
              <a:gd name="T12" fmla="*/ 259 w 457"/>
              <a:gd name="T13" fmla="*/ 1 h 136"/>
              <a:gd name="T14" fmla="*/ 291 w 457"/>
              <a:gd name="T15" fmla="*/ 8 h 136"/>
              <a:gd name="T16" fmla="*/ 354 w 457"/>
              <a:gd name="T17" fmla="*/ 33 h 136"/>
              <a:gd name="T18" fmla="*/ 409 w 457"/>
              <a:gd name="T19" fmla="*/ 75 h 136"/>
              <a:gd name="T20" fmla="*/ 457 w 457"/>
              <a:gd name="T21" fmla="*/ 136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7" h="136">
                <a:moveTo>
                  <a:pt x="0" y="136"/>
                </a:moveTo>
                <a:lnTo>
                  <a:pt x="45" y="77"/>
                </a:lnTo>
                <a:lnTo>
                  <a:pt x="100" y="35"/>
                </a:lnTo>
                <a:lnTo>
                  <a:pt x="162" y="10"/>
                </a:lnTo>
                <a:lnTo>
                  <a:pt x="227" y="0"/>
                </a:lnTo>
                <a:lnTo>
                  <a:pt x="243" y="0"/>
                </a:lnTo>
                <a:lnTo>
                  <a:pt x="259" y="1"/>
                </a:lnTo>
                <a:lnTo>
                  <a:pt x="291" y="8"/>
                </a:lnTo>
                <a:lnTo>
                  <a:pt x="354" y="33"/>
                </a:lnTo>
                <a:lnTo>
                  <a:pt x="409" y="75"/>
                </a:lnTo>
                <a:lnTo>
                  <a:pt x="457" y="136"/>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67700" name="Line 116">
            <a:extLst>
              <a:ext uri="{FF2B5EF4-FFF2-40B4-BE49-F238E27FC236}">
                <a16:creationId xmlns:a16="http://schemas.microsoft.com/office/drawing/2014/main" id="{AE8E1F8A-A6A0-40F2-8EE7-E3A97FC21239}"/>
              </a:ext>
            </a:extLst>
          </p:cNvPr>
          <p:cNvSpPr>
            <a:spLocks noChangeShapeType="1"/>
          </p:cNvSpPr>
          <p:nvPr/>
        </p:nvSpPr>
        <p:spPr bwMode="auto">
          <a:xfrm>
            <a:off x="3968953" y="4120382"/>
            <a:ext cx="278749" cy="41577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701" name="Line 117">
            <a:extLst>
              <a:ext uri="{FF2B5EF4-FFF2-40B4-BE49-F238E27FC236}">
                <a16:creationId xmlns:a16="http://schemas.microsoft.com/office/drawing/2014/main" id="{BA1801FC-14F7-4238-B182-1F204832951B}"/>
              </a:ext>
            </a:extLst>
          </p:cNvPr>
          <p:cNvSpPr>
            <a:spLocks noChangeShapeType="1"/>
          </p:cNvSpPr>
          <p:nvPr/>
        </p:nvSpPr>
        <p:spPr bwMode="auto">
          <a:xfrm flipH="1">
            <a:off x="2498711" y="4116495"/>
            <a:ext cx="322830" cy="45204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702" name="Line 118">
            <a:extLst>
              <a:ext uri="{FF2B5EF4-FFF2-40B4-BE49-F238E27FC236}">
                <a16:creationId xmlns:a16="http://schemas.microsoft.com/office/drawing/2014/main" id="{E4F8E7B7-F1D3-46E0-A0F7-13A0F5A720C7}"/>
              </a:ext>
            </a:extLst>
          </p:cNvPr>
          <p:cNvSpPr>
            <a:spLocks noChangeShapeType="1"/>
          </p:cNvSpPr>
          <p:nvPr/>
        </p:nvSpPr>
        <p:spPr bwMode="auto">
          <a:xfrm flipH="1">
            <a:off x="2405363" y="5787369"/>
            <a:ext cx="112796" cy="129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703" name="Freeform 119">
            <a:extLst>
              <a:ext uri="{FF2B5EF4-FFF2-40B4-BE49-F238E27FC236}">
                <a16:creationId xmlns:a16="http://schemas.microsoft.com/office/drawing/2014/main" id="{93FC9A6A-863F-487A-8AC7-168B5366873D}"/>
              </a:ext>
            </a:extLst>
          </p:cNvPr>
          <p:cNvSpPr>
            <a:spLocks/>
          </p:cNvSpPr>
          <p:nvPr/>
        </p:nvSpPr>
        <p:spPr bwMode="auto">
          <a:xfrm>
            <a:off x="2824135" y="4023238"/>
            <a:ext cx="286528" cy="84191"/>
          </a:xfrm>
          <a:custGeom>
            <a:avLst/>
            <a:gdLst>
              <a:gd name="T0" fmla="*/ 0 w 441"/>
              <a:gd name="T1" fmla="*/ 130 h 130"/>
              <a:gd name="T2" fmla="*/ 44 w 441"/>
              <a:gd name="T3" fmla="*/ 74 h 130"/>
              <a:gd name="T4" fmla="*/ 97 w 441"/>
              <a:gd name="T5" fmla="*/ 34 h 130"/>
              <a:gd name="T6" fmla="*/ 157 w 441"/>
              <a:gd name="T7" fmla="*/ 10 h 130"/>
              <a:gd name="T8" fmla="*/ 220 w 441"/>
              <a:gd name="T9" fmla="*/ 0 h 130"/>
              <a:gd name="T10" fmla="*/ 235 w 441"/>
              <a:gd name="T11" fmla="*/ 0 h 130"/>
              <a:gd name="T12" fmla="*/ 251 w 441"/>
              <a:gd name="T13" fmla="*/ 1 h 130"/>
              <a:gd name="T14" fmla="*/ 282 w 441"/>
              <a:gd name="T15" fmla="*/ 7 h 130"/>
              <a:gd name="T16" fmla="*/ 342 w 441"/>
              <a:gd name="T17" fmla="*/ 31 h 130"/>
              <a:gd name="T18" fmla="*/ 395 w 441"/>
              <a:gd name="T19" fmla="*/ 71 h 130"/>
              <a:gd name="T20" fmla="*/ 441 w 441"/>
              <a:gd name="T21"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41" h="130">
                <a:moveTo>
                  <a:pt x="0" y="130"/>
                </a:moveTo>
                <a:lnTo>
                  <a:pt x="44" y="74"/>
                </a:lnTo>
                <a:lnTo>
                  <a:pt x="97" y="34"/>
                </a:lnTo>
                <a:lnTo>
                  <a:pt x="157" y="10"/>
                </a:lnTo>
                <a:lnTo>
                  <a:pt x="220" y="0"/>
                </a:lnTo>
                <a:lnTo>
                  <a:pt x="235" y="0"/>
                </a:lnTo>
                <a:lnTo>
                  <a:pt x="251" y="1"/>
                </a:lnTo>
                <a:lnTo>
                  <a:pt x="282" y="7"/>
                </a:lnTo>
                <a:lnTo>
                  <a:pt x="342" y="31"/>
                </a:lnTo>
                <a:lnTo>
                  <a:pt x="395" y="71"/>
                </a:lnTo>
                <a:lnTo>
                  <a:pt x="441" y="13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67704" name="Line 120">
            <a:extLst>
              <a:ext uri="{FF2B5EF4-FFF2-40B4-BE49-F238E27FC236}">
                <a16:creationId xmlns:a16="http://schemas.microsoft.com/office/drawing/2014/main" id="{8C8CF131-D24F-4B8A-8F78-D4C51C6D464A}"/>
              </a:ext>
            </a:extLst>
          </p:cNvPr>
          <p:cNvSpPr>
            <a:spLocks noChangeShapeType="1"/>
          </p:cNvSpPr>
          <p:nvPr/>
        </p:nvSpPr>
        <p:spPr bwMode="auto">
          <a:xfrm>
            <a:off x="3106774" y="4116496"/>
            <a:ext cx="270971" cy="40282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705" name="Rectangle 121">
            <a:extLst>
              <a:ext uri="{FF2B5EF4-FFF2-40B4-BE49-F238E27FC236}">
                <a16:creationId xmlns:a16="http://schemas.microsoft.com/office/drawing/2014/main" id="{A98FFB42-4CE7-45DB-BDD7-1C15403A77D5}"/>
              </a:ext>
            </a:extLst>
          </p:cNvPr>
          <p:cNvSpPr>
            <a:spLocks noChangeArrowheads="1"/>
          </p:cNvSpPr>
          <p:nvPr/>
        </p:nvSpPr>
        <p:spPr bwMode="auto">
          <a:xfrm>
            <a:off x="3254576" y="5014104"/>
            <a:ext cx="273564" cy="296612"/>
          </a:xfrm>
          <a:prstGeom prst="rect">
            <a:avLst/>
          </a:prstGeom>
          <a:solidFill>
            <a:srgbClr val="FB9214"/>
          </a:solidFill>
          <a:ln w="20638">
            <a:solidFill>
              <a:srgbClr val="000000"/>
            </a:solidFill>
            <a:miter lim="800000"/>
            <a:headEnd/>
            <a:tailEnd/>
          </a:ln>
        </p:spPr>
        <p:txBody>
          <a:bodyPr/>
          <a:lstStyle/>
          <a:p>
            <a:endParaRPr lang="en-US" sz="2330"/>
          </a:p>
        </p:txBody>
      </p:sp>
      <p:sp>
        <p:nvSpPr>
          <p:cNvPr id="67706" name="Rectangle 122">
            <a:extLst>
              <a:ext uri="{FF2B5EF4-FFF2-40B4-BE49-F238E27FC236}">
                <a16:creationId xmlns:a16="http://schemas.microsoft.com/office/drawing/2014/main" id="{7738DE4F-EA5D-4C7B-8ABF-997A1B1DFFA0}"/>
              </a:ext>
            </a:extLst>
          </p:cNvPr>
          <p:cNvSpPr>
            <a:spLocks noChangeArrowheads="1"/>
          </p:cNvSpPr>
          <p:nvPr/>
        </p:nvSpPr>
        <p:spPr bwMode="auto">
          <a:xfrm>
            <a:off x="2966752" y="5545157"/>
            <a:ext cx="149099" cy="155430"/>
          </a:xfrm>
          <a:prstGeom prst="rect">
            <a:avLst/>
          </a:prstGeom>
          <a:solidFill>
            <a:srgbClr val="F32D3B"/>
          </a:solidFill>
          <a:ln w="20638">
            <a:solidFill>
              <a:srgbClr val="F32D3B"/>
            </a:solidFill>
            <a:miter lim="800000"/>
            <a:headEnd/>
            <a:tailEnd/>
          </a:ln>
        </p:spPr>
        <p:txBody>
          <a:bodyPr/>
          <a:lstStyle/>
          <a:p>
            <a:endParaRPr lang="en-US" sz="2330"/>
          </a:p>
        </p:txBody>
      </p:sp>
      <p:sp>
        <p:nvSpPr>
          <p:cNvPr id="67707" name="Rectangle 123">
            <a:extLst>
              <a:ext uri="{FF2B5EF4-FFF2-40B4-BE49-F238E27FC236}">
                <a16:creationId xmlns:a16="http://schemas.microsoft.com/office/drawing/2014/main" id="{90C2FE62-ED78-4BEB-9137-2A8352B36511}"/>
              </a:ext>
            </a:extLst>
          </p:cNvPr>
          <p:cNvSpPr>
            <a:spLocks noChangeArrowheads="1"/>
          </p:cNvSpPr>
          <p:nvPr/>
        </p:nvSpPr>
        <p:spPr bwMode="auto">
          <a:xfrm>
            <a:off x="3216977" y="5545157"/>
            <a:ext cx="147802" cy="155430"/>
          </a:xfrm>
          <a:prstGeom prst="rect">
            <a:avLst/>
          </a:prstGeom>
          <a:solidFill>
            <a:srgbClr val="F32D3B"/>
          </a:solidFill>
          <a:ln w="20638">
            <a:solidFill>
              <a:srgbClr val="F32D3B"/>
            </a:solidFill>
            <a:miter lim="800000"/>
            <a:headEnd/>
            <a:tailEnd/>
          </a:ln>
        </p:spPr>
        <p:txBody>
          <a:bodyPr/>
          <a:lstStyle/>
          <a:p>
            <a:endParaRPr lang="en-US" sz="2330"/>
          </a:p>
        </p:txBody>
      </p:sp>
      <p:sp>
        <p:nvSpPr>
          <p:cNvPr id="67708" name="Line 124">
            <a:extLst>
              <a:ext uri="{FF2B5EF4-FFF2-40B4-BE49-F238E27FC236}">
                <a16:creationId xmlns:a16="http://schemas.microsoft.com/office/drawing/2014/main" id="{C7B1A3A1-5E7E-44C8-BFAD-B1D60AA0437C}"/>
              </a:ext>
            </a:extLst>
          </p:cNvPr>
          <p:cNvSpPr>
            <a:spLocks noChangeShapeType="1"/>
          </p:cNvSpPr>
          <p:nvPr/>
        </p:nvSpPr>
        <p:spPr bwMode="auto">
          <a:xfrm flipH="1">
            <a:off x="3382930" y="4849608"/>
            <a:ext cx="648254" cy="259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709" name="Line 125">
            <a:extLst>
              <a:ext uri="{FF2B5EF4-FFF2-40B4-BE49-F238E27FC236}">
                <a16:creationId xmlns:a16="http://schemas.microsoft.com/office/drawing/2014/main" id="{49E3740B-7594-4548-A5CD-75A9EA376479}"/>
              </a:ext>
            </a:extLst>
          </p:cNvPr>
          <p:cNvSpPr>
            <a:spLocks noChangeShapeType="1"/>
          </p:cNvSpPr>
          <p:nvPr/>
        </p:nvSpPr>
        <p:spPr bwMode="auto">
          <a:xfrm flipV="1">
            <a:off x="3045839" y="5423404"/>
            <a:ext cx="1296" cy="10750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710" name="Line 126">
            <a:extLst>
              <a:ext uri="{FF2B5EF4-FFF2-40B4-BE49-F238E27FC236}">
                <a16:creationId xmlns:a16="http://schemas.microsoft.com/office/drawing/2014/main" id="{A21B9A6C-6711-4068-9607-87390F010765}"/>
              </a:ext>
            </a:extLst>
          </p:cNvPr>
          <p:cNvSpPr>
            <a:spLocks noChangeShapeType="1"/>
          </p:cNvSpPr>
          <p:nvPr/>
        </p:nvSpPr>
        <p:spPr bwMode="auto">
          <a:xfrm flipV="1">
            <a:off x="3380338" y="4856084"/>
            <a:ext cx="1296" cy="15024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711" name="Line 127">
            <a:extLst>
              <a:ext uri="{FF2B5EF4-FFF2-40B4-BE49-F238E27FC236}">
                <a16:creationId xmlns:a16="http://schemas.microsoft.com/office/drawing/2014/main" id="{42EE834E-901A-43E0-8E73-2A51E159B72C}"/>
              </a:ext>
            </a:extLst>
          </p:cNvPr>
          <p:cNvSpPr>
            <a:spLocks noChangeShapeType="1"/>
          </p:cNvSpPr>
          <p:nvPr/>
        </p:nvSpPr>
        <p:spPr bwMode="auto">
          <a:xfrm flipV="1">
            <a:off x="3290878" y="5424699"/>
            <a:ext cx="1297" cy="10621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712" name="Line 128">
            <a:extLst>
              <a:ext uri="{FF2B5EF4-FFF2-40B4-BE49-F238E27FC236}">
                <a16:creationId xmlns:a16="http://schemas.microsoft.com/office/drawing/2014/main" id="{A1064923-B74F-4935-B509-AEF728A7BB34}"/>
              </a:ext>
            </a:extLst>
          </p:cNvPr>
          <p:cNvSpPr>
            <a:spLocks noChangeShapeType="1"/>
          </p:cNvSpPr>
          <p:nvPr/>
        </p:nvSpPr>
        <p:spPr bwMode="auto">
          <a:xfrm flipV="1">
            <a:off x="3821150" y="4716196"/>
            <a:ext cx="1296" cy="13211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713" name="Line 129">
            <a:extLst>
              <a:ext uri="{FF2B5EF4-FFF2-40B4-BE49-F238E27FC236}">
                <a16:creationId xmlns:a16="http://schemas.microsoft.com/office/drawing/2014/main" id="{FCBE1AEA-B723-4BC4-97D9-64E9CBA279F5}"/>
              </a:ext>
            </a:extLst>
          </p:cNvPr>
          <p:cNvSpPr>
            <a:spLocks noChangeShapeType="1"/>
          </p:cNvSpPr>
          <p:nvPr/>
        </p:nvSpPr>
        <p:spPr bwMode="auto">
          <a:xfrm flipV="1">
            <a:off x="3395896" y="5319784"/>
            <a:ext cx="1296" cy="10491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714" name="Line 130">
            <a:extLst>
              <a:ext uri="{FF2B5EF4-FFF2-40B4-BE49-F238E27FC236}">
                <a16:creationId xmlns:a16="http://schemas.microsoft.com/office/drawing/2014/main" id="{6BD2CE4D-5588-49B3-9B37-4BAF8BCD719D}"/>
              </a:ext>
            </a:extLst>
          </p:cNvPr>
          <p:cNvSpPr>
            <a:spLocks noChangeShapeType="1"/>
          </p:cNvSpPr>
          <p:nvPr/>
        </p:nvSpPr>
        <p:spPr bwMode="auto">
          <a:xfrm flipH="1">
            <a:off x="3044542" y="5424699"/>
            <a:ext cx="351354" cy="129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715" name="Rectangle 131">
            <a:extLst>
              <a:ext uri="{FF2B5EF4-FFF2-40B4-BE49-F238E27FC236}">
                <a16:creationId xmlns:a16="http://schemas.microsoft.com/office/drawing/2014/main" id="{3EE04782-A901-4132-BA7F-B94ABCD94126}"/>
              </a:ext>
            </a:extLst>
          </p:cNvPr>
          <p:cNvSpPr>
            <a:spLocks noChangeArrowheads="1"/>
          </p:cNvSpPr>
          <p:nvPr/>
        </p:nvSpPr>
        <p:spPr bwMode="auto">
          <a:xfrm>
            <a:off x="3286989" y="5045190"/>
            <a:ext cx="328616"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OPER.</a:t>
            </a:r>
            <a:endParaRPr lang="en-US" altLang="en-US" sz="2330"/>
          </a:p>
        </p:txBody>
      </p:sp>
      <p:sp>
        <p:nvSpPr>
          <p:cNvPr id="67716" name="Rectangle 132">
            <a:extLst>
              <a:ext uri="{FF2B5EF4-FFF2-40B4-BE49-F238E27FC236}">
                <a16:creationId xmlns:a16="http://schemas.microsoft.com/office/drawing/2014/main" id="{23DA7E43-D7FF-4EF3-B1D2-246CB504CDB0}"/>
              </a:ext>
            </a:extLst>
          </p:cNvPr>
          <p:cNvSpPr>
            <a:spLocks noChangeArrowheads="1"/>
          </p:cNvSpPr>
          <p:nvPr/>
        </p:nvSpPr>
        <p:spPr bwMode="auto">
          <a:xfrm>
            <a:off x="3286990" y="5172124"/>
            <a:ext cx="29174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DISP.</a:t>
            </a:r>
            <a:endParaRPr lang="en-US" altLang="en-US" sz="2330"/>
          </a:p>
        </p:txBody>
      </p:sp>
      <p:sp>
        <p:nvSpPr>
          <p:cNvPr id="67717" name="Rectangle 133">
            <a:extLst>
              <a:ext uri="{FF2B5EF4-FFF2-40B4-BE49-F238E27FC236}">
                <a16:creationId xmlns:a16="http://schemas.microsoft.com/office/drawing/2014/main" id="{A979B194-F767-4347-9FBE-EFEE6981BE72}"/>
              </a:ext>
            </a:extLst>
          </p:cNvPr>
          <p:cNvSpPr>
            <a:spLocks noChangeArrowheads="1"/>
          </p:cNvSpPr>
          <p:nvPr/>
        </p:nvSpPr>
        <p:spPr bwMode="auto">
          <a:xfrm>
            <a:off x="2484451" y="4983018"/>
            <a:ext cx="272267" cy="296612"/>
          </a:xfrm>
          <a:prstGeom prst="rect">
            <a:avLst/>
          </a:prstGeom>
          <a:solidFill>
            <a:srgbClr val="FB9214"/>
          </a:solidFill>
          <a:ln w="20638">
            <a:solidFill>
              <a:srgbClr val="000000"/>
            </a:solidFill>
            <a:miter lim="800000"/>
            <a:headEnd/>
            <a:tailEnd/>
          </a:ln>
        </p:spPr>
        <p:txBody>
          <a:bodyPr/>
          <a:lstStyle/>
          <a:p>
            <a:endParaRPr lang="en-US" sz="2330"/>
          </a:p>
        </p:txBody>
      </p:sp>
      <p:sp>
        <p:nvSpPr>
          <p:cNvPr id="67718" name="Rectangle 134">
            <a:extLst>
              <a:ext uri="{FF2B5EF4-FFF2-40B4-BE49-F238E27FC236}">
                <a16:creationId xmlns:a16="http://schemas.microsoft.com/office/drawing/2014/main" id="{2576BC00-59D5-49AE-826B-8694F38DB669}"/>
              </a:ext>
            </a:extLst>
          </p:cNvPr>
          <p:cNvSpPr>
            <a:spLocks noChangeArrowheads="1"/>
          </p:cNvSpPr>
          <p:nvPr/>
        </p:nvSpPr>
        <p:spPr bwMode="auto">
          <a:xfrm>
            <a:off x="2512973" y="5014104"/>
            <a:ext cx="328616"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OPER.</a:t>
            </a:r>
            <a:endParaRPr lang="en-US" altLang="en-US" sz="2330"/>
          </a:p>
        </p:txBody>
      </p:sp>
      <p:sp>
        <p:nvSpPr>
          <p:cNvPr id="67719" name="Rectangle 135">
            <a:extLst>
              <a:ext uri="{FF2B5EF4-FFF2-40B4-BE49-F238E27FC236}">
                <a16:creationId xmlns:a16="http://schemas.microsoft.com/office/drawing/2014/main" id="{450427B6-6170-4AB2-A84E-17BD656BE9A9}"/>
              </a:ext>
            </a:extLst>
          </p:cNvPr>
          <p:cNvSpPr>
            <a:spLocks noChangeArrowheads="1"/>
          </p:cNvSpPr>
          <p:nvPr/>
        </p:nvSpPr>
        <p:spPr bwMode="auto">
          <a:xfrm>
            <a:off x="2512974" y="5141038"/>
            <a:ext cx="29174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DISP.</a:t>
            </a:r>
            <a:endParaRPr lang="en-US" altLang="en-US" sz="2330"/>
          </a:p>
        </p:txBody>
      </p:sp>
      <p:sp>
        <p:nvSpPr>
          <p:cNvPr id="67720" name="Line 136">
            <a:extLst>
              <a:ext uri="{FF2B5EF4-FFF2-40B4-BE49-F238E27FC236}">
                <a16:creationId xmlns:a16="http://schemas.microsoft.com/office/drawing/2014/main" id="{D4658BC8-F45C-4A62-BCDF-5705B88946F3}"/>
              </a:ext>
            </a:extLst>
          </p:cNvPr>
          <p:cNvSpPr>
            <a:spLocks noChangeShapeType="1"/>
          </p:cNvSpPr>
          <p:nvPr/>
        </p:nvSpPr>
        <p:spPr bwMode="auto">
          <a:xfrm flipV="1">
            <a:off x="2612805" y="4692882"/>
            <a:ext cx="210034" cy="269412"/>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721" name="Line 137">
            <a:extLst>
              <a:ext uri="{FF2B5EF4-FFF2-40B4-BE49-F238E27FC236}">
                <a16:creationId xmlns:a16="http://schemas.microsoft.com/office/drawing/2014/main" id="{40BDFF36-4E05-4812-A39F-DE542107FEAE}"/>
              </a:ext>
            </a:extLst>
          </p:cNvPr>
          <p:cNvSpPr>
            <a:spLocks noChangeShapeType="1"/>
          </p:cNvSpPr>
          <p:nvPr/>
        </p:nvSpPr>
        <p:spPr bwMode="auto">
          <a:xfrm>
            <a:off x="3063991" y="4692883"/>
            <a:ext cx="80383" cy="117867"/>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722" name="Rectangle 138">
            <a:extLst>
              <a:ext uri="{FF2B5EF4-FFF2-40B4-BE49-F238E27FC236}">
                <a16:creationId xmlns:a16="http://schemas.microsoft.com/office/drawing/2014/main" id="{537E1A7B-D9CC-48D3-9CEB-08AB90C4663F}"/>
              </a:ext>
            </a:extLst>
          </p:cNvPr>
          <p:cNvSpPr>
            <a:spLocks noChangeArrowheads="1"/>
          </p:cNvSpPr>
          <p:nvPr/>
        </p:nvSpPr>
        <p:spPr bwMode="auto">
          <a:xfrm>
            <a:off x="6873129" y="4981724"/>
            <a:ext cx="285232" cy="308269"/>
          </a:xfrm>
          <a:prstGeom prst="rect">
            <a:avLst/>
          </a:prstGeom>
          <a:solidFill>
            <a:srgbClr val="FB9214"/>
          </a:solidFill>
          <a:ln w="20638">
            <a:solidFill>
              <a:srgbClr val="000000"/>
            </a:solidFill>
            <a:miter lim="800000"/>
            <a:headEnd/>
            <a:tailEnd/>
          </a:ln>
        </p:spPr>
        <p:txBody>
          <a:bodyPr/>
          <a:lstStyle/>
          <a:p>
            <a:endParaRPr lang="en-US" sz="2330"/>
          </a:p>
        </p:txBody>
      </p:sp>
      <p:sp>
        <p:nvSpPr>
          <p:cNvPr id="67723" name="Rectangle 139">
            <a:extLst>
              <a:ext uri="{FF2B5EF4-FFF2-40B4-BE49-F238E27FC236}">
                <a16:creationId xmlns:a16="http://schemas.microsoft.com/office/drawing/2014/main" id="{3A28E0F3-E2A3-4B8F-B5DB-F55F7F20F2D4}"/>
              </a:ext>
            </a:extLst>
          </p:cNvPr>
          <p:cNvSpPr>
            <a:spLocks noChangeArrowheads="1"/>
          </p:cNvSpPr>
          <p:nvPr/>
        </p:nvSpPr>
        <p:spPr bwMode="auto">
          <a:xfrm>
            <a:off x="7054642" y="5549042"/>
            <a:ext cx="155581" cy="163202"/>
          </a:xfrm>
          <a:prstGeom prst="rect">
            <a:avLst/>
          </a:prstGeom>
          <a:solidFill>
            <a:srgbClr val="F32D3B"/>
          </a:solidFill>
          <a:ln w="20638">
            <a:solidFill>
              <a:srgbClr val="F32D3B"/>
            </a:solidFill>
            <a:miter lim="800000"/>
            <a:headEnd/>
            <a:tailEnd/>
          </a:ln>
        </p:spPr>
        <p:txBody>
          <a:bodyPr/>
          <a:lstStyle/>
          <a:p>
            <a:endParaRPr lang="en-US" sz="2330"/>
          </a:p>
        </p:txBody>
      </p:sp>
      <p:sp>
        <p:nvSpPr>
          <p:cNvPr id="67724" name="Line 140">
            <a:extLst>
              <a:ext uri="{FF2B5EF4-FFF2-40B4-BE49-F238E27FC236}">
                <a16:creationId xmlns:a16="http://schemas.microsoft.com/office/drawing/2014/main" id="{CDB68106-73C4-4DDB-884C-7FD77042586D}"/>
              </a:ext>
            </a:extLst>
          </p:cNvPr>
          <p:cNvSpPr>
            <a:spLocks noChangeShapeType="1"/>
          </p:cNvSpPr>
          <p:nvPr/>
        </p:nvSpPr>
        <p:spPr bwMode="auto">
          <a:xfrm flipH="1">
            <a:off x="6351933" y="4819817"/>
            <a:ext cx="675480" cy="129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725" name="Line 141">
            <a:extLst>
              <a:ext uri="{FF2B5EF4-FFF2-40B4-BE49-F238E27FC236}">
                <a16:creationId xmlns:a16="http://schemas.microsoft.com/office/drawing/2014/main" id="{F10D5EB2-B6B5-4E01-A3D6-39C169B89480}"/>
              </a:ext>
            </a:extLst>
          </p:cNvPr>
          <p:cNvSpPr>
            <a:spLocks noChangeShapeType="1"/>
          </p:cNvSpPr>
          <p:nvPr/>
        </p:nvSpPr>
        <p:spPr bwMode="auto">
          <a:xfrm>
            <a:off x="6814787" y="5424699"/>
            <a:ext cx="579539" cy="129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726" name="Line 142">
            <a:extLst>
              <a:ext uri="{FF2B5EF4-FFF2-40B4-BE49-F238E27FC236}">
                <a16:creationId xmlns:a16="http://schemas.microsoft.com/office/drawing/2014/main" id="{1BBA3B28-F3F1-4662-91E9-7C34DE082EFA}"/>
              </a:ext>
            </a:extLst>
          </p:cNvPr>
          <p:cNvSpPr>
            <a:spLocks noChangeShapeType="1"/>
          </p:cNvSpPr>
          <p:nvPr/>
        </p:nvSpPr>
        <p:spPr bwMode="auto">
          <a:xfrm flipV="1">
            <a:off x="7131134" y="5424698"/>
            <a:ext cx="1297" cy="115278"/>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727" name="Line 143">
            <a:extLst>
              <a:ext uri="{FF2B5EF4-FFF2-40B4-BE49-F238E27FC236}">
                <a16:creationId xmlns:a16="http://schemas.microsoft.com/office/drawing/2014/main" id="{B807B621-210B-4B9F-9D8B-E6AD0FDFB464}"/>
              </a:ext>
            </a:extLst>
          </p:cNvPr>
          <p:cNvSpPr>
            <a:spLocks noChangeShapeType="1"/>
          </p:cNvSpPr>
          <p:nvPr/>
        </p:nvSpPr>
        <p:spPr bwMode="auto">
          <a:xfrm flipV="1">
            <a:off x="7027414" y="4828883"/>
            <a:ext cx="1297" cy="13082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728" name="Line 144">
            <a:extLst>
              <a:ext uri="{FF2B5EF4-FFF2-40B4-BE49-F238E27FC236}">
                <a16:creationId xmlns:a16="http://schemas.microsoft.com/office/drawing/2014/main" id="{DD7B908E-DE2E-480B-ABFC-3034B939E1BC}"/>
              </a:ext>
            </a:extLst>
          </p:cNvPr>
          <p:cNvSpPr>
            <a:spLocks noChangeShapeType="1"/>
          </p:cNvSpPr>
          <p:nvPr/>
        </p:nvSpPr>
        <p:spPr bwMode="auto">
          <a:xfrm flipV="1">
            <a:off x="6546409" y="4678635"/>
            <a:ext cx="1296" cy="14118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729" name="Rectangle 145">
            <a:extLst>
              <a:ext uri="{FF2B5EF4-FFF2-40B4-BE49-F238E27FC236}">
                <a16:creationId xmlns:a16="http://schemas.microsoft.com/office/drawing/2014/main" id="{29FE9AE2-AA12-445A-8086-E4FA988C86BA}"/>
              </a:ext>
            </a:extLst>
          </p:cNvPr>
          <p:cNvSpPr>
            <a:spLocks noChangeArrowheads="1"/>
          </p:cNvSpPr>
          <p:nvPr/>
        </p:nvSpPr>
        <p:spPr bwMode="auto">
          <a:xfrm>
            <a:off x="7313943" y="5549042"/>
            <a:ext cx="155581" cy="163202"/>
          </a:xfrm>
          <a:prstGeom prst="rect">
            <a:avLst/>
          </a:prstGeom>
          <a:solidFill>
            <a:srgbClr val="F32D3B"/>
          </a:solidFill>
          <a:ln w="20638">
            <a:solidFill>
              <a:srgbClr val="F32D3B"/>
            </a:solidFill>
            <a:miter lim="800000"/>
            <a:headEnd/>
            <a:tailEnd/>
          </a:ln>
        </p:spPr>
        <p:txBody>
          <a:bodyPr/>
          <a:lstStyle/>
          <a:p>
            <a:endParaRPr lang="en-US" sz="2330"/>
          </a:p>
        </p:txBody>
      </p:sp>
      <p:sp>
        <p:nvSpPr>
          <p:cNvPr id="67730" name="Line 146">
            <a:extLst>
              <a:ext uri="{FF2B5EF4-FFF2-40B4-BE49-F238E27FC236}">
                <a16:creationId xmlns:a16="http://schemas.microsoft.com/office/drawing/2014/main" id="{942F1BE2-2DC1-4466-8975-D2B92B00FF19}"/>
              </a:ext>
            </a:extLst>
          </p:cNvPr>
          <p:cNvSpPr>
            <a:spLocks noChangeShapeType="1"/>
          </p:cNvSpPr>
          <p:nvPr/>
        </p:nvSpPr>
        <p:spPr bwMode="auto">
          <a:xfrm flipV="1">
            <a:off x="7394326" y="5424698"/>
            <a:ext cx="1296" cy="115278"/>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731" name="Line 147">
            <a:extLst>
              <a:ext uri="{FF2B5EF4-FFF2-40B4-BE49-F238E27FC236}">
                <a16:creationId xmlns:a16="http://schemas.microsoft.com/office/drawing/2014/main" id="{2B5A2F54-E24F-4CBC-B68B-FEE29579A8BE}"/>
              </a:ext>
            </a:extLst>
          </p:cNvPr>
          <p:cNvSpPr>
            <a:spLocks noChangeShapeType="1"/>
          </p:cNvSpPr>
          <p:nvPr/>
        </p:nvSpPr>
        <p:spPr bwMode="auto">
          <a:xfrm>
            <a:off x="7027414" y="5301651"/>
            <a:ext cx="1297" cy="12304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732" name="Line 148">
            <a:extLst>
              <a:ext uri="{FF2B5EF4-FFF2-40B4-BE49-F238E27FC236}">
                <a16:creationId xmlns:a16="http://schemas.microsoft.com/office/drawing/2014/main" id="{EC5AED55-EF2E-40EB-9F9A-62E0766A95BD}"/>
              </a:ext>
            </a:extLst>
          </p:cNvPr>
          <p:cNvSpPr>
            <a:spLocks noChangeShapeType="1"/>
          </p:cNvSpPr>
          <p:nvPr/>
        </p:nvSpPr>
        <p:spPr bwMode="auto">
          <a:xfrm flipH="1">
            <a:off x="6026509" y="3395040"/>
            <a:ext cx="41488" cy="8030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733" name="Rectangle 149">
            <a:extLst>
              <a:ext uri="{FF2B5EF4-FFF2-40B4-BE49-F238E27FC236}">
                <a16:creationId xmlns:a16="http://schemas.microsoft.com/office/drawing/2014/main" id="{745AECE2-8ED2-4146-9CE1-7805A598BDD0}"/>
              </a:ext>
            </a:extLst>
          </p:cNvPr>
          <p:cNvSpPr>
            <a:spLocks noChangeArrowheads="1"/>
          </p:cNvSpPr>
          <p:nvPr/>
        </p:nvSpPr>
        <p:spPr bwMode="auto">
          <a:xfrm>
            <a:off x="5758132" y="2579032"/>
            <a:ext cx="495328"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DP &amp; MIS</a:t>
            </a:r>
            <a:endParaRPr lang="en-US" altLang="en-US" sz="2330"/>
          </a:p>
        </p:txBody>
      </p:sp>
      <p:sp>
        <p:nvSpPr>
          <p:cNvPr id="67734" name="Rectangle 150">
            <a:extLst>
              <a:ext uri="{FF2B5EF4-FFF2-40B4-BE49-F238E27FC236}">
                <a16:creationId xmlns:a16="http://schemas.microsoft.com/office/drawing/2014/main" id="{4FECCC86-1FE5-447B-9EBA-7B616480BFE5}"/>
              </a:ext>
            </a:extLst>
          </p:cNvPr>
          <p:cNvSpPr>
            <a:spLocks noChangeArrowheads="1"/>
          </p:cNvSpPr>
          <p:nvPr/>
        </p:nvSpPr>
        <p:spPr bwMode="auto">
          <a:xfrm>
            <a:off x="6860164" y="2398991"/>
            <a:ext cx="383118"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ENG. &amp;</a:t>
            </a:r>
            <a:endParaRPr lang="en-US" altLang="en-US" sz="2330"/>
          </a:p>
        </p:txBody>
      </p:sp>
      <p:sp>
        <p:nvSpPr>
          <p:cNvPr id="67735" name="Rectangle 151">
            <a:extLst>
              <a:ext uri="{FF2B5EF4-FFF2-40B4-BE49-F238E27FC236}">
                <a16:creationId xmlns:a16="http://schemas.microsoft.com/office/drawing/2014/main" id="{EEE70449-9EB2-4A49-8E2D-5B3373F32FC0}"/>
              </a:ext>
            </a:extLst>
          </p:cNvPr>
          <p:cNvSpPr>
            <a:spLocks noChangeArrowheads="1"/>
          </p:cNvSpPr>
          <p:nvPr/>
        </p:nvSpPr>
        <p:spPr bwMode="auto">
          <a:xfrm>
            <a:off x="6873129" y="2529812"/>
            <a:ext cx="283732"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TECH</a:t>
            </a:r>
            <a:endParaRPr lang="en-US" altLang="en-US" sz="2330"/>
          </a:p>
        </p:txBody>
      </p:sp>
      <p:sp>
        <p:nvSpPr>
          <p:cNvPr id="67736" name="Rectangle 152">
            <a:extLst>
              <a:ext uri="{FF2B5EF4-FFF2-40B4-BE49-F238E27FC236}">
                <a16:creationId xmlns:a16="http://schemas.microsoft.com/office/drawing/2014/main" id="{2C2E85DE-762A-404D-A8FA-772FA9F0D030}"/>
              </a:ext>
            </a:extLst>
          </p:cNvPr>
          <p:cNvSpPr>
            <a:spLocks noChangeArrowheads="1"/>
          </p:cNvSpPr>
          <p:nvPr/>
        </p:nvSpPr>
        <p:spPr bwMode="auto">
          <a:xfrm>
            <a:off x="2299051" y="2509088"/>
            <a:ext cx="330219" cy="164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068" b="1">
                <a:solidFill>
                  <a:srgbClr val="000000"/>
                </a:solidFill>
              </a:rPr>
              <a:t>6 &amp; 7</a:t>
            </a:r>
            <a:endParaRPr lang="en-US" altLang="en-US" sz="2330"/>
          </a:p>
        </p:txBody>
      </p:sp>
      <p:sp>
        <p:nvSpPr>
          <p:cNvPr id="67737" name="Rectangle 153">
            <a:extLst>
              <a:ext uri="{FF2B5EF4-FFF2-40B4-BE49-F238E27FC236}">
                <a16:creationId xmlns:a16="http://schemas.microsoft.com/office/drawing/2014/main" id="{9B1021EA-4DB6-4FEC-8F9A-682B3699DB43}"/>
              </a:ext>
            </a:extLst>
          </p:cNvPr>
          <p:cNvSpPr>
            <a:spLocks noChangeArrowheads="1"/>
          </p:cNvSpPr>
          <p:nvPr/>
        </p:nvSpPr>
        <p:spPr bwMode="auto">
          <a:xfrm>
            <a:off x="2284788" y="3077703"/>
            <a:ext cx="78548" cy="164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068" b="1">
                <a:solidFill>
                  <a:srgbClr val="000000"/>
                </a:solidFill>
              </a:rPr>
              <a:t>5</a:t>
            </a:r>
            <a:endParaRPr lang="en-US" altLang="en-US" sz="2330"/>
          </a:p>
        </p:txBody>
      </p:sp>
      <p:sp>
        <p:nvSpPr>
          <p:cNvPr id="67738" name="Rectangle 154">
            <a:extLst>
              <a:ext uri="{FF2B5EF4-FFF2-40B4-BE49-F238E27FC236}">
                <a16:creationId xmlns:a16="http://schemas.microsoft.com/office/drawing/2014/main" id="{E6F8B1E2-9B38-497C-B512-3F54626A8EDF}"/>
              </a:ext>
            </a:extLst>
          </p:cNvPr>
          <p:cNvSpPr>
            <a:spLocks noChangeArrowheads="1"/>
          </p:cNvSpPr>
          <p:nvPr/>
        </p:nvSpPr>
        <p:spPr bwMode="auto">
          <a:xfrm>
            <a:off x="2292566" y="3704605"/>
            <a:ext cx="78548" cy="164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068" b="1">
                <a:solidFill>
                  <a:srgbClr val="000000"/>
                </a:solidFill>
              </a:rPr>
              <a:t>4</a:t>
            </a:r>
            <a:endParaRPr lang="en-US" altLang="en-US" sz="2330"/>
          </a:p>
        </p:txBody>
      </p:sp>
      <p:sp>
        <p:nvSpPr>
          <p:cNvPr id="67739" name="Rectangle 155">
            <a:extLst>
              <a:ext uri="{FF2B5EF4-FFF2-40B4-BE49-F238E27FC236}">
                <a16:creationId xmlns:a16="http://schemas.microsoft.com/office/drawing/2014/main" id="{DA5B6360-9FEF-4323-A4BE-D6D4502CC13A}"/>
              </a:ext>
            </a:extLst>
          </p:cNvPr>
          <p:cNvSpPr>
            <a:spLocks noChangeArrowheads="1"/>
          </p:cNvSpPr>
          <p:nvPr/>
        </p:nvSpPr>
        <p:spPr bwMode="auto">
          <a:xfrm>
            <a:off x="2292566" y="4422174"/>
            <a:ext cx="78548" cy="164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068" b="1">
                <a:solidFill>
                  <a:srgbClr val="000000"/>
                </a:solidFill>
              </a:rPr>
              <a:t>3</a:t>
            </a:r>
            <a:endParaRPr lang="en-US" altLang="en-US" sz="2330"/>
          </a:p>
        </p:txBody>
      </p:sp>
      <p:sp>
        <p:nvSpPr>
          <p:cNvPr id="67740" name="Rectangle 156">
            <a:extLst>
              <a:ext uri="{FF2B5EF4-FFF2-40B4-BE49-F238E27FC236}">
                <a16:creationId xmlns:a16="http://schemas.microsoft.com/office/drawing/2014/main" id="{F792E313-D5D4-4126-92DB-11DCC6F2CC70}"/>
              </a:ext>
            </a:extLst>
          </p:cNvPr>
          <p:cNvSpPr>
            <a:spLocks noChangeArrowheads="1"/>
          </p:cNvSpPr>
          <p:nvPr/>
        </p:nvSpPr>
        <p:spPr bwMode="auto">
          <a:xfrm>
            <a:off x="2292566" y="5574947"/>
            <a:ext cx="78548" cy="164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068" b="1">
                <a:solidFill>
                  <a:srgbClr val="000000"/>
                </a:solidFill>
              </a:rPr>
              <a:t>1</a:t>
            </a:r>
            <a:endParaRPr lang="en-US" altLang="en-US" sz="2330"/>
          </a:p>
        </p:txBody>
      </p:sp>
      <p:sp>
        <p:nvSpPr>
          <p:cNvPr id="67741" name="Rectangle 157">
            <a:extLst>
              <a:ext uri="{FF2B5EF4-FFF2-40B4-BE49-F238E27FC236}">
                <a16:creationId xmlns:a16="http://schemas.microsoft.com/office/drawing/2014/main" id="{0813C3EF-3AED-45FF-A127-496F7B0264F0}"/>
              </a:ext>
            </a:extLst>
          </p:cNvPr>
          <p:cNvSpPr>
            <a:spLocks noChangeArrowheads="1"/>
          </p:cNvSpPr>
          <p:nvPr/>
        </p:nvSpPr>
        <p:spPr bwMode="auto">
          <a:xfrm>
            <a:off x="2292566" y="5060733"/>
            <a:ext cx="78548" cy="164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068" b="1">
                <a:solidFill>
                  <a:srgbClr val="000000"/>
                </a:solidFill>
              </a:rPr>
              <a:t>2</a:t>
            </a:r>
            <a:endParaRPr lang="en-US" altLang="en-US" sz="2330"/>
          </a:p>
        </p:txBody>
      </p:sp>
      <p:sp>
        <p:nvSpPr>
          <p:cNvPr id="67742" name="Rectangle 158">
            <a:extLst>
              <a:ext uri="{FF2B5EF4-FFF2-40B4-BE49-F238E27FC236}">
                <a16:creationId xmlns:a16="http://schemas.microsoft.com/office/drawing/2014/main" id="{FD45285B-F64A-4661-A5B7-F668C4128A40}"/>
              </a:ext>
            </a:extLst>
          </p:cNvPr>
          <p:cNvSpPr>
            <a:spLocks noChangeArrowheads="1"/>
          </p:cNvSpPr>
          <p:nvPr/>
        </p:nvSpPr>
        <p:spPr bwMode="auto">
          <a:xfrm>
            <a:off x="6899060" y="5037418"/>
            <a:ext cx="328616"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OPER.</a:t>
            </a:r>
            <a:endParaRPr lang="en-US" altLang="en-US" sz="2330"/>
          </a:p>
        </p:txBody>
      </p:sp>
      <p:sp>
        <p:nvSpPr>
          <p:cNvPr id="67743" name="Rectangle 159">
            <a:extLst>
              <a:ext uri="{FF2B5EF4-FFF2-40B4-BE49-F238E27FC236}">
                <a16:creationId xmlns:a16="http://schemas.microsoft.com/office/drawing/2014/main" id="{56B93098-742A-4801-823A-59A084355B1D}"/>
              </a:ext>
            </a:extLst>
          </p:cNvPr>
          <p:cNvSpPr>
            <a:spLocks noChangeArrowheads="1"/>
          </p:cNvSpPr>
          <p:nvPr/>
        </p:nvSpPr>
        <p:spPr bwMode="auto">
          <a:xfrm>
            <a:off x="6899061" y="5166943"/>
            <a:ext cx="29174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DISP.</a:t>
            </a:r>
            <a:endParaRPr lang="en-US" altLang="en-US" sz="2330"/>
          </a:p>
        </p:txBody>
      </p:sp>
      <p:sp>
        <p:nvSpPr>
          <p:cNvPr id="67744" name="Line 160">
            <a:extLst>
              <a:ext uri="{FF2B5EF4-FFF2-40B4-BE49-F238E27FC236}">
                <a16:creationId xmlns:a16="http://schemas.microsoft.com/office/drawing/2014/main" id="{C9A0AE5D-D589-4B41-9DAC-8E87232845F9}"/>
              </a:ext>
            </a:extLst>
          </p:cNvPr>
          <p:cNvSpPr>
            <a:spLocks noChangeShapeType="1"/>
          </p:cNvSpPr>
          <p:nvPr/>
        </p:nvSpPr>
        <p:spPr bwMode="auto">
          <a:xfrm flipV="1">
            <a:off x="5183780" y="3479232"/>
            <a:ext cx="1297" cy="10102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67745" name="Rectangle 161">
            <a:extLst>
              <a:ext uri="{FF2B5EF4-FFF2-40B4-BE49-F238E27FC236}">
                <a16:creationId xmlns:a16="http://schemas.microsoft.com/office/drawing/2014/main" id="{FEE34967-0942-4190-9F05-916B9730BB3A}"/>
              </a:ext>
            </a:extLst>
          </p:cNvPr>
          <p:cNvSpPr>
            <a:spLocks noChangeArrowheads="1"/>
          </p:cNvSpPr>
          <p:nvPr/>
        </p:nvSpPr>
        <p:spPr bwMode="auto">
          <a:xfrm>
            <a:off x="5053232" y="3602904"/>
            <a:ext cx="309380"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DATA</a:t>
            </a:r>
            <a:endParaRPr lang="en-US" altLang="en-US" sz="2330" dirty="0"/>
          </a:p>
        </p:txBody>
      </p:sp>
      <p:sp>
        <p:nvSpPr>
          <p:cNvPr id="67746" name="Rectangle 162">
            <a:extLst>
              <a:ext uri="{FF2B5EF4-FFF2-40B4-BE49-F238E27FC236}">
                <a16:creationId xmlns:a16="http://schemas.microsoft.com/office/drawing/2014/main" id="{4B05A19A-F77F-48FA-8A1C-D01BC597828F}"/>
              </a:ext>
            </a:extLst>
          </p:cNvPr>
          <p:cNvSpPr>
            <a:spLocks noChangeArrowheads="1"/>
          </p:cNvSpPr>
          <p:nvPr/>
        </p:nvSpPr>
        <p:spPr bwMode="auto">
          <a:xfrm>
            <a:off x="4885877" y="3737690"/>
            <a:ext cx="612347" cy="269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HISTORIAN</a:t>
            </a:r>
          </a:p>
          <a:p>
            <a:r>
              <a:rPr lang="en-US" altLang="en-US" sz="874" b="1" dirty="0">
                <a:solidFill>
                  <a:srgbClr val="000000"/>
                </a:solidFill>
              </a:rPr>
              <a:t>      &amp; F/W</a:t>
            </a:r>
          </a:p>
        </p:txBody>
      </p:sp>
      <p:sp>
        <p:nvSpPr>
          <p:cNvPr id="67747" name="Rectangle 163">
            <a:extLst>
              <a:ext uri="{FF2B5EF4-FFF2-40B4-BE49-F238E27FC236}">
                <a16:creationId xmlns:a16="http://schemas.microsoft.com/office/drawing/2014/main" id="{1E0A5DE9-4240-41CB-801C-2607A9DFBF2C}"/>
              </a:ext>
            </a:extLst>
          </p:cNvPr>
          <p:cNvSpPr>
            <a:spLocks noChangeArrowheads="1"/>
          </p:cNvSpPr>
          <p:nvPr/>
        </p:nvSpPr>
        <p:spPr bwMode="auto">
          <a:xfrm>
            <a:off x="5458639" y="2897665"/>
            <a:ext cx="367088"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LOCAL</a:t>
            </a:r>
            <a:endParaRPr lang="en-US" altLang="en-US" sz="2330"/>
          </a:p>
        </p:txBody>
      </p:sp>
      <p:sp>
        <p:nvSpPr>
          <p:cNvPr id="67748" name="Rectangle 164">
            <a:extLst>
              <a:ext uri="{FF2B5EF4-FFF2-40B4-BE49-F238E27FC236}">
                <a16:creationId xmlns:a16="http://schemas.microsoft.com/office/drawing/2014/main" id="{E27526B5-27EA-494A-A2A8-C62B922530FA}"/>
              </a:ext>
            </a:extLst>
          </p:cNvPr>
          <p:cNvSpPr>
            <a:spLocks noChangeArrowheads="1"/>
          </p:cNvSpPr>
          <p:nvPr/>
        </p:nvSpPr>
        <p:spPr bwMode="auto">
          <a:xfrm>
            <a:off x="5448267" y="3027189"/>
            <a:ext cx="405560"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DP/MIS</a:t>
            </a:r>
            <a:endParaRPr lang="en-US" altLang="en-US" sz="2330" dirty="0"/>
          </a:p>
        </p:txBody>
      </p:sp>
      <p:sp>
        <p:nvSpPr>
          <p:cNvPr id="67750" name="Rectangle 166">
            <a:extLst>
              <a:ext uri="{FF2B5EF4-FFF2-40B4-BE49-F238E27FC236}">
                <a16:creationId xmlns:a16="http://schemas.microsoft.com/office/drawing/2014/main" id="{04AFDA91-87F8-48F9-8DE7-8934E885A130}"/>
              </a:ext>
            </a:extLst>
          </p:cNvPr>
          <p:cNvSpPr>
            <a:spLocks noChangeArrowheads="1"/>
          </p:cNvSpPr>
          <p:nvPr/>
        </p:nvSpPr>
        <p:spPr bwMode="auto">
          <a:xfrm>
            <a:off x="2619731" y="198208"/>
            <a:ext cx="6016904" cy="9848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r>
              <a:rPr lang="en-US" altLang="en-US" sz="3200" b="1" dirty="0">
                <a:solidFill>
                  <a:srgbClr val="072B5F"/>
                </a:solidFill>
                <a:latin typeface="Aptos" panose="020B0004020202020204" pitchFamily="34" charset="0"/>
                <a:ea typeface="+mj-ea"/>
                <a:cs typeface="+mj-cs"/>
              </a:rPr>
              <a:t>What does this look like in an</a:t>
            </a:r>
          </a:p>
          <a:p>
            <a:pPr algn="ctr"/>
            <a:r>
              <a:rPr lang="en-US" altLang="en-US" sz="3200" b="1" dirty="0">
                <a:solidFill>
                  <a:srgbClr val="072B5F"/>
                </a:solidFill>
                <a:latin typeface="Aptos" panose="020B0004020202020204" pitchFamily="34" charset="0"/>
                <a:ea typeface="+mj-ea"/>
                <a:cs typeface="+mj-cs"/>
              </a:rPr>
              <a:t>Enterprise Physical Architecture</a:t>
            </a:r>
          </a:p>
        </p:txBody>
      </p:sp>
      <p:sp>
        <p:nvSpPr>
          <p:cNvPr id="3" name="Rectangle 2">
            <a:extLst>
              <a:ext uri="{FF2B5EF4-FFF2-40B4-BE49-F238E27FC236}">
                <a16:creationId xmlns:a16="http://schemas.microsoft.com/office/drawing/2014/main" id="{A6D6FC23-DB03-4105-89E1-92125D532E45}"/>
              </a:ext>
            </a:extLst>
          </p:cNvPr>
          <p:cNvSpPr/>
          <p:nvPr/>
        </p:nvSpPr>
        <p:spPr>
          <a:xfrm>
            <a:off x="8420699" y="2218192"/>
            <a:ext cx="1246013" cy="1905314"/>
          </a:xfrm>
          <a:prstGeom prst="rect">
            <a:avLst/>
          </a:prstGeom>
          <a:solidFill>
            <a:schemeClr val="accent5">
              <a:lumMod val="90000"/>
            </a:schemeClr>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8751" tIns="44375" rIns="88751" bIns="44375" numCol="1" spcCol="0" rtlCol="0" fromWordArt="0" anchor="ctr" anchorCtr="0" forceAA="0" compatLnSpc="1">
            <a:prstTxWarp prst="textNoShape">
              <a:avLst/>
            </a:prstTxWarp>
            <a:noAutofit/>
          </a:bodyPr>
          <a:lstStyle/>
          <a:p>
            <a:pPr algn="ctr"/>
            <a:endParaRPr lang="en-US" sz="2330"/>
          </a:p>
        </p:txBody>
      </p:sp>
      <p:sp>
        <p:nvSpPr>
          <p:cNvPr id="6" name="TextBox 5">
            <a:extLst>
              <a:ext uri="{FF2B5EF4-FFF2-40B4-BE49-F238E27FC236}">
                <a16:creationId xmlns:a16="http://schemas.microsoft.com/office/drawing/2014/main" id="{ADA1EE1A-1D9A-4300-877F-95255588C090}"/>
              </a:ext>
            </a:extLst>
          </p:cNvPr>
          <p:cNvSpPr txBox="1"/>
          <p:nvPr/>
        </p:nvSpPr>
        <p:spPr>
          <a:xfrm>
            <a:off x="8229601" y="1591166"/>
            <a:ext cx="1644331" cy="635559"/>
          </a:xfrm>
          <a:prstGeom prst="rect">
            <a:avLst/>
          </a:prstGeom>
          <a:noFill/>
        </p:spPr>
        <p:txBody>
          <a:bodyPr wrap="square" rtlCol="0">
            <a:spAutoFit/>
          </a:bodyPr>
          <a:lstStyle/>
          <a:p>
            <a:pPr algn="ctr"/>
            <a:r>
              <a:rPr lang="en-US" sz="1765" b="1" dirty="0"/>
              <a:t>Traditional </a:t>
            </a:r>
            <a:br>
              <a:rPr lang="en-US" sz="1765" b="1" dirty="0"/>
            </a:br>
            <a:r>
              <a:rPr lang="en-US" sz="1765" b="1" dirty="0"/>
              <a:t>IT / ACS  split</a:t>
            </a:r>
          </a:p>
        </p:txBody>
      </p:sp>
      <p:sp>
        <p:nvSpPr>
          <p:cNvPr id="7" name="TextBox 6">
            <a:extLst>
              <a:ext uri="{FF2B5EF4-FFF2-40B4-BE49-F238E27FC236}">
                <a16:creationId xmlns:a16="http://schemas.microsoft.com/office/drawing/2014/main" id="{7A8454DC-B984-4F53-B35F-726BAE199401}"/>
              </a:ext>
            </a:extLst>
          </p:cNvPr>
          <p:cNvSpPr txBox="1"/>
          <p:nvPr/>
        </p:nvSpPr>
        <p:spPr>
          <a:xfrm>
            <a:off x="8766081" y="2866433"/>
            <a:ext cx="547029" cy="450893"/>
          </a:xfrm>
          <a:prstGeom prst="rect">
            <a:avLst/>
          </a:prstGeom>
          <a:noFill/>
        </p:spPr>
        <p:txBody>
          <a:bodyPr wrap="square" rtlCol="0">
            <a:spAutoFit/>
          </a:bodyPr>
          <a:lstStyle/>
          <a:p>
            <a:r>
              <a:rPr lang="en-US" sz="2330" b="1" dirty="0"/>
              <a:t>IT</a:t>
            </a:r>
          </a:p>
        </p:txBody>
      </p:sp>
      <p:sp>
        <p:nvSpPr>
          <p:cNvPr id="14" name="Rectangle 13">
            <a:extLst>
              <a:ext uri="{FF2B5EF4-FFF2-40B4-BE49-F238E27FC236}">
                <a16:creationId xmlns:a16="http://schemas.microsoft.com/office/drawing/2014/main" id="{8B50CF23-ECC1-4689-9300-81ABB67FDAB1}"/>
              </a:ext>
            </a:extLst>
          </p:cNvPr>
          <p:cNvSpPr/>
          <p:nvPr/>
        </p:nvSpPr>
        <p:spPr>
          <a:xfrm>
            <a:off x="8434269" y="3817320"/>
            <a:ext cx="1234561" cy="2250081"/>
          </a:xfrm>
          <a:prstGeom prst="rect">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30"/>
          </a:p>
        </p:txBody>
      </p:sp>
      <p:cxnSp>
        <p:nvCxnSpPr>
          <p:cNvPr id="9" name="Straight Connector 8">
            <a:extLst>
              <a:ext uri="{FF2B5EF4-FFF2-40B4-BE49-F238E27FC236}">
                <a16:creationId xmlns:a16="http://schemas.microsoft.com/office/drawing/2014/main" id="{D5CEFFA7-9BAD-4F25-8BA7-CA2A06E6E76B}"/>
              </a:ext>
            </a:extLst>
          </p:cNvPr>
          <p:cNvCxnSpPr/>
          <p:nvPr/>
        </p:nvCxnSpPr>
        <p:spPr bwMode="auto">
          <a:xfrm>
            <a:off x="7620000" y="3810000"/>
            <a:ext cx="2486032" cy="1"/>
          </a:xfrm>
          <a:prstGeom prst="line">
            <a:avLst/>
          </a:prstGeom>
          <a:solidFill>
            <a:schemeClr val="accent1"/>
          </a:solidFill>
          <a:ln w="38100" cap="flat" cmpd="sng" algn="ctr">
            <a:solidFill>
              <a:schemeClr val="tx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1" name="Rectangle 31">
            <a:extLst>
              <a:ext uri="{FF2B5EF4-FFF2-40B4-BE49-F238E27FC236}">
                <a16:creationId xmlns:a16="http://schemas.microsoft.com/office/drawing/2014/main" id="{690712E0-6213-4D60-8037-2C3D5029C4A6}"/>
              </a:ext>
            </a:extLst>
          </p:cNvPr>
          <p:cNvSpPr>
            <a:spLocks noChangeArrowheads="1"/>
          </p:cNvSpPr>
          <p:nvPr/>
        </p:nvSpPr>
        <p:spPr bwMode="auto">
          <a:xfrm>
            <a:off x="7592240" y="3886014"/>
            <a:ext cx="680272" cy="32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a:r>
              <a:rPr lang="en-US" altLang="en-US" sz="1059" b="1" dirty="0">
                <a:solidFill>
                  <a:srgbClr val="FF0000"/>
                </a:solidFill>
              </a:rPr>
              <a:t>Control</a:t>
            </a:r>
          </a:p>
          <a:p>
            <a:pPr algn="ctr"/>
            <a:r>
              <a:rPr lang="en-US" altLang="en-US" sz="1059" b="1" dirty="0">
                <a:solidFill>
                  <a:srgbClr val="FF0000"/>
                </a:solidFill>
              </a:rPr>
              <a:t>Engineers</a:t>
            </a:r>
            <a:endParaRPr lang="en-US" altLang="en-US" sz="3530" dirty="0">
              <a:solidFill>
                <a:srgbClr val="FF0000"/>
              </a:solidFill>
            </a:endParaRPr>
          </a:p>
        </p:txBody>
      </p:sp>
      <p:sp>
        <p:nvSpPr>
          <p:cNvPr id="183" name="Rectangle 31">
            <a:extLst>
              <a:ext uri="{FF2B5EF4-FFF2-40B4-BE49-F238E27FC236}">
                <a16:creationId xmlns:a16="http://schemas.microsoft.com/office/drawing/2014/main" id="{21980B69-BAC5-4909-A810-D1B63870CE8E}"/>
              </a:ext>
            </a:extLst>
          </p:cNvPr>
          <p:cNvSpPr>
            <a:spLocks noChangeArrowheads="1"/>
          </p:cNvSpPr>
          <p:nvPr/>
        </p:nvSpPr>
        <p:spPr bwMode="auto">
          <a:xfrm>
            <a:off x="7578430" y="3339345"/>
            <a:ext cx="743148" cy="32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a:r>
              <a:rPr lang="en-US" altLang="en-US" sz="1059" b="1" dirty="0">
                <a:solidFill>
                  <a:srgbClr val="FF0000"/>
                </a:solidFill>
              </a:rPr>
              <a:t>IT</a:t>
            </a:r>
          </a:p>
          <a:p>
            <a:pPr algn="ctr"/>
            <a:r>
              <a:rPr lang="en-US" altLang="en-US" sz="1059" b="1" dirty="0">
                <a:solidFill>
                  <a:srgbClr val="FF0000"/>
                </a:solidFill>
              </a:rPr>
              <a:t>Specialists</a:t>
            </a:r>
            <a:endParaRPr lang="en-US" altLang="en-US" sz="3530" dirty="0">
              <a:solidFill>
                <a:srgbClr val="FF0000"/>
              </a:solidFill>
            </a:endParaRPr>
          </a:p>
        </p:txBody>
      </p:sp>
      <p:sp>
        <p:nvSpPr>
          <p:cNvPr id="8" name="TextBox 7">
            <a:extLst>
              <a:ext uri="{FF2B5EF4-FFF2-40B4-BE49-F238E27FC236}">
                <a16:creationId xmlns:a16="http://schemas.microsoft.com/office/drawing/2014/main" id="{893216E3-6669-4272-BC3F-08F103525207}"/>
              </a:ext>
            </a:extLst>
          </p:cNvPr>
          <p:cNvSpPr txBox="1"/>
          <p:nvPr/>
        </p:nvSpPr>
        <p:spPr>
          <a:xfrm>
            <a:off x="8592611" y="4857051"/>
            <a:ext cx="928436" cy="450893"/>
          </a:xfrm>
          <a:prstGeom prst="rect">
            <a:avLst/>
          </a:prstGeom>
          <a:noFill/>
        </p:spPr>
        <p:txBody>
          <a:bodyPr wrap="square" rtlCol="0">
            <a:spAutoFit/>
          </a:bodyPr>
          <a:lstStyle/>
          <a:p>
            <a:r>
              <a:rPr lang="en-US" sz="2330" b="1" dirty="0"/>
              <a:t>ACS</a:t>
            </a:r>
          </a:p>
        </p:txBody>
      </p:sp>
    </p:spTree>
    <p:extLst>
      <p:ext uri="{BB962C8B-B14F-4D97-AF65-F5344CB8AC3E}">
        <p14:creationId xmlns:p14="http://schemas.microsoft.com/office/powerpoint/2010/main" val="3518158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1297D-295D-4E57-B6D8-31E9190A6C5B}"/>
              </a:ext>
            </a:extLst>
          </p:cNvPr>
          <p:cNvSpPr>
            <a:spLocks noGrp="1"/>
          </p:cNvSpPr>
          <p:nvPr>
            <p:ph type="title"/>
          </p:nvPr>
        </p:nvSpPr>
        <p:spPr>
          <a:xfrm>
            <a:off x="1079366" y="342900"/>
            <a:ext cx="9109664" cy="647701"/>
          </a:xfrm>
          <a:solidFill>
            <a:schemeClr val="accent3">
              <a:lumMod val="20000"/>
              <a:lumOff val="80000"/>
            </a:schemeClr>
          </a:solidFill>
        </p:spPr>
        <p:txBody>
          <a:bodyPr/>
          <a:lstStyle/>
          <a:p>
            <a:pPr algn="ctr"/>
            <a:r>
              <a:rPr lang="en-US" sz="3200" dirty="0">
                <a:latin typeface="Aptos" panose="020B0004020202020204" pitchFamily="34" charset="0"/>
                <a:cs typeface="Arial" panose="020B0604020202020204" pitchFamily="34" charset="0"/>
              </a:rPr>
              <a:t>What is Operational Technology (OT) ?</a:t>
            </a:r>
            <a:endParaRPr lang="en-US" sz="2800" b="1" dirty="0">
              <a:latin typeface="Aptos" panose="020B0004020202020204" pitchFamily="34" charset="0"/>
              <a:cs typeface="Arial" panose="020B0604020202020204" pitchFamily="34" charset="0"/>
            </a:endParaRPr>
          </a:p>
        </p:txBody>
      </p:sp>
      <p:sp>
        <p:nvSpPr>
          <p:cNvPr id="7" name="Content Placeholder 6">
            <a:extLst>
              <a:ext uri="{FF2B5EF4-FFF2-40B4-BE49-F238E27FC236}">
                <a16:creationId xmlns:a16="http://schemas.microsoft.com/office/drawing/2014/main" id="{22646176-ED61-4306-985C-0999EDFA89BD}"/>
              </a:ext>
            </a:extLst>
          </p:cNvPr>
          <p:cNvSpPr>
            <a:spLocks noGrp="1"/>
          </p:cNvSpPr>
          <p:nvPr>
            <p:ph idx="1"/>
          </p:nvPr>
        </p:nvSpPr>
        <p:spPr>
          <a:xfrm>
            <a:off x="869816" y="1347540"/>
            <a:ext cx="10426834" cy="2669289"/>
          </a:xfrm>
        </p:spPr>
        <p:txBody>
          <a:bodyPr>
            <a:normAutofit fontScale="92500" lnSpcReduction="10000"/>
          </a:bodyPr>
          <a:lstStyle/>
          <a:p>
            <a:pPr marL="0" indent="0">
              <a:buNone/>
            </a:pPr>
            <a:r>
              <a:rPr lang="en-US" sz="2600" b="1" dirty="0">
                <a:latin typeface="Arial" panose="020B0604020202020204" pitchFamily="34" charset="0"/>
                <a:cs typeface="Arial" panose="020B0604020202020204" pitchFamily="34" charset="0"/>
              </a:rPr>
              <a:t>There are several definitions of the Operational Technology (OT) term, including:</a:t>
            </a:r>
          </a:p>
          <a:p>
            <a:pPr marL="694802" lvl="1" indent="-302575">
              <a:spcBef>
                <a:spcPts val="0"/>
              </a:spcBef>
              <a:spcAft>
                <a:spcPts val="0"/>
              </a:spcAft>
              <a:buFont typeface="+mj-lt"/>
              <a:buAutoNum type="arabicParenR"/>
            </a:pPr>
            <a:r>
              <a:rPr lang="en-GB" sz="2400" dirty="0">
                <a:latin typeface="Arial" panose="020B0604020202020204" pitchFamily="34" charset="0"/>
                <a:cs typeface="Arial" panose="020B0604020202020204" pitchFamily="34" charset="0"/>
              </a:rPr>
              <a:t>Any computer system at a production facility (results in confusion with both IT and ACS definitions)</a:t>
            </a:r>
          </a:p>
          <a:p>
            <a:pPr marL="694802" lvl="1" indent="-302575">
              <a:spcBef>
                <a:spcPts val="0"/>
              </a:spcBef>
              <a:spcAft>
                <a:spcPts val="0"/>
              </a:spcAft>
              <a:buFont typeface="+mj-lt"/>
              <a:buAutoNum type="arabicParenR"/>
            </a:pPr>
            <a:r>
              <a:rPr lang="en-GB" sz="2400" dirty="0">
                <a:latin typeface="Arial" panose="020B0604020202020204" pitchFamily="34" charset="0"/>
                <a:cs typeface="Arial" panose="020B0604020202020204" pitchFamily="34" charset="0"/>
              </a:rPr>
              <a:t>Any computer system connected to “industrial equipment” (results in confusion with ACS)</a:t>
            </a:r>
          </a:p>
          <a:p>
            <a:pPr marL="694802" lvl="1" indent="-302575">
              <a:spcBef>
                <a:spcPts val="0"/>
              </a:spcBef>
              <a:spcAft>
                <a:spcPts val="0"/>
              </a:spcAft>
              <a:buFont typeface="+mj-lt"/>
              <a:buAutoNum type="arabicParenR"/>
            </a:pPr>
            <a:r>
              <a:rPr lang="en-GB" sz="2400" dirty="0">
                <a:latin typeface="Arial" panose="020B0604020202020204" pitchFamily="34" charset="0"/>
                <a:ea typeface="Times New Roman" panose="02020603050405020304" pitchFamily="18" charset="0"/>
                <a:cs typeface="Arial" panose="020B0604020202020204" pitchFamily="34" charset="0"/>
              </a:rPr>
              <a:t>Any computer system having IT and ACS systems working together in real-time </a:t>
            </a:r>
            <a:endParaRPr lang="en-US" sz="1600" dirty="0">
              <a:latin typeface="Arial" panose="020B0604020202020204" pitchFamily="34" charset="0"/>
              <a:ea typeface="Times New Roman" panose="02020603050405020304" pitchFamily="18" charset="0"/>
              <a:cs typeface="Arial" panose="020B0604020202020204" pitchFamily="34" charset="0"/>
            </a:endParaRPr>
          </a:p>
        </p:txBody>
      </p:sp>
      <p:sp>
        <p:nvSpPr>
          <p:cNvPr id="3" name="Content Placeholder 6">
            <a:extLst>
              <a:ext uri="{FF2B5EF4-FFF2-40B4-BE49-F238E27FC236}">
                <a16:creationId xmlns:a16="http://schemas.microsoft.com/office/drawing/2014/main" id="{37F96585-5448-80DE-8280-66EF64415E08}"/>
              </a:ext>
            </a:extLst>
          </p:cNvPr>
          <p:cNvSpPr txBox="1">
            <a:spLocks/>
          </p:cNvSpPr>
          <p:nvPr/>
        </p:nvSpPr>
        <p:spPr bwMode="auto">
          <a:xfrm>
            <a:off x="869816" y="4016829"/>
            <a:ext cx="10217285" cy="200841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fontScale="85000" lnSpcReduction="20000"/>
          </a:bodyPr>
          <a:lstStyle>
            <a:lvl1pPr marL="342900" indent="-342900" algn="l" rtl="0" eaLnBrk="0" fontAlgn="base" hangingPunct="0">
              <a:spcBef>
                <a:spcPct val="5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10000"/>
              </a:spcBef>
              <a:spcAft>
                <a:spcPct val="0"/>
              </a:spcAft>
              <a:buChar char="•"/>
              <a:defRPr sz="2000">
                <a:solidFill>
                  <a:schemeClr val="tx1"/>
                </a:solidFill>
                <a:latin typeface="+mn-lt"/>
              </a:defRPr>
            </a:lvl3pPr>
            <a:lvl4pPr marL="1600200" indent="-228600" algn="l" rtl="0" eaLnBrk="0" fontAlgn="base" hangingPunct="0">
              <a:spcBef>
                <a:spcPct val="10000"/>
              </a:spcBef>
              <a:spcAft>
                <a:spcPct val="0"/>
              </a:spcAft>
              <a:buChar char="–"/>
              <a:defRPr>
                <a:solidFill>
                  <a:schemeClr val="tx1"/>
                </a:solidFill>
                <a:latin typeface="+mn-lt"/>
              </a:defRPr>
            </a:lvl4pPr>
            <a:lvl5pPr marL="2057400" indent="-228600" algn="l" rtl="0" eaLnBrk="0" fontAlgn="base" hangingPunct="0">
              <a:spcBef>
                <a:spcPct val="10000"/>
              </a:spcBef>
              <a:spcAft>
                <a:spcPct val="0"/>
              </a:spcAft>
              <a:buChar char="»"/>
              <a:defRPr>
                <a:solidFill>
                  <a:schemeClr val="tx1"/>
                </a:solidFill>
                <a:latin typeface="+mn-lt"/>
              </a:defRPr>
            </a:lvl5pPr>
            <a:lvl6pPr marL="2514600" indent="-228600" algn="l" rtl="0" fontAlgn="base">
              <a:spcBef>
                <a:spcPct val="10000"/>
              </a:spcBef>
              <a:spcAft>
                <a:spcPct val="0"/>
              </a:spcAft>
              <a:buChar char="»"/>
              <a:defRPr>
                <a:solidFill>
                  <a:schemeClr val="tx1"/>
                </a:solidFill>
                <a:latin typeface="+mn-lt"/>
              </a:defRPr>
            </a:lvl6pPr>
            <a:lvl7pPr marL="2971800" indent="-228600" algn="l" rtl="0" fontAlgn="base">
              <a:spcBef>
                <a:spcPct val="10000"/>
              </a:spcBef>
              <a:spcAft>
                <a:spcPct val="0"/>
              </a:spcAft>
              <a:buChar char="»"/>
              <a:defRPr>
                <a:solidFill>
                  <a:schemeClr val="tx1"/>
                </a:solidFill>
                <a:latin typeface="+mn-lt"/>
              </a:defRPr>
            </a:lvl7pPr>
            <a:lvl8pPr marL="3429000" indent="-228600" algn="l" rtl="0" fontAlgn="base">
              <a:spcBef>
                <a:spcPct val="10000"/>
              </a:spcBef>
              <a:spcAft>
                <a:spcPct val="0"/>
              </a:spcAft>
              <a:buChar char="»"/>
              <a:defRPr>
                <a:solidFill>
                  <a:schemeClr val="tx1"/>
                </a:solidFill>
                <a:latin typeface="+mn-lt"/>
              </a:defRPr>
            </a:lvl8pPr>
            <a:lvl9pPr marL="3886200" indent="-228600" algn="l" rtl="0" fontAlgn="base">
              <a:spcBef>
                <a:spcPct val="10000"/>
              </a:spcBef>
              <a:spcAft>
                <a:spcPct val="0"/>
              </a:spcAft>
              <a:buChar char="»"/>
              <a:defRPr>
                <a:solidFill>
                  <a:schemeClr val="tx1"/>
                </a:solidFill>
                <a:latin typeface="+mn-lt"/>
              </a:defRPr>
            </a:lvl9pPr>
          </a:lstStyle>
          <a:p>
            <a:pPr marL="0" indent="0" algn="ctr">
              <a:lnSpc>
                <a:spcPct val="90000"/>
              </a:lnSpc>
              <a:buNone/>
            </a:pPr>
            <a:r>
              <a:rPr lang="en-US" b="1" dirty="0">
                <a:solidFill>
                  <a:srgbClr val="C00000"/>
                </a:solidFill>
              </a:rPr>
              <a:t>Option 3 was selected because:</a:t>
            </a:r>
            <a:br>
              <a:rPr lang="en-US" sz="2400" b="1" dirty="0"/>
            </a:br>
            <a:endParaRPr lang="en-US" sz="2400" b="1" dirty="0"/>
          </a:p>
          <a:p>
            <a:pPr marL="735127" lvl="1" indent="-342900">
              <a:spcBef>
                <a:spcPts val="0"/>
              </a:spcBef>
              <a:spcAft>
                <a:spcPts val="0"/>
              </a:spcAft>
            </a:pPr>
            <a:r>
              <a:rPr lang="en-GB" sz="2600" b="1" dirty="0">
                <a:solidFill>
                  <a:srgbClr val="C00000"/>
                </a:solidFill>
                <a:latin typeface="Calibri" panose="020F0502020204030204" pitchFamily="34" charset="0"/>
              </a:rPr>
              <a:t>It defines who is responsible (both IT and ACS, with the lead decided by project management).</a:t>
            </a:r>
            <a:br>
              <a:rPr lang="en-GB" sz="2600" b="1" dirty="0">
                <a:solidFill>
                  <a:srgbClr val="C00000"/>
                </a:solidFill>
                <a:latin typeface="Calibri" panose="020F0502020204030204" pitchFamily="34" charset="0"/>
              </a:rPr>
            </a:br>
            <a:endParaRPr lang="en-GB" sz="2600" b="1" dirty="0">
              <a:solidFill>
                <a:srgbClr val="C00000"/>
              </a:solidFill>
              <a:latin typeface="Calibri" panose="020F0502020204030204" pitchFamily="34" charset="0"/>
            </a:endParaRPr>
          </a:p>
          <a:p>
            <a:pPr marL="735127" lvl="1" indent="-342900">
              <a:spcBef>
                <a:spcPts val="0"/>
              </a:spcBef>
              <a:spcAft>
                <a:spcPts val="0"/>
              </a:spcAft>
            </a:pPr>
            <a:r>
              <a:rPr lang="en-GB" sz="2600" b="1" dirty="0">
                <a:solidFill>
                  <a:srgbClr val="C00000"/>
                </a:solidFill>
                <a:latin typeface="Calibri" panose="020F0502020204030204" pitchFamily="34" charset="0"/>
              </a:rPr>
              <a:t>The OT term originated with Gartner’s view of IT infrastructure integrated with power equipment, and this concept is retained.</a:t>
            </a:r>
            <a:endParaRPr lang="en-US" sz="2600" b="1" dirty="0">
              <a:solidFill>
                <a:srgbClr val="C00000"/>
              </a:solidFill>
              <a:latin typeface="Calibri" panose="020F0502020204030204" pitchFamily="34" charset="0"/>
            </a:endParaRPr>
          </a:p>
        </p:txBody>
      </p:sp>
    </p:spTree>
    <p:custDataLst>
      <p:tags r:id="rId1"/>
    </p:custDataLst>
    <p:extLst>
      <p:ext uri="{BB962C8B-B14F-4D97-AF65-F5344CB8AC3E}">
        <p14:creationId xmlns:p14="http://schemas.microsoft.com/office/powerpoint/2010/main" val="1400268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1297D-295D-4E57-B6D8-31E9190A6C5B}"/>
              </a:ext>
            </a:extLst>
          </p:cNvPr>
          <p:cNvSpPr>
            <a:spLocks noGrp="1"/>
          </p:cNvSpPr>
          <p:nvPr>
            <p:ph type="title"/>
          </p:nvPr>
        </p:nvSpPr>
        <p:spPr>
          <a:xfrm>
            <a:off x="1551214" y="414966"/>
            <a:ext cx="7653647" cy="557611"/>
          </a:xfrm>
          <a:solidFill>
            <a:schemeClr val="accent3">
              <a:lumMod val="20000"/>
              <a:lumOff val="80000"/>
            </a:schemeClr>
          </a:solidFill>
        </p:spPr>
        <p:txBody>
          <a:bodyPr/>
          <a:lstStyle/>
          <a:p>
            <a:pPr algn="ctr"/>
            <a:r>
              <a:rPr lang="en-US" sz="3200" dirty="0"/>
              <a:t>Operational Technology Concept</a:t>
            </a:r>
            <a:endParaRPr lang="en-US" sz="3200" b="1" dirty="0"/>
          </a:p>
        </p:txBody>
      </p:sp>
      <p:sp>
        <p:nvSpPr>
          <p:cNvPr id="5" name="Oval 4">
            <a:extLst>
              <a:ext uri="{FF2B5EF4-FFF2-40B4-BE49-F238E27FC236}">
                <a16:creationId xmlns:a16="http://schemas.microsoft.com/office/drawing/2014/main" id="{82F32A59-CCCC-4923-8687-7ABACDF3C42D}"/>
              </a:ext>
            </a:extLst>
          </p:cNvPr>
          <p:cNvSpPr/>
          <p:nvPr/>
        </p:nvSpPr>
        <p:spPr bwMode="auto">
          <a:xfrm>
            <a:off x="5133055" y="1600200"/>
            <a:ext cx="1852401" cy="1745374"/>
          </a:xfrm>
          <a:prstGeom prst="ellipse">
            <a:avLst/>
          </a:prstGeom>
          <a:solidFill>
            <a:srgbClr val="C4E2E6"/>
          </a:solidFill>
          <a:ln w="381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hangingPunct="0"/>
            <a:endParaRPr lang="en-US" sz="2118">
              <a:latin typeface="Times" panose="02020603050405020304" pitchFamily="18" charset="0"/>
            </a:endParaRPr>
          </a:p>
        </p:txBody>
      </p:sp>
      <p:sp>
        <p:nvSpPr>
          <p:cNvPr id="8" name="Oval 7">
            <a:extLst>
              <a:ext uri="{FF2B5EF4-FFF2-40B4-BE49-F238E27FC236}">
                <a16:creationId xmlns:a16="http://schemas.microsoft.com/office/drawing/2014/main" id="{29C91384-4181-4B81-9B6F-9CB11DDE86C8}"/>
              </a:ext>
            </a:extLst>
          </p:cNvPr>
          <p:cNvSpPr/>
          <p:nvPr/>
        </p:nvSpPr>
        <p:spPr bwMode="auto">
          <a:xfrm>
            <a:off x="5084069" y="3639972"/>
            <a:ext cx="1852401" cy="1745374"/>
          </a:xfrm>
          <a:prstGeom prst="ellipse">
            <a:avLst/>
          </a:prstGeom>
          <a:solidFill>
            <a:srgbClr val="FFDF7F"/>
          </a:solidFill>
          <a:ln w="381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hangingPunct="0"/>
            <a:endParaRPr lang="en-US" sz="2118">
              <a:latin typeface="Times" panose="02020603050405020304" pitchFamily="18" charset="0"/>
            </a:endParaRPr>
          </a:p>
        </p:txBody>
      </p:sp>
      <p:sp>
        <p:nvSpPr>
          <p:cNvPr id="10" name="TextBox 9">
            <a:extLst>
              <a:ext uri="{FF2B5EF4-FFF2-40B4-BE49-F238E27FC236}">
                <a16:creationId xmlns:a16="http://schemas.microsoft.com/office/drawing/2014/main" id="{FE2CF712-E5BE-4675-86D5-473970E9E725}"/>
              </a:ext>
            </a:extLst>
          </p:cNvPr>
          <p:cNvSpPr txBox="1"/>
          <p:nvPr/>
        </p:nvSpPr>
        <p:spPr>
          <a:xfrm>
            <a:off x="5133055" y="1825499"/>
            <a:ext cx="1852401" cy="1069780"/>
          </a:xfrm>
          <a:prstGeom prst="rect">
            <a:avLst/>
          </a:prstGeom>
          <a:noFill/>
        </p:spPr>
        <p:txBody>
          <a:bodyPr wrap="square" rtlCol="0">
            <a:spAutoFit/>
          </a:bodyPr>
          <a:lstStyle/>
          <a:p>
            <a:pPr algn="ctr"/>
            <a:r>
              <a:rPr lang="en-US" sz="1588" b="1" dirty="0"/>
              <a:t>DATA </a:t>
            </a:r>
            <a:br>
              <a:rPr lang="en-US" sz="1588" b="1" dirty="0"/>
            </a:br>
            <a:r>
              <a:rPr lang="en-US" sz="1588" b="1" dirty="0"/>
              <a:t>ANALYSIS </a:t>
            </a:r>
          </a:p>
          <a:p>
            <a:pPr algn="ctr"/>
            <a:r>
              <a:rPr lang="en-US" sz="1588" b="1" dirty="0"/>
              <a:t>STORAGE &amp; PRESENTATION</a:t>
            </a:r>
          </a:p>
        </p:txBody>
      </p:sp>
      <p:sp>
        <p:nvSpPr>
          <p:cNvPr id="15" name="TextBox 14">
            <a:extLst>
              <a:ext uri="{FF2B5EF4-FFF2-40B4-BE49-F238E27FC236}">
                <a16:creationId xmlns:a16="http://schemas.microsoft.com/office/drawing/2014/main" id="{C3F43C14-A6A6-4F52-83E5-04A9C1C46BE3}"/>
              </a:ext>
            </a:extLst>
          </p:cNvPr>
          <p:cNvSpPr txBox="1"/>
          <p:nvPr/>
        </p:nvSpPr>
        <p:spPr>
          <a:xfrm>
            <a:off x="5029200" y="3873513"/>
            <a:ext cx="2062340" cy="1069780"/>
          </a:xfrm>
          <a:prstGeom prst="rect">
            <a:avLst/>
          </a:prstGeom>
          <a:noFill/>
        </p:spPr>
        <p:txBody>
          <a:bodyPr wrap="square" rtlCol="0">
            <a:spAutoFit/>
          </a:bodyPr>
          <a:lstStyle/>
          <a:p>
            <a:pPr algn="ctr"/>
            <a:r>
              <a:rPr lang="en-US" sz="1588" b="1" dirty="0"/>
              <a:t>ACS</a:t>
            </a:r>
            <a:br>
              <a:rPr lang="en-US" sz="1588" b="1" dirty="0"/>
            </a:br>
            <a:r>
              <a:rPr lang="en-US" sz="1588" b="1" dirty="0"/>
              <a:t>PROCESSING</a:t>
            </a:r>
          </a:p>
          <a:p>
            <a:pPr algn="ctr"/>
            <a:r>
              <a:rPr lang="en-US" sz="1588" b="1" dirty="0"/>
              <a:t> &amp; CONTROL </a:t>
            </a:r>
          </a:p>
          <a:p>
            <a:pPr algn="ctr"/>
            <a:r>
              <a:rPr lang="en-US" sz="1588" b="1" dirty="0"/>
              <a:t>ACTIONs</a:t>
            </a:r>
          </a:p>
        </p:txBody>
      </p:sp>
      <p:sp>
        <p:nvSpPr>
          <p:cNvPr id="31" name="TextBox 30">
            <a:extLst>
              <a:ext uri="{FF2B5EF4-FFF2-40B4-BE49-F238E27FC236}">
                <a16:creationId xmlns:a16="http://schemas.microsoft.com/office/drawing/2014/main" id="{C9781A88-E24D-4F33-8C3C-8AC2221AFA51}"/>
              </a:ext>
            </a:extLst>
          </p:cNvPr>
          <p:cNvSpPr txBox="1"/>
          <p:nvPr/>
        </p:nvSpPr>
        <p:spPr>
          <a:xfrm>
            <a:off x="7248361" y="1765611"/>
            <a:ext cx="1924812" cy="1189556"/>
          </a:xfrm>
          <a:prstGeom prst="rect">
            <a:avLst/>
          </a:prstGeom>
          <a:noFill/>
        </p:spPr>
        <p:txBody>
          <a:bodyPr wrap="square">
            <a:spAutoFit/>
          </a:bodyPr>
          <a:lstStyle/>
          <a:p>
            <a:pPr algn="ctr"/>
            <a:r>
              <a:rPr lang="en-US" sz="3530" b="1" dirty="0"/>
              <a:t>IT</a:t>
            </a:r>
          </a:p>
          <a:p>
            <a:pPr algn="ctr"/>
            <a:r>
              <a:rPr lang="en-US" b="1" dirty="0"/>
              <a:t>Presents Information</a:t>
            </a:r>
          </a:p>
        </p:txBody>
      </p:sp>
      <p:sp>
        <p:nvSpPr>
          <p:cNvPr id="32" name="TextBox 31">
            <a:extLst>
              <a:ext uri="{FF2B5EF4-FFF2-40B4-BE49-F238E27FC236}">
                <a16:creationId xmlns:a16="http://schemas.microsoft.com/office/drawing/2014/main" id="{8186EF19-E6FB-49E9-A2FA-A277C88B9C56}"/>
              </a:ext>
            </a:extLst>
          </p:cNvPr>
          <p:cNvSpPr txBox="1"/>
          <p:nvPr/>
        </p:nvSpPr>
        <p:spPr>
          <a:xfrm>
            <a:off x="7110094" y="3993755"/>
            <a:ext cx="2319814" cy="1189556"/>
          </a:xfrm>
          <a:prstGeom prst="rect">
            <a:avLst/>
          </a:prstGeom>
          <a:noFill/>
        </p:spPr>
        <p:txBody>
          <a:bodyPr wrap="square">
            <a:spAutoFit/>
          </a:bodyPr>
          <a:lstStyle/>
          <a:p>
            <a:pPr algn="ctr"/>
            <a:r>
              <a:rPr lang="en-US" sz="3530" b="1" dirty="0"/>
              <a:t>ACS</a:t>
            </a:r>
          </a:p>
          <a:p>
            <a:pPr algn="ctr"/>
            <a:r>
              <a:rPr lang="en-US" b="1" dirty="0"/>
              <a:t>Takes Automated Actions</a:t>
            </a:r>
          </a:p>
        </p:txBody>
      </p:sp>
      <p:sp>
        <p:nvSpPr>
          <p:cNvPr id="16" name="TextBox 15">
            <a:extLst>
              <a:ext uri="{FF2B5EF4-FFF2-40B4-BE49-F238E27FC236}">
                <a16:creationId xmlns:a16="http://schemas.microsoft.com/office/drawing/2014/main" id="{00A0199F-189A-A388-6B95-1058B81A6325}"/>
              </a:ext>
            </a:extLst>
          </p:cNvPr>
          <p:cNvSpPr txBox="1"/>
          <p:nvPr/>
        </p:nvSpPr>
        <p:spPr>
          <a:xfrm>
            <a:off x="2660828" y="2844202"/>
            <a:ext cx="1924812" cy="1189556"/>
          </a:xfrm>
          <a:prstGeom prst="rect">
            <a:avLst/>
          </a:prstGeom>
          <a:noFill/>
        </p:spPr>
        <p:txBody>
          <a:bodyPr wrap="square">
            <a:spAutoFit/>
          </a:bodyPr>
          <a:lstStyle/>
          <a:p>
            <a:pPr algn="ctr"/>
            <a:r>
              <a:rPr lang="en-US" sz="3530" b="1" dirty="0"/>
              <a:t>OT</a:t>
            </a:r>
          </a:p>
          <a:p>
            <a:pPr algn="ctr"/>
            <a:r>
              <a:rPr lang="en-US" b="1" dirty="0"/>
              <a:t>Controls through ACS</a:t>
            </a:r>
          </a:p>
        </p:txBody>
      </p:sp>
      <p:sp>
        <p:nvSpPr>
          <p:cNvPr id="17" name="Arrow: Up-Down 16">
            <a:extLst>
              <a:ext uri="{FF2B5EF4-FFF2-40B4-BE49-F238E27FC236}">
                <a16:creationId xmlns:a16="http://schemas.microsoft.com/office/drawing/2014/main" id="{DCB00A8A-8DB7-C5AA-3517-A88CC4F9541E}"/>
              </a:ext>
            </a:extLst>
          </p:cNvPr>
          <p:cNvSpPr/>
          <p:nvPr/>
        </p:nvSpPr>
        <p:spPr bwMode="auto">
          <a:xfrm>
            <a:off x="8109303" y="3021196"/>
            <a:ext cx="205195" cy="1012563"/>
          </a:xfrm>
          <a:prstGeom prst="upDownArrow">
            <a:avLst/>
          </a:prstGeom>
          <a:solidFill>
            <a:schemeClr val="tx1"/>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hangingPunct="0"/>
            <a:endParaRPr lang="en-US" sz="2118">
              <a:latin typeface="Times" panose="02020603050405020304" pitchFamily="18" charset="0"/>
            </a:endParaRPr>
          </a:p>
        </p:txBody>
      </p:sp>
      <p:sp>
        <p:nvSpPr>
          <p:cNvPr id="3" name="Oval 2">
            <a:extLst>
              <a:ext uri="{FF2B5EF4-FFF2-40B4-BE49-F238E27FC236}">
                <a16:creationId xmlns:a16="http://schemas.microsoft.com/office/drawing/2014/main" id="{CBDCF5F3-F2D8-1D57-AB11-9B86FEF3E8A6}"/>
              </a:ext>
            </a:extLst>
          </p:cNvPr>
          <p:cNvSpPr/>
          <p:nvPr/>
        </p:nvSpPr>
        <p:spPr bwMode="auto">
          <a:xfrm>
            <a:off x="5395961" y="2628900"/>
            <a:ext cx="1306361" cy="1694908"/>
          </a:xfrm>
          <a:prstGeom prst="ellipse">
            <a:avLst/>
          </a:prstGeom>
          <a:solidFill>
            <a:srgbClr val="00B050">
              <a:alpha val="50000"/>
            </a:srgbClr>
          </a:solidFill>
          <a:ln w="381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hangingPunct="0"/>
            <a:endParaRPr lang="en-US" sz="2118">
              <a:latin typeface="Times" panose="02020603050405020304" pitchFamily="18" charset="0"/>
            </a:endParaRPr>
          </a:p>
        </p:txBody>
      </p:sp>
      <p:sp>
        <p:nvSpPr>
          <p:cNvPr id="6" name="Left Brace 5">
            <a:extLst>
              <a:ext uri="{FF2B5EF4-FFF2-40B4-BE49-F238E27FC236}">
                <a16:creationId xmlns:a16="http://schemas.microsoft.com/office/drawing/2014/main" id="{0227456D-89E7-2171-1DC6-246E03CF51E2}"/>
              </a:ext>
            </a:extLst>
          </p:cNvPr>
          <p:cNvSpPr/>
          <p:nvPr/>
        </p:nvSpPr>
        <p:spPr>
          <a:xfrm>
            <a:off x="4339950" y="2628900"/>
            <a:ext cx="613051" cy="1567543"/>
          </a:xfrm>
          <a:prstGeom prst="leftBrace">
            <a:avLst>
              <a:gd name="adj1" fmla="val 30161"/>
              <a:gd name="adj2" fmla="val 50000"/>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52">
            <a:extLst>
              <a:ext uri="{FF2B5EF4-FFF2-40B4-BE49-F238E27FC236}">
                <a16:creationId xmlns:a16="http://schemas.microsoft.com/office/drawing/2014/main" id="{512D5C12-E23C-27CC-66DA-593F11F6C4BF}"/>
              </a:ext>
            </a:extLst>
          </p:cNvPr>
          <p:cNvSpPr>
            <a:spLocks noChangeArrowheads="1"/>
          </p:cNvSpPr>
          <p:nvPr/>
        </p:nvSpPr>
        <p:spPr bwMode="auto">
          <a:xfrm>
            <a:off x="5555674" y="3276600"/>
            <a:ext cx="997527" cy="365760"/>
          </a:xfrm>
          <a:prstGeom prst="rect">
            <a:avLst/>
          </a:prstGeom>
          <a:solidFill>
            <a:srgbClr val="92D050"/>
          </a:solidFill>
          <a:ln w="25400">
            <a:solidFill>
              <a:schemeClr val="tx1"/>
            </a:solidFill>
            <a:miter lim="800000"/>
            <a:headEnd/>
            <a:tailEnd/>
          </a:ln>
        </p:spPr>
        <p:txBody>
          <a:bodyPr wrap="square" lIns="0" tIns="0" rIns="0" bIns="0" anchor="ctr">
            <a:no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675" b="1" dirty="0">
                <a:solidFill>
                  <a:srgbClr val="000000"/>
                </a:solidFill>
                <a:latin typeface="Arial" panose="020B0604020202020204" pitchFamily="34" charset="0"/>
              </a:rPr>
              <a:t> </a:t>
            </a:r>
            <a:r>
              <a:rPr lang="en-US" altLang="en-US" sz="900" b="1" dirty="0">
                <a:solidFill>
                  <a:srgbClr val="000000"/>
                </a:solidFill>
                <a:latin typeface="Arial" panose="020B0604020202020204" pitchFamily="34" charset="0"/>
              </a:rPr>
              <a:t>PLANT</a:t>
            </a:r>
          </a:p>
          <a:p>
            <a:pPr algn="ctr" eaLnBrk="1" hangingPunct="1">
              <a:spcBef>
                <a:spcPct val="0"/>
              </a:spcBef>
              <a:buFontTx/>
              <a:buNone/>
            </a:pPr>
            <a:r>
              <a:rPr lang="en-US" altLang="en-US" sz="900" b="1" dirty="0">
                <a:solidFill>
                  <a:srgbClr val="000000"/>
                </a:solidFill>
                <a:latin typeface="Arial" panose="020B0604020202020204" pitchFamily="34" charset="0"/>
              </a:rPr>
              <a:t>FIREWALL(S) </a:t>
            </a:r>
            <a:endParaRPr lang="en-US" altLang="en-US" sz="2400" dirty="0"/>
          </a:p>
        </p:txBody>
      </p:sp>
    </p:spTree>
    <p:custDataLst>
      <p:tags r:id="rId1"/>
    </p:custDataLst>
    <p:extLst>
      <p:ext uri="{BB962C8B-B14F-4D97-AF65-F5344CB8AC3E}">
        <p14:creationId xmlns:p14="http://schemas.microsoft.com/office/powerpoint/2010/main" val="1779003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6D6FC23-DB03-4105-89E1-92125D532E45}"/>
              </a:ext>
            </a:extLst>
          </p:cNvPr>
          <p:cNvSpPr/>
          <p:nvPr/>
        </p:nvSpPr>
        <p:spPr>
          <a:xfrm>
            <a:off x="8401275" y="2038404"/>
            <a:ext cx="1464580" cy="1667471"/>
          </a:xfrm>
          <a:prstGeom prst="rect">
            <a:avLst/>
          </a:prstGeom>
          <a:solidFill>
            <a:schemeClr val="accent5">
              <a:lumMod val="90000"/>
            </a:schemeClr>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30"/>
          </a:p>
        </p:txBody>
      </p:sp>
      <p:sp>
        <p:nvSpPr>
          <p:cNvPr id="5" name="Rectangle 166">
            <a:extLst>
              <a:ext uri="{FF2B5EF4-FFF2-40B4-BE49-F238E27FC236}">
                <a16:creationId xmlns:a16="http://schemas.microsoft.com/office/drawing/2014/main" id="{D6E53872-8887-47B2-9508-57D9407E86CA}"/>
              </a:ext>
            </a:extLst>
          </p:cNvPr>
          <p:cNvSpPr>
            <a:spLocks noChangeArrowheads="1"/>
          </p:cNvSpPr>
          <p:nvPr/>
        </p:nvSpPr>
        <p:spPr bwMode="auto">
          <a:xfrm>
            <a:off x="2421374" y="111779"/>
            <a:ext cx="7082068" cy="9848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a:r>
              <a:rPr lang="en-US" altLang="en-US" sz="3200" b="1" dirty="0">
                <a:solidFill>
                  <a:srgbClr val="072B5F"/>
                </a:solidFill>
                <a:latin typeface="+mj-lt"/>
                <a:ea typeface="+mj-ea"/>
                <a:cs typeface="+mj-cs"/>
              </a:rPr>
              <a:t>IT vs. OT in “Industry 4.0” </a:t>
            </a:r>
            <a:br>
              <a:rPr lang="en-US" altLang="en-US" sz="3200" b="1" dirty="0">
                <a:solidFill>
                  <a:srgbClr val="072B5F"/>
                </a:solidFill>
                <a:latin typeface="+mj-lt"/>
                <a:ea typeface="+mj-ea"/>
                <a:cs typeface="+mj-cs"/>
              </a:rPr>
            </a:br>
            <a:r>
              <a:rPr lang="en-US" altLang="en-US" sz="3200" b="1" dirty="0">
                <a:solidFill>
                  <a:srgbClr val="072B5F"/>
                </a:solidFill>
                <a:latin typeface="+mj-lt"/>
                <a:ea typeface="+mj-ea"/>
                <a:cs typeface="+mj-cs"/>
              </a:rPr>
              <a:t>Process Enterprise Architectures</a:t>
            </a:r>
          </a:p>
        </p:txBody>
      </p:sp>
      <p:sp>
        <p:nvSpPr>
          <p:cNvPr id="7" name="TextBox 6">
            <a:extLst>
              <a:ext uri="{FF2B5EF4-FFF2-40B4-BE49-F238E27FC236}">
                <a16:creationId xmlns:a16="http://schemas.microsoft.com/office/drawing/2014/main" id="{7A8454DC-B984-4F53-B35F-726BAE199401}"/>
              </a:ext>
            </a:extLst>
          </p:cNvPr>
          <p:cNvSpPr txBox="1"/>
          <p:nvPr/>
        </p:nvSpPr>
        <p:spPr>
          <a:xfrm>
            <a:off x="8933471" y="2212597"/>
            <a:ext cx="547029" cy="450893"/>
          </a:xfrm>
          <a:prstGeom prst="rect">
            <a:avLst/>
          </a:prstGeom>
          <a:noFill/>
        </p:spPr>
        <p:txBody>
          <a:bodyPr wrap="square" rtlCol="0">
            <a:spAutoFit/>
          </a:bodyPr>
          <a:lstStyle/>
          <a:p>
            <a:r>
              <a:rPr lang="en-US" sz="2330" b="1" dirty="0"/>
              <a:t>IT</a:t>
            </a:r>
          </a:p>
        </p:txBody>
      </p:sp>
      <p:sp>
        <p:nvSpPr>
          <p:cNvPr id="6" name="TextBox 5">
            <a:extLst>
              <a:ext uri="{FF2B5EF4-FFF2-40B4-BE49-F238E27FC236}">
                <a16:creationId xmlns:a16="http://schemas.microsoft.com/office/drawing/2014/main" id="{ADA1EE1A-1D9A-4300-877F-95255588C090}"/>
              </a:ext>
            </a:extLst>
          </p:cNvPr>
          <p:cNvSpPr txBox="1"/>
          <p:nvPr/>
        </p:nvSpPr>
        <p:spPr>
          <a:xfrm>
            <a:off x="8174522" y="1600207"/>
            <a:ext cx="1918086" cy="336695"/>
          </a:xfrm>
          <a:prstGeom prst="rect">
            <a:avLst/>
          </a:prstGeom>
          <a:pattFill prst="pct5">
            <a:fgClr>
              <a:schemeClr val="accent3"/>
            </a:fgClr>
            <a:bgClr>
              <a:schemeClr val="bg1"/>
            </a:bgClr>
          </a:pattFill>
        </p:spPr>
        <p:txBody>
          <a:bodyPr wrap="square" rtlCol="0">
            <a:spAutoFit/>
          </a:bodyPr>
          <a:lstStyle/>
          <a:p>
            <a:pPr algn="ctr"/>
            <a:r>
              <a:rPr lang="en-US" sz="1588" b="1" dirty="0"/>
              <a:t>RESPONSIBILITY</a:t>
            </a:r>
          </a:p>
        </p:txBody>
      </p:sp>
      <p:sp>
        <p:nvSpPr>
          <p:cNvPr id="182" name="TextBox 181">
            <a:extLst>
              <a:ext uri="{FF2B5EF4-FFF2-40B4-BE49-F238E27FC236}">
                <a16:creationId xmlns:a16="http://schemas.microsoft.com/office/drawing/2014/main" id="{BFF4A4E1-22FC-4D25-8207-538C76BFF73F}"/>
              </a:ext>
            </a:extLst>
          </p:cNvPr>
          <p:cNvSpPr txBox="1"/>
          <p:nvPr/>
        </p:nvSpPr>
        <p:spPr>
          <a:xfrm rot="5400000">
            <a:off x="7435170" y="2389980"/>
            <a:ext cx="1331302" cy="581057"/>
          </a:xfrm>
          <a:prstGeom prst="rect">
            <a:avLst/>
          </a:prstGeom>
          <a:pattFill prst="pct5">
            <a:fgClr>
              <a:schemeClr val="accent3"/>
            </a:fgClr>
            <a:bgClr>
              <a:schemeClr val="bg1"/>
            </a:bgClr>
          </a:pattFill>
        </p:spPr>
        <p:txBody>
          <a:bodyPr wrap="square" rtlCol="0">
            <a:spAutoFit/>
          </a:bodyPr>
          <a:lstStyle/>
          <a:p>
            <a:pPr algn="ctr"/>
            <a:r>
              <a:rPr lang="en-US" sz="1588" dirty="0"/>
              <a:t> </a:t>
            </a:r>
          </a:p>
          <a:p>
            <a:pPr algn="ctr"/>
            <a:r>
              <a:rPr lang="en-US" sz="1588" dirty="0"/>
              <a:t> </a:t>
            </a:r>
          </a:p>
        </p:txBody>
      </p:sp>
      <p:sp>
        <p:nvSpPr>
          <p:cNvPr id="183" name="Rectangle 182">
            <a:extLst>
              <a:ext uri="{FF2B5EF4-FFF2-40B4-BE49-F238E27FC236}">
                <a16:creationId xmlns:a16="http://schemas.microsoft.com/office/drawing/2014/main" id="{54319335-66A5-4249-A346-C7BF002BA03E}"/>
              </a:ext>
            </a:extLst>
          </p:cNvPr>
          <p:cNvSpPr/>
          <p:nvPr/>
        </p:nvSpPr>
        <p:spPr>
          <a:xfrm>
            <a:off x="8413942" y="3705874"/>
            <a:ext cx="1464580" cy="2172478"/>
          </a:xfrm>
          <a:prstGeom prst="rect">
            <a:avLst/>
          </a:prstGeom>
          <a:solidFill>
            <a:srgbClr val="FFC0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30"/>
          </a:p>
        </p:txBody>
      </p:sp>
      <p:sp>
        <p:nvSpPr>
          <p:cNvPr id="181" name="Freeform 2">
            <a:extLst>
              <a:ext uri="{FF2B5EF4-FFF2-40B4-BE49-F238E27FC236}">
                <a16:creationId xmlns:a16="http://schemas.microsoft.com/office/drawing/2014/main" id="{4E82408B-B9A2-464A-9146-3B0C56E2652B}"/>
              </a:ext>
            </a:extLst>
          </p:cNvPr>
          <p:cNvSpPr>
            <a:spLocks/>
          </p:cNvSpPr>
          <p:nvPr/>
        </p:nvSpPr>
        <p:spPr bwMode="auto">
          <a:xfrm>
            <a:off x="6140601" y="2698532"/>
            <a:ext cx="373394" cy="475357"/>
          </a:xfrm>
          <a:custGeom>
            <a:avLst/>
            <a:gdLst>
              <a:gd name="T0" fmla="*/ 0 w 577"/>
              <a:gd name="T1" fmla="*/ 735 h 735"/>
              <a:gd name="T2" fmla="*/ 200 w 577"/>
              <a:gd name="T3" fmla="*/ 353 h 735"/>
              <a:gd name="T4" fmla="*/ 249 w 577"/>
              <a:gd name="T5" fmla="*/ 648 h 735"/>
              <a:gd name="T6" fmla="*/ 577 w 577"/>
              <a:gd name="T7" fmla="*/ 0 h 735"/>
            </a:gdLst>
            <a:ahLst/>
            <a:cxnLst>
              <a:cxn ang="0">
                <a:pos x="T0" y="T1"/>
              </a:cxn>
              <a:cxn ang="0">
                <a:pos x="T2" y="T3"/>
              </a:cxn>
              <a:cxn ang="0">
                <a:pos x="T4" y="T5"/>
              </a:cxn>
              <a:cxn ang="0">
                <a:pos x="T6" y="T7"/>
              </a:cxn>
            </a:cxnLst>
            <a:rect l="0" t="0" r="r" b="b"/>
            <a:pathLst>
              <a:path w="577" h="735">
                <a:moveTo>
                  <a:pt x="0" y="735"/>
                </a:moveTo>
                <a:lnTo>
                  <a:pt x="200" y="353"/>
                </a:lnTo>
                <a:lnTo>
                  <a:pt x="249" y="648"/>
                </a:lnTo>
                <a:lnTo>
                  <a:pt x="577" y="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184" name="Rectangle 3">
            <a:extLst>
              <a:ext uri="{FF2B5EF4-FFF2-40B4-BE49-F238E27FC236}">
                <a16:creationId xmlns:a16="http://schemas.microsoft.com/office/drawing/2014/main" id="{6C0933EA-BAB4-4B93-B801-C9E7BAD974F3}"/>
              </a:ext>
            </a:extLst>
          </p:cNvPr>
          <p:cNvSpPr>
            <a:spLocks noChangeArrowheads="1"/>
          </p:cNvSpPr>
          <p:nvPr/>
        </p:nvSpPr>
        <p:spPr bwMode="auto">
          <a:xfrm>
            <a:off x="5997987" y="5334367"/>
            <a:ext cx="626775"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NETWORKS</a:t>
            </a:r>
            <a:endParaRPr lang="en-US" altLang="en-US" sz="2330"/>
          </a:p>
        </p:txBody>
      </p:sp>
      <p:sp>
        <p:nvSpPr>
          <p:cNvPr id="185" name="Line 4">
            <a:extLst>
              <a:ext uri="{FF2B5EF4-FFF2-40B4-BE49-F238E27FC236}">
                <a16:creationId xmlns:a16="http://schemas.microsoft.com/office/drawing/2014/main" id="{7E442F4E-B950-4C46-AB55-38751AB07565}"/>
              </a:ext>
            </a:extLst>
          </p:cNvPr>
          <p:cNvSpPr>
            <a:spLocks noChangeShapeType="1"/>
          </p:cNvSpPr>
          <p:nvPr/>
        </p:nvSpPr>
        <p:spPr bwMode="auto">
          <a:xfrm>
            <a:off x="5666080" y="4061137"/>
            <a:ext cx="3890" cy="22019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186" name="Line 5">
            <a:extLst>
              <a:ext uri="{FF2B5EF4-FFF2-40B4-BE49-F238E27FC236}">
                <a16:creationId xmlns:a16="http://schemas.microsoft.com/office/drawing/2014/main" id="{CDE1B021-7091-48D2-8B12-2D348A6AB2DA}"/>
              </a:ext>
            </a:extLst>
          </p:cNvPr>
          <p:cNvSpPr>
            <a:spLocks noChangeShapeType="1"/>
          </p:cNvSpPr>
          <p:nvPr/>
        </p:nvSpPr>
        <p:spPr bwMode="auto">
          <a:xfrm flipH="1">
            <a:off x="4739078" y="4062430"/>
            <a:ext cx="1296" cy="23573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187" name="Rectangle 6">
            <a:extLst>
              <a:ext uri="{FF2B5EF4-FFF2-40B4-BE49-F238E27FC236}">
                <a16:creationId xmlns:a16="http://schemas.microsoft.com/office/drawing/2014/main" id="{F29D95C2-CD24-4244-B43F-24CA3EF2290B}"/>
              </a:ext>
            </a:extLst>
          </p:cNvPr>
          <p:cNvSpPr>
            <a:spLocks noChangeArrowheads="1"/>
          </p:cNvSpPr>
          <p:nvPr/>
        </p:nvSpPr>
        <p:spPr bwMode="auto">
          <a:xfrm>
            <a:off x="5418447" y="4296871"/>
            <a:ext cx="550666" cy="335470"/>
          </a:xfrm>
          <a:prstGeom prst="rect">
            <a:avLst/>
          </a:prstGeom>
          <a:solidFill>
            <a:srgbClr val="FFED24"/>
          </a:solidFill>
          <a:ln w="20638">
            <a:solidFill>
              <a:srgbClr val="000000"/>
            </a:solidFill>
            <a:miter lim="800000"/>
            <a:headEnd/>
            <a:tailEnd/>
          </a:ln>
        </p:spPr>
        <p:txBody>
          <a:bodyPr/>
          <a:lstStyle/>
          <a:p>
            <a:endParaRPr lang="en-US" sz="2330"/>
          </a:p>
        </p:txBody>
      </p:sp>
      <p:sp>
        <p:nvSpPr>
          <p:cNvPr id="188" name="Freeform 7">
            <a:extLst>
              <a:ext uri="{FF2B5EF4-FFF2-40B4-BE49-F238E27FC236}">
                <a16:creationId xmlns:a16="http://schemas.microsoft.com/office/drawing/2014/main" id="{28451AC5-1873-432E-A1D3-D3091ED02ABB}"/>
              </a:ext>
            </a:extLst>
          </p:cNvPr>
          <p:cNvSpPr>
            <a:spLocks/>
          </p:cNvSpPr>
          <p:nvPr/>
        </p:nvSpPr>
        <p:spPr bwMode="auto">
          <a:xfrm>
            <a:off x="3438681" y="3970468"/>
            <a:ext cx="2699329" cy="1905314"/>
          </a:xfrm>
          <a:custGeom>
            <a:avLst/>
            <a:gdLst>
              <a:gd name="T0" fmla="*/ 4113 w 4163"/>
              <a:gd name="T1" fmla="*/ 2631 h 2941"/>
              <a:gd name="T2" fmla="*/ 4138 w 4163"/>
              <a:gd name="T3" fmla="*/ 2662 h 2941"/>
              <a:gd name="T4" fmla="*/ 4157 w 4163"/>
              <a:gd name="T5" fmla="*/ 2703 h 2941"/>
              <a:gd name="T6" fmla="*/ 4163 w 4163"/>
              <a:gd name="T7" fmla="*/ 2744 h 2941"/>
              <a:gd name="T8" fmla="*/ 4160 w 4163"/>
              <a:gd name="T9" fmla="*/ 2790 h 2941"/>
              <a:gd name="T10" fmla="*/ 4149 w 4163"/>
              <a:gd name="T11" fmla="*/ 2832 h 2941"/>
              <a:gd name="T12" fmla="*/ 4127 w 4163"/>
              <a:gd name="T13" fmla="*/ 2865 h 2941"/>
              <a:gd name="T14" fmla="*/ 4098 w 4163"/>
              <a:gd name="T15" fmla="*/ 2899 h 2941"/>
              <a:gd name="T16" fmla="*/ 4063 w 4163"/>
              <a:gd name="T17" fmla="*/ 2920 h 2941"/>
              <a:gd name="T18" fmla="*/ 4023 w 4163"/>
              <a:gd name="T19" fmla="*/ 2937 h 2941"/>
              <a:gd name="T20" fmla="*/ 3980 w 4163"/>
              <a:gd name="T21" fmla="*/ 2941 h 2941"/>
              <a:gd name="T22" fmla="*/ 163 w 4163"/>
              <a:gd name="T23" fmla="*/ 2941 h 2941"/>
              <a:gd name="T24" fmla="*/ 152 w 4163"/>
              <a:gd name="T25" fmla="*/ 2940 h 2941"/>
              <a:gd name="T26" fmla="*/ 140 w 4163"/>
              <a:gd name="T27" fmla="*/ 2938 h 2941"/>
              <a:gd name="T28" fmla="*/ 127 w 4163"/>
              <a:gd name="T29" fmla="*/ 2932 h 2941"/>
              <a:gd name="T30" fmla="*/ 113 w 4163"/>
              <a:gd name="T31" fmla="*/ 2930 h 2941"/>
              <a:gd name="T32" fmla="*/ 99 w 4163"/>
              <a:gd name="T33" fmla="*/ 2921 h 2941"/>
              <a:gd name="T34" fmla="*/ 88 w 4163"/>
              <a:gd name="T35" fmla="*/ 2918 h 2941"/>
              <a:gd name="T36" fmla="*/ 79 w 4163"/>
              <a:gd name="T37" fmla="*/ 2910 h 2941"/>
              <a:gd name="T38" fmla="*/ 67 w 4163"/>
              <a:gd name="T39" fmla="*/ 2899 h 2941"/>
              <a:gd name="T40" fmla="*/ 59 w 4163"/>
              <a:gd name="T41" fmla="*/ 2895 h 2941"/>
              <a:gd name="T42" fmla="*/ 48 w 4163"/>
              <a:gd name="T43" fmla="*/ 2882 h 2941"/>
              <a:gd name="T44" fmla="*/ 39 w 4163"/>
              <a:gd name="T45" fmla="*/ 2873 h 2941"/>
              <a:gd name="T46" fmla="*/ 30 w 4163"/>
              <a:gd name="T47" fmla="*/ 2861 h 2941"/>
              <a:gd name="T48" fmla="*/ 24 w 4163"/>
              <a:gd name="T49" fmla="*/ 2851 h 2941"/>
              <a:gd name="T50" fmla="*/ 17 w 4163"/>
              <a:gd name="T51" fmla="*/ 2839 h 2941"/>
              <a:gd name="T52" fmla="*/ 11 w 4163"/>
              <a:gd name="T53" fmla="*/ 2825 h 2941"/>
              <a:gd name="T54" fmla="*/ 5 w 4163"/>
              <a:gd name="T55" fmla="*/ 2811 h 2941"/>
              <a:gd name="T56" fmla="*/ 2 w 4163"/>
              <a:gd name="T57" fmla="*/ 2799 h 2941"/>
              <a:gd name="T58" fmla="*/ 0 w 4163"/>
              <a:gd name="T59" fmla="*/ 2789 h 2941"/>
              <a:gd name="T60" fmla="*/ 0 w 4163"/>
              <a:gd name="T61" fmla="*/ 2771 h 2941"/>
              <a:gd name="T62" fmla="*/ 0 w 4163"/>
              <a:gd name="T63" fmla="*/ 2760 h 2941"/>
              <a:gd name="T64" fmla="*/ 0 w 4163"/>
              <a:gd name="T65" fmla="*/ 2744 h 2941"/>
              <a:gd name="T66" fmla="*/ 0 w 4163"/>
              <a:gd name="T67" fmla="*/ 2731 h 2941"/>
              <a:gd name="T68" fmla="*/ 0 w 4163"/>
              <a:gd name="T69" fmla="*/ 2719 h 2941"/>
              <a:gd name="T70" fmla="*/ 2 w 4163"/>
              <a:gd name="T71" fmla="*/ 2703 h 2941"/>
              <a:gd name="T72" fmla="*/ 7 w 4163"/>
              <a:gd name="T73" fmla="*/ 2690 h 2941"/>
              <a:gd name="T74" fmla="*/ 12 w 4163"/>
              <a:gd name="T75" fmla="*/ 2678 h 2941"/>
              <a:gd name="T76" fmla="*/ 18 w 4163"/>
              <a:gd name="T77" fmla="*/ 2665 h 2941"/>
              <a:gd name="T78" fmla="*/ 25 w 4163"/>
              <a:gd name="T79" fmla="*/ 2652 h 2941"/>
              <a:gd name="T80" fmla="*/ 33 w 4163"/>
              <a:gd name="T81" fmla="*/ 2641 h 2941"/>
              <a:gd name="T82" fmla="*/ 41 w 4163"/>
              <a:gd name="T83" fmla="*/ 2632 h 2941"/>
              <a:gd name="T84" fmla="*/ 49 w 4163"/>
              <a:gd name="T85" fmla="*/ 2621 h 2941"/>
              <a:gd name="T86" fmla="*/ 54 w 4163"/>
              <a:gd name="T87" fmla="*/ 2613 h 2941"/>
              <a:gd name="T88" fmla="*/ 1742 w 4163"/>
              <a:gd name="T89" fmla="*/ 135 h 2941"/>
              <a:gd name="T90" fmla="*/ 1776 w 4163"/>
              <a:gd name="T91" fmla="*/ 94 h 2941"/>
              <a:gd name="T92" fmla="*/ 1814 w 4163"/>
              <a:gd name="T93" fmla="*/ 59 h 2941"/>
              <a:gd name="T94" fmla="*/ 1860 w 4163"/>
              <a:gd name="T95" fmla="*/ 32 h 2941"/>
              <a:gd name="T96" fmla="*/ 1911 w 4163"/>
              <a:gd name="T97" fmla="*/ 14 h 2941"/>
              <a:gd name="T98" fmla="*/ 1963 w 4163"/>
              <a:gd name="T99" fmla="*/ 0 h 2941"/>
              <a:gd name="T100" fmla="*/ 2016 w 4163"/>
              <a:gd name="T101" fmla="*/ 0 h 2941"/>
              <a:gd name="T102" fmla="*/ 2068 w 4163"/>
              <a:gd name="T103" fmla="*/ 15 h 2941"/>
              <a:gd name="T104" fmla="*/ 2117 w 4163"/>
              <a:gd name="T105" fmla="*/ 35 h 2941"/>
              <a:gd name="T106" fmla="*/ 2162 w 4163"/>
              <a:gd name="T107" fmla="*/ 62 h 2941"/>
              <a:gd name="T108" fmla="*/ 2202 w 4163"/>
              <a:gd name="T109" fmla="*/ 101 h 2941"/>
              <a:gd name="T110" fmla="*/ 2231 w 4163"/>
              <a:gd name="T111" fmla="*/ 143 h 2941"/>
              <a:gd name="T112" fmla="*/ 4098 w 4163"/>
              <a:gd name="T113" fmla="*/ 2617 h 29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163" h="2941">
                <a:moveTo>
                  <a:pt x="4100" y="2618"/>
                </a:moveTo>
                <a:lnTo>
                  <a:pt x="4113" y="2631"/>
                </a:lnTo>
                <a:lnTo>
                  <a:pt x="4126" y="2642"/>
                </a:lnTo>
                <a:lnTo>
                  <a:pt x="4138" y="2662"/>
                </a:lnTo>
                <a:lnTo>
                  <a:pt x="4149" y="2681"/>
                </a:lnTo>
                <a:lnTo>
                  <a:pt x="4157" y="2703"/>
                </a:lnTo>
                <a:lnTo>
                  <a:pt x="4160" y="2728"/>
                </a:lnTo>
                <a:lnTo>
                  <a:pt x="4163" y="2744"/>
                </a:lnTo>
                <a:lnTo>
                  <a:pt x="4163" y="2768"/>
                </a:lnTo>
                <a:lnTo>
                  <a:pt x="4160" y="2790"/>
                </a:lnTo>
                <a:lnTo>
                  <a:pt x="4157" y="2809"/>
                </a:lnTo>
                <a:lnTo>
                  <a:pt x="4149" y="2832"/>
                </a:lnTo>
                <a:lnTo>
                  <a:pt x="4138" y="2851"/>
                </a:lnTo>
                <a:lnTo>
                  <a:pt x="4127" y="2865"/>
                </a:lnTo>
                <a:lnTo>
                  <a:pt x="4113" y="2882"/>
                </a:lnTo>
                <a:lnTo>
                  <a:pt x="4098" y="2899"/>
                </a:lnTo>
                <a:lnTo>
                  <a:pt x="4081" y="2912"/>
                </a:lnTo>
                <a:lnTo>
                  <a:pt x="4063" y="2920"/>
                </a:lnTo>
                <a:lnTo>
                  <a:pt x="4043" y="2931"/>
                </a:lnTo>
                <a:lnTo>
                  <a:pt x="4023" y="2937"/>
                </a:lnTo>
                <a:lnTo>
                  <a:pt x="4005" y="2940"/>
                </a:lnTo>
                <a:lnTo>
                  <a:pt x="3980" y="2941"/>
                </a:lnTo>
                <a:lnTo>
                  <a:pt x="169" y="2941"/>
                </a:lnTo>
                <a:lnTo>
                  <a:pt x="163" y="2941"/>
                </a:lnTo>
                <a:lnTo>
                  <a:pt x="156" y="2941"/>
                </a:lnTo>
                <a:lnTo>
                  <a:pt x="152" y="2940"/>
                </a:lnTo>
                <a:lnTo>
                  <a:pt x="145" y="2940"/>
                </a:lnTo>
                <a:lnTo>
                  <a:pt x="140" y="2938"/>
                </a:lnTo>
                <a:lnTo>
                  <a:pt x="134" y="2937"/>
                </a:lnTo>
                <a:lnTo>
                  <a:pt x="127" y="2932"/>
                </a:lnTo>
                <a:lnTo>
                  <a:pt x="120" y="2931"/>
                </a:lnTo>
                <a:lnTo>
                  <a:pt x="113" y="2930"/>
                </a:lnTo>
                <a:lnTo>
                  <a:pt x="106" y="2927"/>
                </a:lnTo>
                <a:lnTo>
                  <a:pt x="99" y="2921"/>
                </a:lnTo>
                <a:lnTo>
                  <a:pt x="94" y="2920"/>
                </a:lnTo>
                <a:lnTo>
                  <a:pt x="88" y="2918"/>
                </a:lnTo>
                <a:lnTo>
                  <a:pt x="82" y="2915"/>
                </a:lnTo>
                <a:lnTo>
                  <a:pt x="79" y="2910"/>
                </a:lnTo>
                <a:lnTo>
                  <a:pt x="74" y="2906"/>
                </a:lnTo>
                <a:lnTo>
                  <a:pt x="67" y="2899"/>
                </a:lnTo>
                <a:lnTo>
                  <a:pt x="63" y="2899"/>
                </a:lnTo>
                <a:lnTo>
                  <a:pt x="59" y="2895"/>
                </a:lnTo>
                <a:lnTo>
                  <a:pt x="52" y="2888"/>
                </a:lnTo>
                <a:lnTo>
                  <a:pt x="48" y="2882"/>
                </a:lnTo>
                <a:lnTo>
                  <a:pt x="43" y="2878"/>
                </a:lnTo>
                <a:lnTo>
                  <a:pt x="39" y="2873"/>
                </a:lnTo>
                <a:lnTo>
                  <a:pt x="33" y="2864"/>
                </a:lnTo>
                <a:lnTo>
                  <a:pt x="30" y="2861"/>
                </a:lnTo>
                <a:lnTo>
                  <a:pt x="27" y="2856"/>
                </a:lnTo>
                <a:lnTo>
                  <a:pt x="24" y="2851"/>
                </a:lnTo>
                <a:lnTo>
                  <a:pt x="20" y="2842"/>
                </a:lnTo>
                <a:lnTo>
                  <a:pt x="17" y="2839"/>
                </a:lnTo>
                <a:lnTo>
                  <a:pt x="14" y="2833"/>
                </a:lnTo>
                <a:lnTo>
                  <a:pt x="11" y="2825"/>
                </a:lnTo>
                <a:lnTo>
                  <a:pt x="9" y="2817"/>
                </a:lnTo>
                <a:lnTo>
                  <a:pt x="5" y="2811"/>
                </a:lnTo>
                <a:lnTo>
                  <a:pt x="4" y="2807"/>
                </a:lnTo>
                <a:lnTo>
                  <a:pt x="2" y="2799"/>
                </a:lnTo>
                <a:lnTo>
                  <a:pt x="1" y="2792"/>
                </a:lnTo>
                <a:lnTo>
                  <a:pt x="0" y="2789"/>
                </a:lnTo>
                <a:lnTo>
                  <a:pt x="0" y="2777"/>
                </a:lnTo>
                <a:lnTo>
                  <a:pt x="0" y="2771"/>
                </a:lnTo>
                <a:lnTo>
                  <a:pt x="0" y="2767"/>
                </a:lnTo>
                <a:lnTo>
                  <a:pt x="0" y="2760"/>
                </a:lnTo>
                <a:lnTo>
                  <a:pt x="0" y="2751"/>
                </a:lnTo>
                <a:lnTo>
                  <a:pt x="0" y="2744"/>
                </a:lnTo>
                <a:lnTo>
                  <a:pt x="0" y="2735"/>
                </a:lnTo>
                <a:lnTo>
                  <a:pt x="0" y="2731"/>
                </a:lnTo>
                <a:lnTo>
                  <a:pt x="0" y="2728"/>
                </a:lnTo>
                <a:lnTo>
                  <a:pt x="0" y="2719"/>
                </a:lnTo>
                <a:lnTo>
                  <a:pt x="1" y="2712"/>
                </a:lnTo>
                <a:lnTo>
                  <a:pt x="2" y="2703"/>
                </a:lnTo>
                <a:lnTo>
                  <a:pt x="4" y="2699"/>
                </a:lnTo>
                <a:lnTo>
                  <a:pt x="7" y="2690"/>
                </a:lnTo>
                <a:lnTo>
                  <a:pt x="9" y="2681"/>
                </a:lnTo>
                <a:lnTo>
                  <a:pt x="12" y="2678"/>
                </a:lnTo>
                <a:lnTo>
                  <a:pt x="14" y="2670"/>
                </a:lnTo>
                <a:lnTo>
                  <a:pt x="18" y="2665"/>
                </a:lnTo>
                <a:lnTo>
                  <a:pt x="21" y="2661"/>
                </a:lnTo>
                <a:lnTo>
                  <a:pt x="25" y="2652"/>
                </a:lnTo>
                <a:lnTo>
                  <a:pt x="29" y="2648"/>
                </a:lnTo>
                <a:lnTo>
                  <a:pt x="33" y="2641"/>
                </a:lnTo>
                <a:lnTo>
                  <a:pt x="37" y="2637"/>
                </a:lnTo>
                <a:lnTo>
                  <a:pt x="41" y="2632"/>
                </a:lnTo>
                <a:lnTo>
                  <a:pt x="45" y="2628"/>
                </a:lnTo>
                <a:lnTo>
                  <a:pt x="49" y="2621"/>
                </a:lnTo>
                <a:lnTo>
                  <a:pt x="54" y="2617"/>
                </a:lnTo>
                <a:lnTo>
                  <a:pt x="54" y="2613"/>
                </a:lnTo>
                <a:lnTo>
                  <a:pt x="1740" y="143"/>
                </a:lnTo>
                <a:lnTo>
                  <a:pt x="1742" y="135"/>
                </a:lnTo>
                <a:lnTo>
                  <a:pt x="1759" y="118"/>
                </a:lnTo>
                <a:lnTo>
                  <a:pt x="1776" y="94"/>
                </a:lnTo>
                <a:lnTo>
                  <a:pt x="1796" y="78"/>
                </a:lnTo>
                <a:lnTo>
                  <a:pt x="1814" y="59"/>
                </a:lnTo>
                <a:lnTo>
                  <a:pt x="1838" y="43"/>
                </a:lnTo>
                <a:lnTo>
                  <a:pt x="1860" y="32"/>
                </a:lnTo>
                <a:lnTo>
                  <a:pt x="1886" y="18"/>
                </a:lnTo>
                <a:lnTo>
                  <a:pt x="1911" y="14"/>
                </a:lnTo>
                <a:lnTo>
                  <a:pt x="1937" y="3"/>
                </a:lnTo>
                <a:lnTo>
                  <a:pt x="1963" y="0"/>
                </a:lnTo>
                <a:lnTo>
                  <a:pt x="1989" y="0"/>
                </a:lnTo>
                <a:lnTo>
                  <a:pt x="2016" y="0"/>
                </a:lnTo>
                <a:lnTo>
                  <a:pt x="2044" y="3"/>
                </a:lnTo>
                <a:lnTo>
                  <a:pt x="2068" y="15"/>
                </a:lnTo>
                <a:lnTo>
                  <a:pt x="2092" y="20"/>
                </a:lnTo>
                <a:lnTo>
                  <a:pt x="2117" y="35"/>
                </a:lnTo>
                <a:lnTo>
                  <a:pt x="2140" y="45"/>
                </a:lnTo>
                <a:lnTo>
                  <a:pt x="2162" y="62"/>
                </a:lnTo>
                <a:lnTo>
                  <a:pt x="2180" y="80"/>
                </a:lnTo>
                <a:lnTo>
                  <a:pt x="2202" y="101"/>
                </a:lnTo>
                <a:lnTo>
                  <a:pt x="2219" y="122"/>
                </a:lnTo>
                <a:lnTo>
                  <a:pt x="2231" y="143"/>
                </a:lnTo>
                <a:lnTo>
                  <a:pt x="2231" y="144"/>
                </a:lnTo>
                <a:lnTo>
                  <a:pt x="4098" y="2617"/>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189" name="Line 8">
            <a:extLst>
              <a:ext uri="{FF2B5EF4-FFF2-40B4-BE49-F238E27FC236}">
                <a16:creationId xmlns:a16="http://schemas.microsoft.com/office/drawing/2014/main" id="{FD0316B7-47A4-4988-BCF9-C658C442FBF4}"/>
              </a:ext>
            </a:extLst>
          </p:cNvPr>
          <p:cNvSpPr>
            <a:spLocks noChangeShapeType="1"/>
          </p:cNvSpPr>
          <p:nvPr/>
        </p:nvSpPr>
        <p:spPr bwMode="auto">
          <a:xfrm flipH="1">
            <a:off x="6547706" y="4065021"/>
            <a:ext cx="1297" cy="21371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190" name="Line 9">
            <a:extLst>
              <a:ext uri="{FF2B5EF4-FFF2-40B4-BE49-F238E27FC236}">
                <a16:creationId xmlns:a16="http://schemas.microsoft.com/office/drawing/2014/main" id="{E6E311D6-E031-4454-BE1A-A04398E8AB2D}"/>
              </a:ext>
            </a:extLst>
          </p:cNvPr>
          <p:cNvSpPr>
            <a:spLocks noChangeShapeType="1"/>
          </p:cNvSpPr>
          <p:nvPr/>
        </p:nvSpPr>
        <p:spPr bwMode="auto">
          <a:xfrm>
            <a:off x="3810778" y="4061137"/>
            <a:ext cx="1296" cy="23314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191" name="Line 10">
            <a:extLst>
              <a:ext uri="{FF2B5EF4-FFF2-40B4-BE49-F238E27FC236}">
                <a16:creationId xmlns:a16="http://schemas.microsoft.com/office/drawing/2014/main" id="{6003D1B4-CD4E-4014-8BF1-798EC20DEB8E}"/>
              </a:ext>
            </a:extLst>
          </p:cNvPr>
          <p:cNvSpPr>
            <a:spLocks noChangeShapeType="1"/>
          </p:cNvSpPr>
          <p:nvPr/>
        </p:nvSpPr>
        <p:spPr bwMode="auto">
          <a:xfrm>
            <a:off x="2908409" y="4062430"/>
            <a:ext cx="1296" cy="22796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192" name="Rectangle 11">
            <a:extLst>
              <a:ext uri="{FF2B5EF4-FFF2-40B4-BE49-F238E27FC236}">
                <a16:creationId xmlns:a16="http://schemas.microsoft.com/office/drawing/2014/main" id="{309DFBE9-0417-4F68-A739-D6701874BB8D}"/>
              </a:ext>
            </a:extLst>
          </p:cNvPr>
          <p:cNvSpPr>
            <a:spLocks noChangeArrowheads="1"/>
          </p:cNvSpPr>
          <p:nvPr/>
        </p:nvSpPr>
        <p:spPr bwMode="auto">
          <a:xfrm>
            <a:off x="4383135" y="4932840"/>
            <a:ext cx="348164" cy="321223"/>
          </a:xfrm>
          <a:prstGeom prst="rect">
            <a:avLst/>
          </a:prstGeom>
          <a:solidFill>
            <a:srgbClr val="FB9214"/>
          </a:solidFill>
          <a:ln w="20638">
            <a:solidFill>
              <a:srgbClr val="000000"/>
            </a:solidFill>
            <a:miter lim="800000"/>
            <a:headEnd/>
            <a:tailEnd/>
          </a:ln>
        </p:spPr>
        <p:txBody>
          <a:bodyPr/>
          <a:lstStyle/>
          <a:p>
            <a:endParaRPr lang="en-US" sz="2330"/>
          </a:p>
        </p:txBody>
      </p:sp>
      <p:sp>
        <p:nvSpPr>
          <p:cNvPr id="193" name="Rectangle 12">
            <a:extLst>
              <a:ext uri="{FF2B5EF4-FFF2-40B4-BE49-F238E27FC236}">
                <a16:creationId xmlns:a16="http://schemas.microsoft.com/office/drawing/2014/main" id="{C89F2ABC-6F69-458B-8B30-E1DA12282A02}"/>
              </a:ext>
            </a:extLst>
          </p:cNvPr>
          <p:cNvSpPr>
            <a:spLocks noChangeArrowheads="1"/>
          </p:cNvSpPr>
          <p:nvPr/>
        </p:nvSpPr>
        <p:spPr bwMode="auto">
          <a:xfrm>
            <a:off x="3564441" y="4299462"/>
            <a:ext cx="524276" cy="348422"/>
          </a:xfrm>
          <a:prstGeom prst="rect">
            <a:avLst/>
          </a:prstGeom>
          <a:solidFill>
            <a:srgbClr val="FFED24"/>
          </a:solidFill>
          <a:ln w="20638">
            <a:solidFill>
              <a:srgbClr val="000000"/>
            </a:solidFill>
            <a:miter lim="800000"/>
            <a:headEnd/>
            <a:tailEnd/>
          </a:ln>
        </p:spPr>
        <p:txBody>
          <a:bodyPr/>
          <a:lstStyle/>
          <a:p>
            <a:endParaRPr lang="en-US" sz="2330"/>
          </a:p>
        </p:txBody>
      </p:sp>
      <p:sp>
        <p:nvSpPr>
          <p:cNvPr id="194" name="Line 13">
            <a:extLst>
              <a:ext uri="{FF2B5EF4-FFF2-40B4-BE49-F238E27FC236}">
                <a16:creationId xmlns:a16="http://schemas.microsoft.com/office/drawing/2014/main" id="{2DDB198F-62BF-4EFF-A140-7F391146DD99}"/>
              </a:ext>
            </a:extLst>
          </p:cNvPr>
          <p:cNvSpPr>
            <a:spLocks noChangeShapeType="1"/>
          </p:cNvSpPr>
          <p:nvPr/>
        </p:nvSpPr>
        <p:spPr bwMode="auto">
          <a:xfrm>
            <a:off x="5620703" y="3330615"/>
            <a:ext cx="1296" cy="86781"/>
          </a:xfrm>
          <a:prstGeom prst="line">
            <a:avLst/>
          </a:prstGeom>
          <a:noFill/>
          <a:ln w="301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195" name="Line 14">
            <a:extLst>
              <a:ext uri="{FF2B5EF4-FFF2-40B4-BE49-F238E27FC236}">
                <a16:creationId xmlns:a16="http://schemas.microsoft.com/office/drawing/2014/main" id="{5799E4DE-B8BD-4645-95C6-21165AB812EF}"/>
              </a:ext>
            </a:extLst>
          </p:cNvPr>
          <p:cNvSpPr>
            <a:spLocks noChangeShapeType="1"/>
          </p:cNvSpPr>
          <p:nvPr/>
        </p:nvSpPr>
        <p:spPr bwMode="auto">
          <a:xfrm>
            <a:off x="3857453" y="3290461"/>
            <a:ext cx="1296" cy="13211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196" name="Line 15">
            <a:extLst>
              <a:ext uri="{FF2B5EF4-FFF2-40B4-BE49-F238E27FC236}">
                <a16:creationId xmlns:a16="http://schemas.microsoft.com/office/drawing/2014/main" id="{67F42DAE-D980-4D5F-B82D-F410154B2CA0}"/>
              </a:ext>
            </a:extLst>
          </p:cNvPr>
          <p:cNvSpPr>
            <a:spLocks noChangeShapeType="1"/>
          </p:cNvSpPr>
          <p:nvPr/>
        </p:nvSpPr>
        <p:spPr bwMode="auto">
          <a:xfrm flipV="1">
            <a:off x="2681519" y="3426463"/>
            <a:ext cx="4356266" cy="1294"/>
          </a:xfrm>
          <a:prstGeom prst="line">
            <a:avLst/>
          </a:prstGeom>
          <a:noFill/>
          <a:ln w="301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197" name="Line 16">
            <a:extLst>
              <a:ext uri="{FF2B5EF4-FFF2-40B4-BE49-F238E27FC236}">
                <a16:creationId xmlns:a16="http://schemas.microsoft.com/office/drawing/2014/main" id="{A5A41846-82D9-45E2-82A7-CBA8B677F4AA}"/>
              </a:ext>
            </a:extLst>
          </p:cNvPr>
          <p:cNvSpPr>
            <a:spLocks noChangeShapeType="1"/>
          </p:cNvSpPr>
          <p:nvPr/>
        </p:nvSpPr>
        <p:spPr bwMode="auto">
          <a:xfrm flipV="1">
            <a:off x="6830345" y="3435530"/>
            <a:ext cx="1297" cy="137297"/>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198" name="Freeform 17">
            <a:extLst>
              <a:ext uri="{FF2B5EF4-FFF2-40B4-BE49-F238E27FC236}">
                <a16:creationId xmlns:a16="http://schemas.microsoft.com/office/drawing/2014/main" id="{535911CA-107F-45FA-82C5-960C46AC6197}"/>
              </a:ext>
            </a:extLst>
          </p:cNvPr>
          <p:cNvSpPr>
            <a:spLocks/>
          </p:cNvSpPr>
          <p:nvPr/>
        </p:nvSpPr>
        <p:spPr bwMode="auto">
          <a:xfrm>
            <a:off x="6144492" y="2177841"/>
            <a:ext cx="1138334" cy="439090"/>
          </a:xfrm>
          <a:custGeom>
            <a:avLst/>
            <a:gdLst>
              <a:gd name="T0" fmla="*/ 0 w 1756"/>
              <a:gd name="T1" fmla="*/ 0 h 677"/>
              <a:gd name="T2" fmla="*/ 0 w 1756"/>
              <a:gd name="T3" fmla="*/ 297 h 677"/>
              <a:gd name="T4" fmla="*/ 1032 w 1756"/>
              <a:gd name="T5" fmla="*/ 297 h 677"/>
              <a:gd name="T6" fmla="*/ 1035 w 1756"/>
              <a:gd name="T7" fmla="*/ 677 h 677"/>
              <a:gd name="T8" fmla="*/ 1753 w 1756"/>
              <a:gd name="T9" fmla="*/ 677 h 677"/>
              <a:gd name="T10" fmla="*/ 1756 w 1756"/>
              <a:gd name="T11" fmla="*/ 0 h 677"/>
              <a:gd name="T12" fmla="*/ 0 w 1756"/>
              <a:gd name="T13" fmla="*/ 0 h 677"/>
            </a:gdLst>
            <a:ahLst/>
            <a:cxnLst>
              <a:cxn ang="0">
                <a:pos x="T0" y="T1"/>
              </a:cxn>
              <a:cxn ang="0">
                <a:pos x="T2" y="T3"/>
              </a:cxn>
              <a:cxn ang="0">
                <a:pos x="T4" y="T5"/>
              </a:cxn>
              <a:cxn ang="0">
                <a:pos x="T6" y="T7"/>
              </a:cxn>
              <a:cxn ang="0">
                <a:pos x="T8" y="T9"/>
              </a:cxn>
              <a:cxn ang="0">
                <a:pos x="T10" y="T11"/>
              </a:cxn>
              <a:cxn ang="0">
                <a:pos x="T12" y="T13"/>
              </a:cxn>
            </a:cxnLst>
            <a:rect l="0" t="0" r="r" b="b"/>
            <a:pathLst>
              <a:path w="1756" h="677">
                <a:moveTo>
                  <a:pt x="0" y="0"/>
                </a:moveTo>
                <a:lnTo>
                  <a:pt x="0" y="297"/>
                </a:lnTo>
                <a:lnTo>
                  <a:pt x="1032" y="297"/>
                </a:lnTo>
                <a:lnTo>
                  <a:pt x="1035" y="677"/>
                </a:lnTo>
                <a:lnTo>
                  <a:pt x="1753" y="677"/>
                </a:lnTo>
                <a:lnTo>
                  <a:pt x="1756" y="0"/>
                </a:lnTo>
                <a:lnTo>
                  <a:pt x="0" y="0"/>
                </a:lnTo>
                <a:close/>
              </a:path>
            </a:pathLst>
          </a:custGeom>
          <a:solidFill>
            <a:srgbClr val="F8A9FF"/>
          </a:solidFill>
          <a:ln w="20638">
            <a:solidFill>
              <a:srgbClr val="000000"/>
            </a:solidFill>
            <a:prstDash val="solid"/>
            <a:round/>
            <a:headEnd/>
            <a:tailEnd/>
          </a:ln>
        </p:spPr>
        <p:txBody>
          <a:bodyPr/>
          <a:lstStyle/>
          <a:p>
            <a:endParaRPr lang="en-US" sz="2330"/>
          </a:p>
        </p:txBody>
      </p:sp>
      <p:sp>
        <p:nvSpPr>
          <p:cNvPr id="199" name="Freeform 18">
            <a:extLst>
              <a:ext uri="{FF2B5EF4-FFF2-40B4-BE49-F238E27FC236}">
                <a16:creationId xmlns:a16="http://schemas.microsoft.com/office/drawing/2014/main" id="{3A605C50-6809-45D5-AD63-F871C23E9396}"/>
              </a:ext>
            </a:extLst>
          </p:cNvPr>
          <p:cNvSpPr>
            <a:spLocks/>
          </p:cNvSpPr>
          <p:nvPr/>
        </p:nvSpPr>
        <p:spPr bwMode="auto">
          <a:xfrm>
            <a:off x="5675156" y="2368242"/>
            <a:ext cx="1139630" cy="325108"/>
          </a:xfrm>
          <a:custGeom>
            <a:avLst/>
            <a:gdLst>
              <a:gd name="T0" fmla="*/ 2 w 1760"/>
              <a:gd name="T1" fmla="*/ 0 h 500"/>
              <a:gd name="T2" fmla="*/ 0 w 1760"/>
              <a:gd name="T3" fmla="*/ 500 h 500"/>
              <a:gd name="T4" fmla="*/ 1760 w 1760"/>
              <a:gd name="T5" fmla="*/ 500 h 500"/>
              <a:gd name="T6" fmla="*/ 1759 w 1760"/>
              <a:gd name="T7" fmla="*/ 0 h 500"/>
              <a:gd name="T8" fmla="*/ 2 w 1760"/>
              <a:gd name="T9" fmla="*/ 0 h 500"/>
            </a:gdLst>
            <a:ahLst/>
            <a:cxnLst>
              <a:cxn ang="0">
                <a:pos x="T0" y="T1"/>
              </a:cxn>
              <a:cxn ang="0">
                <a:pos x="T2" y="T3"/>
              </a:cxn>
              <a:cxn ang="0">
                <a:pos x="T4" y="T5"/>
              </a:cxn>
              <a:cxn ang="0">
                <a:pos x="T6" y="T7"/>
              </a:cxn>
              <a:cxn ang="0">
                <a:pos x="T8" y="T9"/>
              </a:cxn>
            </a:cxnLst>
            <a:rect l="0" t="0" r="r" b="b"/>
            <a:pathLst>
              <a:path w="1760" h="500">
                <a:moveTo>
                  <a:pt x="2" y="0"/>
                </a:moveTo>
                <a:lnTo>
                  <a:pt x="0" y="500"/>
                </a:lnTo>
                <a:lnTo>
                  <a:pt x="1760" y="500"/>
                </a:lnTo>
                <a:lnTo>
                  <a:pt x="1759" y="0"/>
                </a:lnTo>
                <a:lnTo>
                  <a:pt x="2" y="0"/>
                </a:lnTo>
                <a:close/>
              </a:path>
            </a:pathLst>
          </a:custGeom>
          <a:solidFill>
            <a:srgbClr val="F8A9FF"/>
          </a:solidFill>
          <a:ln w="20638">
            <a:solidFill>
              <a:srgbClr val="000000"/>
            </a:solidFill>
            <a:prstDash val="solid"/>
            <a:round/>
            <a:headEnd/>
            <a:tailEnd/>
          </a:ln>
        </p:spPr>
        <p:txBody>
          <a:bodyPr/>
          <a:lstStyle/>
          <a:p>
            <a:endParaRPr lang="en-US" sz="2330"/>
          </a:p>
        </p:txBody>
      </p:sp>
      <p:sp>
        <p:nvSpPr>
          <p:cNvPr id="200" name="Rectangle 19">
            <a:extLst>
              <a:ext uri="{FF2B5EF4-FFF2-40B4-BE49-F238E27FC236}">
                <a16:creationId xmlns:a16="http://schemas.microsoft.com/office/drawing/2014/main" id="{568E49AE-0AD1-49DF-97E4-98191C9ED118}"/>
              </a:ext>
            </a:extLst>
          </p:cNvPr>
          <p:cNvSpPr>
            <a:spLocks noChangeArrowheads="1"/>
          </p:cNvSpPr>
          <p:nvPr/>
        </p:nvSpPr>
        <p:spPr bwMode="auto">
          <a:xfrm>
            <a:off x="4890768" y="4947088"/>
            <a:ext cx="354545" cy="309565"/>
          </a:xfrm>
          <a:prstGeom prst="rect">
            <a:avLst/>
          </a:prstGeom>
          <a:solidFill>
            <a:srgbClr val="FB9214"/>
          </a:solidFill>
          <a:ln w="20638">
            <a:solidFill>
              <a:srgbClr val="000000"/>
            </a:solidFill>
            <a:miter lim="800000"/>
            <a:headEnd/>
            <a:tailEnd/>
          </a:ln>
        </p:spPr>
        <p:txBody>
          <a:bodyPr/>
          <a:lstStyle/>
          <a:p>
            <a:endParaRPr lang="en-US" sz="2330"/>
          </a:p>
        </p:txBody>
      </p:sp>
      <p:sp>
        <p:nvSpPr>
          <p:cNvPr id="201" name="Rectangle 20">
            <a:extLst>
              <a:ext uri="{FF2B5EF4-FFF2-40B4-BE49-F238E27FC236}">
                <a16:creationId xmlns:a16="http://schemas.microsoft.com/office/drawing/2014/main" id="{BA67EE4E-7C70-488B-AA8F-9439C2DFE810}"/>
              </a:ext>
            </a:extLst>
          </p:cNvPr>
          <p:cNvSpPr>
            <a:spLocks noChangeArrowheads="1"/>
          </p:cNvSpPr>
          <p:nvPr/>
        </p:nvSpPr>
        <p:spPr bwMode="auto">
          <a:xfrm>
            <a:off x="4399228" y="4980722"/>
            <a:ext cx="328616"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OPER.</a:t>
            </a:r>
            <a:endParaRPr lang="en-US" altLang="en-US" sz="2330" dirty="0"/>
          </a:p>
        </p:txBody>
      </p:sp>
      <p:sp>
        <p:nvSpPr>
          <p:cNvPr id="202" name="Rectangle 21">
            <a:extLst>
              <a:ext uri="{FF2B5EF4-FFF2-40B4-BE49-F238E27FC236}">
                <a16:creationId xmlns:a16="http://schemas.microsoft.com/office/drawing/2014/main" id="{F8E4A982-186D-42B6-AFC8-D1FEE0C00226}"/>
              </a:ext>
            </a:extLst>
          </p:cNvPr>
          <p:cNvSpPr>
            <a:spLocks noChangeArrowheads="1"/>
          </p:cNvSpPr>
          <p:nvPr/>
        </p:nvSpPr>
        <p:spPr bwMode="auto">
          <a:xfrm>
            <a:off x="4432570" y="5115010"/>
            <a:ext cx="29174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DISP.</a:t>
            </a:r>
            <a:endParaRPr lang="en-US" altLang="en-US" sz="2330" dirty="0"/>
          </a:p>
        </p:txBody>
      </p:sp>
      <p:sp>
        <p:nvSpPr>
          <p:cNvPr id="203" name="Rectangle 22">
            <a:extLst>
              <a:ext uri="{FF2B5EF4-FFF2-40B4-BE49-F238E27FC236}">
                <a16:creationId xmlns:a16="http://schemas.microsoft.com/office/drawing/2014/main" id="{7FB53DFD-F29B-4F46-9CBE-4F64FA9CBDFC}"/>
              </a:ext>
            </a:extLst>
          </p:cNvPr>
          <p:cNvSpPr>
            <a:spLocks noChangeArrowheads="1"/>
          </p:cNvSpPr>
          <p:nvPr/>
        </p:nvSpPr>
        <p:spPr bwMode="auto">
          <a:xfrm>
            <a:off x="4916698" y="4996307"/>
            <a:ext cx="328616"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OPER.</a:t>
            </a:r>
            <a:endParaRPr lang="en-US" altLang="en-US" sz="2330"/>
          </a:p>
        </p:txBody>
      </p:sp>
      <p:sp>
        <p:nvSpPr>
          <p:cNvPr id="204" name="Rectangle 23">
            <a:extLst>
              <a:ext uri="{FF2B5EF4-FFF2-40B4-BE49-F238E27FC236}">
                <a16:creationId xmlns:a16="http://schemas.microsoft.com/office/drawing/2014/main" id="{EE08816C-5616-4AC0-8196-B7314D6D10B4}"/>
              </a:ext>
            </a:extLst>
          </p:cNvPr>
          <p:cNvSpPr>
            <a:spLocks noChangeArrowheads="1"/>
          </p:cNvSpPr>
          <p:nvPr/>
        </p:nvSpPr>
        <p:spPr bwMode="auto">
          <a:xfrm>
            <a:off x="4916700" y="5128422"/>
            <a:ext cx="29174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DISP.</a:t>
            </a:r>
            <a:endParaRPr lang="en-US" altLang="en-US" sz="2330"/>
          </a:p>
        </p:txBody>
      </p:sp>
      <p:sp>
        <p:nvSpPr>
          <p:cNvPr id="205" name="Rectangle 24">
            <a:extLst>
              <a:ext uri="{FF2B5EF4-FFF2-40B4-BE49-F238E27FC236}">
                <a16:creationId xmlns:a16="http://schemas.microsoft.com/office/drawing/2014/main" id="{D4781C33-7F1E-4123-BCB1-A539379AA957}"/>
              </a:ext>
            </a:extLst>
          </p:cNvPr>
          <p:cNvSpPr>
            <a:spLocks noChangeArrowheads="1"/>
          </p:cNvSpPr>
          <p:nvPr/>
        </p:nvSpPr>
        <p:spPr bwMode="auto">
          <a:xfrm>
            <a:off x="3180675" y="3596140"/>
            <a:ext cx="460260" cy="322518"/>
          </a:xfrm>
          <a:prstGeom prst="rect">
            <a:avLst/>
          </a:prstGeom>
          <a:solidFill>
            <a:srgbClr val="00E700"/>
          </a:solidFill>
          <a:ln w="20638">
            <a:solidFill>
              <a:srgbClr val="000000"/>
            </a:solidFill>
            <a:miter lim="800000"/>
            <a:headEnd/>
            <a:tailEnd/>
          </a:ln>
        </p:spPr>
        <p:txBody>
          <a:bodyPr/>
          <a:lstStyle/>
          <a:p>
            <a:endParaRPr lang="en-US" sz="2330"/>
          </a:p>
        </p:txBody>
      </p:sp>
      <p:sp>
        <p:nvSpPr>
          <p:cNvPr id="206" name="Rectangle 25">
            <a:extLst>
              <a:ext uri="{FF2B5EF4-FFF2-40B4-BE49-F238E27FC236}">
                <a16:creationId xmlns:a16="http://schemas.microsoft.com/office/drawing/2014/main" id="{F76A62C7-1EAC-49B3-9BC6-B1B529CC96D2}"/>
              </a:ext>
            </a:extLst>
          </p:cNvPr>
          <p:cNvSpPr>
            <a:spLocks noChangeArrowheads="1"/>
          </p:cNvSpPr>
          <p:nvPr/>
        </p:nvSpPr>
        <p:spPr bwMode="auto">
          <a:xfrm>
            <a:off x="6598270" y="3588369"/>
            <a:ext cx="558793" cy="323813"/>
          </a:xfrm>
          <a:prstGeom prst="rect">
            <a:avLst/>
          </a:prstGeom>
          <a:solidFill>
            <a:srgbClr val="00E700"/>
          </a:solidFill>
          <a:ln w="20638">
            <a:solidFill>
              <a:srgbClr val="000000"/>
            </a:solidFill>
            <a:miter lim="800000"/>
            <a:headEnd/>
            <a:tailEnd/>
          </a:ln>
        </p:spPr>
        <p:txBody>
          <a:bodyPr/>
          <a:lstStyle/>
          <a:p>
            <a:endParaRPr lang="en-US" sz="2330"/>
          </a:p>
        </p:txBody>
      </p:sp>
      <p:sp>
        <p:nvSpPr>
          <p:cNvPr id="207" name="Rectangle 26">
            <a:extLst>
              <a:ext uri="{FF2B5EF4-FFF2-40B4-BE49-F238E27FC236}">
                <a16:creationId xmlns:a16="http://schemas.microsoft.com/office/drawing/2014/main" id="{A693D36B-DD29-43BE-B9BB-390D6BB0E550}"/>
              </a:ext>
            </a:extLst>
          </p:cNvPr>
          <p:cNvSpPr>
            <a:spLocks noChangeArrowheads="1"/>
          </p:cNvSpPr>
          <p:nvPr/>
        </p:nvSpPr>
        <p:spPr bwMode="auto">
          <a:xfrm>
            <a:off x="3201419" y="3627915"/>
            <a:ext cx="407163"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MAINT.</a:t>
            </a:r>
            <a:endParaRPr lang="en-US" altLang="en-US" sz="2330" dirty="0"/>
          </a:p>
        </p:txBody>
      </p:sp>
      <p:sp>
        <p:nvSpPr>
          <p:cNvPr id="208" name="Rectangle 27">
            <a:extLst>
              <a:ext uri="{FF2B5EF4-FFF2-40B4-BE49-F238E27FC236}">
                <a16:creationId xmlns:a16="http://schemas.microsoft.com/office/drawing/2014/main" id="{ED8FBFB8-7535-444C-B47F-16D4DFE88D7E}"/>
              </a:ext>
            </a:extLst>
          </p:cNvPr>
          <p:cNvSpPr>
            <a:spLocks noChangeArrowheads="1"/>
          </p:cNvSpPr>
          <p:nvPr/>
        </p:nvSpPr>
        <p:spPr bwMode="auto">
          <a:xfrm>
            <a:off x="5799622" y="3590959"/>
            <a:ext cx="567181" cy="325108"/>
          </a:xfrm>
          <a:prstGeom prst="rect">
            <a:avLst/>
          </a:prstGeom>
          <a:solidFill>
            <a:srgbClr val="00E700"/>
          </a:solidFill>
          <a:ln w="20638">
            <a:solidFill>
              <a:srgbClr val="000000"/>
            </a:solidFill>
            <a:miter lim="800000"/>
            <a:headEnd/>
            <a:tailEnd/>
          </a:ln>
        </p:spPr>
        <p:txBody>
          <a:bodyPr/>
          <a:lstStyle/>
          <a:p>
            <a:endParaRPr lang="en-US" sz="2330"/>
          </a:p>
        </p:txBody>
      </p:sp>
      <p:sp>
        <p:nvSpPr>
          <p:cNvPr id="209" name="Rectangle 28">
            <a:extLst>
              <a:ext uri="{FF2B5EF4-FFF2-40B4-BE49-F238E27FC236}">
                <a16:creationId xmlns:a16="http://schemas.microsoft.com/office/drawing/2014/main" id="{E32CF2D5-4D51-47D2-8E70-60A098BBD14B}"/>
              </a:ext>
            </a:extLst>
          </p:cNvPr>
          <p:cNvSpPr>
            <a:spLocks noChangeArrowheads="1"/>
          </p:cNvSpPr>
          <p:nvPr/>
        </p:nvSpPr>
        <p:spPr bwMode="auto">
          <a:xfrm>
            <a:off x="6616421" y="3640180"/>
            <a:ext cx="492122"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PRODUCT</a:t>
            </a:r>
            <a:endParaRPr lang="en-US" altLang="en-US" sz="2330"/>
          </a:p>
        </p:txBody>
      </p:sp>
      <p:sp>
        <p:nvSpPr>
          <p:cNvPr id="210" name="Rectangle 29">
            <a:extLst>
              <a:ext uri="{FF2B5EF4-FFF2-40B4-BE49-F238E27FC236}">
                <a16:creationId xmlns:a16="http://schemas.microsoft.com/office/drawing/2014/main" id="{2AF26488-561A-4A65-A395-078F3136251D}"/>
              </a:ext>
            </a:extLst>
          </p:cNvPr>
          <p:cNvSpPr>
            <a:spLocks noChangeArrowheads="1"/>
          </p:cNvSpPr>
          <p:nvPr/>
        </p:nvSpPr>
        <p:spPr bwMode="auto">
          <a:xfrm>
            <a:off x="6043365" y="3195910"/>
            <a:ext cx="114093" cy="129525"/>
          </a:xfrm>
          <a:prstGeom prst="rect">
            <a:avLst/>
          </a:prstGeom>
          <a:noFill/>
          <a:ln w="206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211" name="Rectangle 30">
            <a:extLst>
              <a:ext uri="{FF2B5EF4-FFF2-40B4-BE49-F238E27FC236}">
                <a16:creationId xmlns:a16="http://schemas.microsoft.com/office/drawing/2014/main" id="{9A4E180D-8143-4FFC-8994-AD63CB542526}"/>
              </a:ext>
            </a:extLst>
          </p:cNvPr>
          <p:cNvSpPr>
            <a:spLocks noChangeArrowheads="1"/>
          </p:cNvSpPr>
          <p:nvPr/>
        </p:nvSpPr>
        <p:spPr bwMode="auto">
          <a:xfrm>
            <a:off x="3557959" y="2887638"/>
            <a:ext cx="566575" cy="380804"/>
          </a:xfrm>
          <a:prstGeom prst="rect">
            <a:avLst/>
          </a:prstGeom>
          <a:solidFill>
            <a:schemeClr val="accent5">
              <a:lumMod val="90000"/>
            </a:schemeClr>
          </a:solidFill>
          <a:ln w="20638">
            <a:solidFill>
              <a:srgbClr val="000000"/>
            </a:solidFill>
            <a:miter lim="800000"/>
            <a:headEnd/>
            <a:tailEnd/>
          </a:ln>
        </p:spPr>
        <p:txBody>
          <a:bodyPr/>
          <a:lstStyle/>
          <a:p>
            <a:endParaRPr lang="en-US" sz="2330"/>
          </a:p>
        </p:txBody>
      </p:sp>
      <p:sp>
        <p:nvSpPr>
          <p:cNvPr id="212" name="Rectangle 31">
            <a:extLst>
              <a:ext uri="{FF2B5EF4-FFF2-40B4-BE49-F238E27FC236}">
                <a16:creationId xmlns:a16="http://schemas.microsoft.com/office/drawing/2014/main" id="{1556AF26-0846-414E-BBF5-AACF64C631B7}"/>
              </a:ext>
            </a:extLst>
          </p:cNvPr>
          <p:cNvSpPr>
            <a:spLocks noChangeArrowheads="1"/>
          </p:cNvSpPr>
          <p:nvPr/>
        </p:nvSpPr>
        <p:spPr bwMode="auto">
          <a:xfrm>
            <a:off x="7057209" y="3220948"/>
            <a:ext cx="383118"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OFFICE</a:t>
            </a:r>
            <a:endParaRPr lang="en-US" altLang="en-US" sz="2330" dirty="0"/>
          </a:p>
        </p:txBody>
      </p:sp>
      <p:sp>
        <p:nvSpPr>
          <p:cNvPr id="213" name="Rectangle 32">
            <a:extLst>
              <a:ext uri="{FF2B5EF4-FFF2-40B4-BE49-F238E27FC236}">
                <a16:creationId xmlns:a16="http://schemas.microsoft.com/office/drawing/2014/main" id="{A6997CDF-5804-4D0E-9268-8FD8E7B97569}"/>
              </a:ext>
            </a:extLst>
          </p:cNvPr>
          <p:cNvSpPr>
            <a:spLocks noChangeArrowheads="1"/>
          </p:cNvSpPr>
          <p:nvPr/>
        </p:nvSpPr>
        <p:spPr bwMode="auto">
          <a:xfrm>
            <a:off x="5758132" y="2409690"/>
            <a:ext cx="1101264"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CORP &amp; DIVISIONAL</a:t>
            </a:r>
            <a:endParaRPr lang="en-US" altLang="en-US" sz="2330"/>
          </a:p>
        </p:txBody>
      </p:sp>
      <p:sp>
        <p:nvSpPr>
          <p:cNvPr id="214" name="Rectangle 33">
            <a:extLst>
              <a:ext uri="{FF2B5EF4-FFF2-40B4-BE49-F238E27FC236}">
                <a16:creationId xmlns:a16="http://schemas.microsoft.com/office/drawing/2014/main" id="{81EA1633-6620-4D7A-8115-9FD46284629A}"/>
              </a:ext>
            </a:extLst>
          </p:cNvPr>
          <p:cNvSpPr>
            <a:spLocks noChangeArrowheads="1"/>
          </p:cNvSpPr>
          <p:nvPr/>
        </p:nvSpPr>
        <p:spPr bwMode="auto">
          <a:xfrm>
            <a:off x="2151055" y="3910887"/>
            <a:ext cx="517770"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SITEWIDE</a:t>
            </a:r>
            <a:endParaRPr lang="en-US" altLang="en-US" sz="2330" dirty="0"/>
          </a:p>
        </p:txBody>
      </p:sp>
      <p:sp>
        <p:nvSpPr>
          <p:cNvPr id="215" name="Line 34">
            <a:extLst>
              <a:ext uri="{FF2B5EF4-FFF2-40B4-BE49-F238E27FC236}">
                <a16:creationId xmlns:a16="http://schemas.microsoft.com/office/drawing/2014/main" id="{8F7382C5-8592-4EF3-8530-F639A6A4154B}"/>
              </a:ext>
            </a:extLst>
          </p:cNvPr>
          <p:cNvSpPr>
            <a:spLocks noChangeShapeType="1"/>
          </p:cNvSpPr>
          <p:nvPr/>
        </p:nvSpPr>
        <p:spPr bwMode="auto">
          <a:xfrm>
            <a:off x="5182483" y="3980831"/>
            <a:ext cx="1296" cy="8678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16" name="Rectangle 35">
            <a:extLst>
              <a:ext uri="{FF2B5EF4-FFF2-40B4-BE49-F238E27FC236}">
                <a16:creationId xmlns:a16="http://schemas.microsoft.com/office/drawing/2014/main" id="{2B324BC8-3099-430D-AA60-FA8F6DDE9790}"/>
              </a:ext>
            </a:extLst>
          </p:cNvPr>
          <p:cNvSpPr>
            <a:spLocks noChangeArrowheads="1"/>
          </p:cNvSpPr>
          <p:nvPr/>
        </p:nvSpPr>
        <p:spPr bwMode="auto">
          <a:xfrm>
            <a:off x="3662976" y="2962762"/>
            <a:ext cx="367088"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LOCAL</a:t>
            </a:r>
            <a:endParaRPr lang="en-US" altLang="en-US" sz="2330"/>
          </a:p>
        </p:txBody>
      </p:sp>
      <p:sp>
        <p:nvSpPr>
          <p:cNvPr id="217" name="Rectangle 36">
            <a:extLst>
              <a:ext uri="{FF2B5EF4-FFF2-40B4-BE49-F238E27FC236}">
                <a16:creationId xmlns:a16="http://schemas.microsoft.com/office/drawing/2014/main" id="{DB5AB195-CA25-4E9D-98D6-7B552A6E8910}"/>
              </a:ext>
            </a:extLst>
          </p:cNvPr>
          <p:cNvSpPr>
            <a:spLocks noChangeArrowheads="1"/>
          </p:cNvSpPr>
          <p:nvPr/>
        </p:nvSpPr>
        <p:spPr bwMode="auto">
          <a:xfrm>
            <a:off x="3586482" y="3092287"/>
            <a:ext cx="577081"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ENG/TECH</a:t>
            </a:r>
            <a:endParaRPr lang="en-US" altLang="en-US" sz="2330"/>
          </a:p>
        </p:txBody>
      </p:sp>
      <p:sp>
        <p:nvSpPr>
          <p:cNvPr id="218" name="Rectangle 37">
            <a:extLst>
              <a:ext uri="{FF2B5EF4-FFF2-40B4-BE49-F238E27FC236}">
                <a16:creationId xmlns:a16="http://schemas.microsoft.com/office/drawing/2014/main" id="{49405EC9-6250-44B8-9185-2AA6DE3DCB4B}"/>
              </a:ext>
            </a:extLst>
          </p:cNvPr>
          <p:cNvSpPr>
            <a:spLocks noChangeArrowheads="1"/>
          </p:cNvSpPr>
          <p:nvPr/>
        </p:nvSpPr>
        <p:spPr bwMode="auto">
          <a:xfrm>
            <a:off x="3299953" y="3768436"/>
            <a:ext cx="251672"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MGT</a:t>
            </a:r>
            <a:endParaRPr lang="en-US" altLang="en-US" sz="2330" dirty="0"/>
          </a:p>
        </p:txBody>
      </p:sp>
      <p:sp>
        <p:nvSpPr>
          <p:cNvPr id="219" name="Line 38">
            <a:extLst>
              <a:ext uri="{FF2B5EF4-FFF2-40B4-BE49-F238E27FC236}">
                <a16:creationId xmlns:a16="http://schemas.microsoft.com/office/drawing/2014/main" id="{36B186AE-084E-4790-B98F-95DF483491B0}"/>
              </a:ext>
            </a:extLst>
          </p:cNvPr>
          <p:cNvSpPr>
            <a:spLocks noChangeShapeType="1"/>
          </p:cNvSpPr>
          <p:nvPr/>
        </p:nvSpPr>
        <p:spPr bwMode="auto">
          <a:xfrm flipV="1">
            <a:off x="3436087" y="3432938"/>
            <a:ext cx="1297" cy="15543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20" name="Rectangle 39">
            <a:extLst>
              <a:ext uri="{FF2B5EF4-FFF2-40B4-BE49-F238E27FC236}">
                <a16:creationId xmlns:a16="http://schemas.microsoft.com/office/drawing/2014/main" id="{50F07D04-F46E-495A-B137-FEF060CBF062}"/>
              </a:ext>
            </a:extLst>
          </p:cNvPr>
          <p:cNvSpPr>
            <a:spLocks noChangeArrowheads="1"/>
          </p:cNvSpPr>
          <p:nvPr/>
        </p:nvSpPr>
        <p:spPr bwMode="auto">
          <a:xfrm>
            <a:off x="5819163" y="3609045"/>
            <a:ext cx="490519"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QUALITY</a:t>
            </a:r>
            <a:endParaRPr lang="en-US" altLang="en-US" sz="2330" dirty="0"/>
          </a:p>
        </p:txBody>
      </p:sp>
      <p:sp>
        <p:nvSpPr>
          <p:cNvPr id="221" name="Rectangle 40">
            <a:extLst>
              <a:ext uri="{FF2B5EF4-FFF2-40B4-BE49-F238E27FC236}">
                <a16:creationId xmlns:a16="http://schemas.microsoft.com/office/drawing/2014/main" id="{2E51476C-5BD9-457D-B279-078DB42F6BE6}"/>
              </a:ext>
            </a:extLst>
          </p:cNvPr>
          <p:cNvSpPr>
            <a:spLocks noChangeArrowheads="1"/>
          </p:cNvSpPr>
          <p:nvPr/>
        </p:nvSpPr>
        <p:spPr bwMode="auto">
          <a:xfrm>
            <a:off x="5948108" y="3756890"/>
            <a:ext cx="251672"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MGT</a:t>
            </a:r>
            <a:endParaRPr lang="en-US" altLang="en-US" sz="2330" dirty="0"/>
          </a:p>
        </p:txBody>
      </p:sp>
      <p:sp>
        <p:nvSpPr>
          <p:cNvPr id="222" name="Rectangle 41">
            <a:extLst>
              <a:ext uri="{FF2B5EF4-FFF2-40B4-BE49-F238E27FC236}">
                <a16:creationId xmlns:a16="http://schemas.microsoft.com/office/drawing/2014/main" id="{0011F33D-9CAF-46CE-AEC5-A0CA7912BCBF}"/>
              </a:ext>
            </a:extLst>
          </p:cNvPr>
          <p:cNvSpPr>
            <a:spLocks noChangeArrowheads="1"/>
          </p:cNvSpPr>
          <p:nvPr/>
        </p:nvSpPr>
        <p:spPr bwMode="auto">
          <a:xfrm>
            <a:off x="6596974" y="3751571"/>
            <a:ext cx="525785"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dirty="0">
                <a:solidFill>
                  <a:srgbClr val="000000"/>
                </a:solidFill>
              </a:rPr>
              <a:t>TRACKING</a:t>
            </a:r>
            <a:endParaRPr lang="en-US" altLang="en-US" sz="2330" dirty="0"/>
          </a:p>
        </p:txBody>
      </p:sp>
      <p:sp>
        <p:nvSpPr>
          <p:cNvPr id="223" name="Line 42">
            <a:extLst>
              <a:ext uri="{FF2B5EF4-FFF2-40B4-BE49-F238E27FC236}">
                <a16:creationId xmlns:a16="http://schemas.microsoft.com/office/drawing/2014/main" id="{A093C6E4-284D-4BDA-90F2-FA1BF46EB06E}"/>
              </a:ext>
            </a:extLst>
          </p:cNvPr>
          <p:cNvSpPr>
            <a:spLocks noChangeShapeType="1"/>
          </p:cNvSpPr>
          <p:nvPr/>
        </p:nvSpPr>
        <p:spPr bwMode="auto">
          <a:xfrm>
            <a:off x="6031696" y="3921249"/>
            <a:ext cx="1297" cy="13082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24" name="Rectangle 43">
            <a:extLst>
              <a:ext uri="{FF2B5EF4-FFF2-40B4-BE49-F238E27FC236}">
                <a16:creationId xmlns:a16="http://schemas.microsoft.com/office/drawing/2014/main" id="{15FBE777-EACB-479C-8F6E-5411C67D4F9A}"/>
              </a:ext>
            </a:extLst>
          </p:cNvPr>
          <p:cNvSpPr>
            <a:spLocks noChangeArrowheads="1"/>
          </p:cNvSpPr>
          <p:nvPr/>
        </p:nvSpPr>
        <p:spPr bwMode="auto">
          <a:xfrm>
            <a:off x="3600745" y="4309826"/>
            <a:ext cx="436017"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dirty="0">
                <a:solidFill>
                  <a:srgbClr val="000000"/>
                </a:solidFill>
              </a:rPr>
              <a:t>PROCESS</a:t>
            </a:r>
            <a:endParaRPr lang="en-US" altLang="en-US" sz="2330" dirty="0"/>
          </a:p>
        </p:txBody>
      </p:sp>
      <p:sp>
        <p:nvSpPr>
          <p:cNvPr id="225" name="Rectangle 44">
            <a:extLst>
              <a:ext uri="{FF2B5EF4-FFF2-40B4-BE49-F238E27FC236}">
                <a16:creationId xmlns:a16="http://schemas.microsoft.com/office/drawing/2014/main" id="{67CF5066-A367-4020-ADC5-B478F1C1394D}"/>
              </a:ext>
            </a:extLst>
          </p:cNvPr>
          <p:cNvSpPr>
            <a:spLocks noChangeArrowheads="1"/>
          </p:cNvSpPr>
          <p:nvPr/>
        </p:nvSpPr>
        <p:spPr bwMode="auto">
          <a:xfrm>
            <a:off x="3638342" y="4533904"/>
            <a:ext cx="351058"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SUPRV.</a:t>
            </a:r>
            <a:endParaRPr lang="en-US" altLang="en-US" sz="2330"/>
          </a:p>
        </p:txBody>
      </p:sp>
      <p:sp>
        <p:nvSpPr>
          <p:cNvPr id="226" name="Rectangle 45">
            <a:extLst>
              <a:ext uri="{FF2B5EF4-FFF2-40B4-BE49-F238E27FC236}">
                <a16:creationId xmlns:a16="http://schemas.microsoft.com/office/drawing/2014/main" id="{B1237630-ECD0-4C76-AD02-72197D065FDD}"/>
              </a:ext>
            </a:extLst>
          </p:cNvPr>
          <p:cNvSpPr>
            <a:spLocks noChangeArrowheads="1"/>
          </p:cNvSpPr>
          <p:nvPr/>
        </p:nvSpPr>
        <p:spPr bwMode="auto">
          <a:xfrm>
            <a:off x="3638342" y="4416036"/>
            <a:ext cx="341440"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dirty="0">
                <a:solidFill>
                  <a:srgbClr val="000000"/>
                </a:solidFill>
              </a:rPr>
              <a:t>AREA 1</a:t>
            </a:r>
            <a:endParaRPr lang="en-US" altLang="en-US" sz="2330" dirty="0"/>
          </a:p>
        </p:txBody>
      </p:sp>
      <p:sp>
        <p:nvSpPr>
          <p:cNvPr id="227" name="Line 46">
            <a:extLst>
              <a:ext uri="{FF2B5EF4-FFF2-40B4-BE49-F238E27FC236}">
                <a16:creationId xmlns:a16="http://schemas.microsoft.com/office/drawing/2014/main" id="{9AC3C705-3281-4FCA-9C52-60360231BCB7}"/>
              </a:ext>
            </a:extLst>
          </p:cNvPr>
          <p:cNvSpPr>
            <a:spLocks noChangeShapeType="1"/>
          </p:cNvSpPr>
          <p:nvPr/>
        </p:nvSpPr>
        <p:spPr bwMode="auto">
          <a:xfrm>
            <a:off x="2887572" y="4065021"/>
            <a:ext cx="4119099" cy="0"/>
          </a:xfrm>
          <a:prstGeom prst="line">
            <a:avLst/>
          </a:prstGeom>
          <a:noFill/>
          <a:ln w="301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28" name="Line 47">
            <a:extLst>
              <a:ext uri="{FF2B5EF4-FFF2-40B4-BE49-F238E27FC236}">
                <a16:creationId xmlns:a16="http://schemas.microsoft.com/office/drawing/2014/main" id="{AF446117-C9A3-4A88-9D5D-1EB94C3513F8}"/>
              </a:ext>
            </a:extLst>
          </p:cNvPr>
          <p:cNvSpPr>
            <a:spLocks noChangeShapeType="1"/>
          </p:cNvSpPr>
          <p:nvPr/>
        </p:nvSpPr>
        <p:spPr bwMode="auto">
          <a:xfrm flipV="1">
            <a:off x="6830345" y="3925135"/>
            <a:ext cx="1297" cy="137297"/>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29" name="Rectangle 48">
            <a:extLst>
              <a:ext uri="{FF2B5EF4-FFF2-40B4-BE49-F238E27FC236}">
                <a16:creationId xmlns:a16="http://schemas.microsoft.com/office/drawing/2014/main" id="{C8C5E92F-6D52-4DC1-ABC8-F6249594D85B}"/>
              </a:ext>
            </a:extLst>
          </p:cNvPr>
          <p:cNvSpPr>
            <a:spLocks noChangeArrowheads="1"/>
          </p:cNvSpPr>
          <p:nvPr/>
        </p:nvSpPr>
        <p:spPr bwMode="auto">
          <a:xfrm>
            <a:off x="2072890" y="4018392"/>
            <a:ext cx="674865"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INDUSTRIAL</a:t>
            </a:r>
            <a:endParaRPr lang="en-US" altLang="en-US" sz="2330" dirty="0"/>
          </a:p>
        </p:txBody>
      </p:sp>
      <p:sp>
        <p:nvSpPr>
          <p:cNvPr id="230" name="Rectangle 49">
            <a:extLst>
              <a:ext uri="{FF2B5EF4-FFF2-40B4-BE49-F238E27FC236}">
                <a16:creationId xmlns:a16="http://schemas.microsoft.com/office/drawing/2014/main" id="{ACB9D537-CE42-4A56-80E3-B6F00921FF74}"/>
              </a:ext>
            </a:extLst>
          </p:cNvPr>
          <p:cNvSpPr>
            <a:spLocks noChangeArrowheads="1"/>
          </p:cNvSpPr>
          <p:nvPr/>
        </p:nvSpPr>
        <p:spPr bwMode="auto">
          <a:xfrm>
            <a:off x="2272927" y="4125898"/>
            <a:ext cx="232436"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LAN</a:t>
            </a:r>
            <a:endParaRPr lang="en-US" altLang="en-US" sz="2330"/>
          </a:p>
        </p:txBody>
      </p:sp>
      <p:sp>
        <p:nvSpPr>
          <p:cNvPr id="231" name="Rectangle 50">
            <a:extLst>
              <a:ext uri="{FF2B5EF4-FFF2-40B4-BE49-F238E27FC236}">
                <a16:creationId xmlns:a16="http://schemas.microsoft.com/office/drawing/2014/main" id="{DB98982F-05B2-4C4A-B087-4036DE661073}"/>
              </a:ext>
            </a:extLst>
          </p:cNvPr>
          <p:cNvSpPr>
            <a:spLocks noChangeArrowheads="1"/>
          </p:cNvSpPr>
          <p:nvPr/>
        </p:nvSpPr>
        <p:spPr bwMode="auto">
          <a:xfrm>
            <a:off x="7138888" y="3354358"/>
            <a:ext cx="232436"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LAN</a:t>
            </a:r>
            <a:endParaRPr lang="en-US" altLang="en-US" sz="2330" dirty="0"/>
          </a:p>
        </p:txBody>
      </p:sp>
      <p:sp>
        <p:nvSpPr>
          <p:cNvPr id="232" name="Rectangle 51">
            <a:extLst>
              <a:ext uri="{FF2B5EF4-FFF2-40B4-BE49-F238E27FC236}">
                <a16:creationId xmlns:a16="http://schemas.microsoft.com/office/drawing/2014/main" id="{B263F7CF-08AC-4D6D-9CD1-2E44AEC87653}"/>
              </a:ext>
            </a:extLst>
          </p:cNvPr>
          <p:cNvSpPr>
            <a:spLocks noChangeArrowheads="1"/>
          </p:cNvSpPr>
          <p:nvPr/>
        </p:nvSpPr>
        <p:spPr bwMode="auto">
          <a:xfrm>
            <a:off x="6063082" y="3198358"/>
            <a:ext cx="73738"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R</a:t>
            </a:r>
            <a:endParaRPr lang="en-US" altLang="en-US" sz="2330" dirty="0"/>
          </a:p>
        </p:txBody>
      </p:sp>
      <p:sp>
        <p:nvSpPr>
          <p:cNvPr id="233" name="Rectangle 52">
            <a:extLst>
              <a:ext uri="{FF2B5EF4-FFF2-40B4-BE49-F238E27FC236}">
                <a16:creationId xmlns:a16="http://schemas.microsoft.com/office/drawing/2014/main" id="{A158D86F-7D63-42AF-8F25-6926FA24D168}"/>
              </a:ext>
            </a:extLst>
          </p:cNvPr>
          <p:cNvSpPr>
            <a:spLocks noChangeArrowheads="1"/>
          </p:cNvSpPr>
          <p:nvPr/>
        </p:nvSpPr>
        <p:spPr bwMode="auto">
          <a:xfrm>
            <a:off x="6475846" y="2939232"/>
            <a:ext cx="29174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WIDE</a:t>
            </a:r>
            <a:endParaRPr lang="en-US" altLang="en-US" sz="2330" dirty="0"/>
          </a:p>
        </p:txBody>
      </p:sp>
      <p:sp>
        <p:nvSpPr>
          <p:cNvPr id="234" name="Rectangle 53">
            <a:extLst>
              <a:ext uri="{FF2B5EF4-FFF2-40B4-BE49-F238E27FC236}">
                <a16:creationId xmlns:a16="http://schemas.microsoft.com/office/drawing/2014/main" id="{E03A9168-F304-404E-B7C3-455EF631E544}"/>
              </a:ext>
            </a:extLst>
          </p:cNvPr>
          <p:cNvSpPr>
            <a:spLocks noChangeArrowheads="1"/>
          </p:cNvSpPr>
          <p:nvPr/>
        </p:nvSpPr>
        <p:spPr bwMode="auto">
          <a:xfrm>
            <a:off x="6376566" y="3057315"/>
            <a:ext cx="290144"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AREA</a:t>
            </a:r>
            <a:endParaRPr lang="en-US" altLang="en-US" sz="2330"/>
          </a:p>
        </p:txBody>
      </p:sp>
      <p:sp>
        <p:nvSpPr>
          <p:cNvPr id="235" name="Rectangle 54">
            <a:extLst>
              <a:ext uri="{FF2B5EF4-FFF2-40B4-BE49-F238E27FC236}">
                <a16:creationId xmlns:a16="http://schemas.microsoft.com/office/drawing/2014/main" id="{F9816CED-14EF-4539-BC91-F0DDC8CE0954}"/>
              </a:ext>
            </a:extLst>
          </p:cNvPr>
          <p:cNvSpPr>
            <a:spLocks noChangeArrowheads="1"/>
          </p:cNvSpPr>
          <p:nvPr/>
        </p:nvSpPr>
        <p:spPr bwMode="auto">
          <a:xfrm>
            <a:off x="6313039" y="3171297"/>
            <a:ext cx="577081"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NETWORK</a:t>
            </a:r>
            <a:endParaRPr lang="en-US" altLang="en-US" sz="2330"/>
          </a:p>
        </p:txBody>
      </p:sp>
      <p:sp>
        <p:nvSpPr>
          <p:cNvPr id="236" name="Rectangle 55">
            <a:extLst>
              <a:ext uri="{FF2B5EF4-FFF2-40B4-BE49-F238E27FC236}">
                <a16:creationId xmlns:a16="http://schemas.microsoft.com/office/drawing/2014/main" id="{59DEDA48-C1B9-4292-A355-E126B09E84E7}"/>
              </a:ext>
            </a:extLst>
          </p:cNvPr>
          <p:cNvSpPr>
            <a:spLocks noChangeArrowheads="1"/>
          </p:cNvSpPr>
          <p:nvPr/>
        </p:nvSpPr>
        <p:spPr bwMode="auto">
          <a:xfrm>
            <a:off x="6206724" y="2211517"/>
            <a:ext cx="1101264"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CORP &amp; DIVISIONAL</a:t>
            </a:r>
            <a:endParaRPr lang="en-US" altLang="en-US" sz="2330"/>
          </a:p>
        </p:txBody>
      </p:sp>
      <p:sp>
        <p:nvSpPr>
          <p:cNvPr id="237" name="Rectangle 56">
            <a:extLst>
              <a:ext uri="{FF2B5EF4-FFF2-40B4-BE49-F238E27FC236}">
                <a16:creationId xmlns:a16="http://schemas.microsoft.com/office/drawing/2014/main" id="{DE21646F-871B-4BA9-A9D6-69FF30F651CD}"/>
              </a:ext>
            </a:extLst>
          </p:cNvPr>
          <p:cNvSpPr>
            <a:spLocks noChangeArrowheads="1"/>
          </p:cNvSpPr>
          <p:nvPr/>
        </p:nvSpPr>
        <p:spPr bwMode="auto">
          <a:xfrm>
            <a:off x="4145277" y="5496274"/>
            <a:ext cx="154284" cy="164496"/>
          </a:xfrm>
          <a:prstGeom prst="rect">
            <a:avLst/>
          </a:prstGeom>
          <a:solidFill>
            <a:srgbClr val="F32D3B"/>
          </a:solidFill>
          <a:ln w="20638">
            <a:solidFill>
              <a:srgbClr val="F32D3B"/>
            </a:solidFill>
            <a:miter lim="800000"/>
            <a:headEnd/>
            <a:tailEnd/>
          </a:ln>
        </p:spPr>
        <p:txBody>
          <a:bodyPr/>
          <a:lstStyle/>
          <a:p>
            <a:endParaRPr lang="en-US" sz="2330"/>
          </a:p>
        </p:txBody>
      </p:sp>
      <p:sp>
        <p:nvSpPr>
          <p:cNvPr id="238" name="Rectangle 57">
            <a:extLst>
              <a:ext uri="{FF2B5EF4-FFF2-40B4-BE49-F238E27FC236}">
                <a16:creationId xmlns:a16="http://schemas.microsoft.com/office/drawing/2014/main" id="{F0E40E7C-D996-433D-A12A-B3F2FC78C20E}"/>
              </a:ext>
            </a:extLst>
          </p:cNvPr>
          <p:cNvSpPr>
            <a:spLocks noChangeArrowheads="1"/>
          </p:cNvSpPr>
          <p:nvPr/>
        </p:nvSpPr>
        <p:spPr bwMode="auto">
          <a:xfrm>
            <a:off x="4657398" y="5496274"/>
            <a:ext cx="155581" cy="164496"/>
          </a:xfrm>
          <a:prstGeom prst="rect">
            <a:avLst/>
          </a:prstGeom>
          <a:solidFill>
            <a:srgbClr val="F32D3B"/>
          </a:solidFill>
          <a:ln w="20638">
            <a:solidFill>
              <a:srgbClr val="F32D3B"/>
            </a:solidFill>
            <a:miter lim="800000"/>
            <a:headEnd/>
            <a:tailEnd/>
          </a:ln>
        </p:spPr>
        <p:txBody>
          <a:bodyPr/>
          <a:lstStyle/>
          <a:p>
            <a:endParaRPr lang="en-US" sz="2330"/>
          </a:p>
        </p:txBody>
      </p:sp>
      <p:sp>
        <p:nvSpPr>
          <p:cNvPr id="239" name="Rectangle 58">
            <a:extLst>
              <a:ext uri="{FF2B5EF4-FFF2-40B4-BE49-F238E27FC236}">
                <a16:creationId xmlns:a16="http://schemas.microsoft.com/office/drawing/2014/main" id="{0B2D69F4-2571-41F7-B4B6-97ABBA80EA0B}"/>
              </a:ext>
            </a:extLst>
          </p:cNvPr>
          <p:cNvSpPr>
            <a:spLocks noChangeArrowheads="1"/>
          </p:cNvSpPr>
          <p:nvPr/>
        </p:nvSpPr>
        <p:spPr bwMode="auto">
          <a:xfrm>
            <a:off x="4917997" y="5496274"/>
            <a:ext cx="155581" cy="164496"/>
          </a:xfrm>
          <a:prstGeom prst="rect">
            <a:avLst/>
          </a:prstGeom>
          <a:solidFill>
            <a:srgbClr val="F32D3B"/>
          </a:solidFill>
          <a:ln w="20638">
            <a:solidFill>
              <a:srgbClr val="F32D3B"/>
            </a:solidFill>
            <a:miter lim="800000"/>
            <a:headEnd/>
            <a:tailEnd/>
          </a:ln>
        </p:spPr>
        <p:txBody>
          <a:bodyPr/>
          <a:lstStyle/>
          <a:p>
            <a:endParaRPr lang="en-US" sz="2330"/>
          </a:p>
        </p:txBody>
      </p:sp>
      <p:sp>
        <p:nvSpPr>
          <p:cNvPr id="240" name="Rectangle 59">
            <a:extLst>
              <a:ext uri="{FF2B5EF4-FFF2-40B4-BE49-F238E27FC236}">
                <a16:creationId xmlns:a16="http://schemas.microsoft.com/office/drawing/2014/main" id="{014E527C-9127-4345-AF97-2B4237BA0B1C}"/>
              </a:ext>
            </a:extLst>
          </p:cNvPr>
          <p:cNvSpPr>
            <a:spLocks noChangeArrowheads="1"/>
          </p:cNvSpPr>
          <p:nvPr/>
        </p:nvSpPr>
        <p:spPr bwMode="auto">
          <a:xfrm>
            <a:off x="3511850" y="5702007"/>
            <a:ext cx="2526333"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dirty="0">
                <a:solidFill>
                  <a:srgbClr val="000000"/>
                </a:solidFill>
              </a:rPr>
              <a:t>CONTROLLERS, PLC'S, DATA ACQUISITION DEVICES</a:t>
            </a:r>
            <a:endParaRPr lang="en-US" altLang="en-US" sz="2330" dirty="0"/>
          </a:p>
        </p:txBody>
      </p:sp>
      <p:sp>
        <p:nvSpPr>
          <p:cNvPr id="241" name="Rectangle 60">
            <a:extLst>
              <a:ext uri="{FF2B5EF4-FFF2-40B4-BE49-F238E27FC236}">
                <a16:creationId xmlns:a16="http://schemas.microsoft.com/office/drawing/2014/main" id="{5F6B6040-209B-4040-A945-2D5689227EB7}"/>
              </a:ext>
            </a:extLst>
          </p:cNvPr>
          <p:cNvSpPr>
            <a:spLocks noChangeArrowheads="1"/>
          </p:cNvSpPr>
          <p:nvPr/>
        </p:nvSpPr>
        <p:spPr bwMode="auto">
          <a:xfrm>
            <a:off x="5778877" y="5054592"/>
            <a:ext cx="763029"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PROPRIETARY</a:t>
            </a:r>
            <a:endParaRPr lang="en-US" altLang="en-US" sz="2330"/>
          </a:p>
        </p:txBody>
      </p:sp>
      <p:sp>
        <p:nvSpPr>
          <p:cNvPr id="242" name="Rectangle 61">
            <a:extLst>
              <a:ext uri="{FF2B5EF4-FFF2-40B4-BE49-F238E27FC236}">
                <a16:creationId xmlns:a16="http://schemas.microsoft.com/office/drawing/2014/main" id="{5D4D58B3-2894-41B9-BF70-239AD1C0204E}"/>
              </a:ext>
            </a:extLst>
          </p:cNvPr>
          <p:cNvSpPr>
            <a:spLocks noChangeArrowheads="1"/>
          </p:cNvSpPr>
          <p:nvPr/>
        </p:nvSpPr>
        <p:spPr bwMode="auto">
          <a:xfrm>
            <a:off x="5867042" y="5186707"/>
            <a:ext cx="76142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DCS AND PLC</a:t>
            </a:r>
            <a:endParaRPr lang="en-US" altLang="en-US" sz="2330"/>
          </a:p>
        </p:txBody>
      </p:sp>
      <p:sp>
        <p:nvSpPr>
          <p:cNvPr id="243" name="Rectangle 62">
            <a:extLst>
              <a:ext uri="{FF2B5EF4-FFF2-40B4-BE49-F238E27FC236}">
                <a16:creationId xmlns:a16="http://schemas.microsoft.com/office/drawing/2014/main" id="{592AD24A-3128-48B6-9AF8-D5B18D469103}"/>
              </a:ext>
            </a:extLst>
          </p:cNvPr>
          <p:cNvSpPr>
            <a:spLocks noChangeArrowheads="1"/>
          </p:cNvSpPr>
          <p:nvPr/>
        </p:nvSpPr>
        <p:spPr bwMode="auto">
          <a:xfrm>
            <a:off x="4404579" y="5496274"/>
            <a:ext cx="156877" cy="164496"/>
          </a:xfrm>
          <a:prstGeom prst="rect">
            <a:avLst/>
          </a:prstGeom>
          <a:solidFill>
            <a:srgbClr val="F32D3B"/>
          </a:solidFill>
          <a:ln w="20638">
            <a:solidFill>
              <a:srgbClr val="F32D3B"/>
            </a:solidFill>
            <a:miter lim="800000"/>
            <a:headEnd/>
            <a:tailEnd/>
          </a:ln>
        </p:spPr>
        <p:txBody>
          <a:bodyPr/>
          <a:lstStyle/>
          <a:p>
            <a:endParaRPr lang="en-US" sz="2330"/>
          </a:p>
        </p:txBody>
      </p:sp>
      <p:sp>
        <p:nvSpPr>
          <p:cNvPr id="244" name="Line 63">
            <a:extLst>
              <a:ext uri="{FF2B5EF4-FFF2-40B4-BE49-F238E27FC236}">
                <a16:creationId xmlns:a16="http://schemas.microsoft.com/office/drawing/2014/main" id="{2983751A-70B0-4324-8680-015F65BA87BE}"/>
              </a:ext>
            </a:extLst>
          </p:cNvPr>
          <p:cNvSpPr>
            <a:spLocks noChangeShapeType="1"/>
          </p:cNvSpPr>
          <p:nvPr/>
        </p:nvSpPr>
        <p:spPr bwMode="auto">
          <a:xfrm flipH="1">
            <a:off x="4368276" y="4776115"/>
            <a:ext cx="780498" cy="129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45" name="Line 64">
            <a:extLst>
              <a:ext uri="{FF2B5EF4-FFF2-40B4-BE49-F238E27FC236}">
                <a16:creationId xmlns:a16="http://schemas.microsoft.com/office/drawing/2014/main" id="{12D32C57-E221-4B47-A278-CB3911462CD5}"/>
              </a:ext>
            </a:extLst>
          </p:cNvPr>
          <p:cNvSpPr>
            <a:spLocks noChangeShapeType="1"/>
          </p:cNvSpPr>
          <p:nvPr/>
        </p:nvSpPr>
        <p:spPr bwMode="auto">
          <a:xfrm>
            <a:off x="4054523" y="5366749"/>
            <a:ext cx="1529879" cy="129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46" name="Line 65">
            <a:extLst>
              <a:ext uri="{FF2B5EF4-FFF2-40B4-BE49-F238E27FC236}">
                <a16:creationId xmlns:a16="http://schemas.microsoft.com/office/drawing/2014/main" id="{617D4AAC-A5F4-4ABF-BCB0-C112183CBEA3}"/>
              </a:ext>
            </a:extLst>
          </p:cNvPr>
          <p:cNvSpPr>
            <a:spLocks noChangeShapeType="1"/>
          </p:cNvSpPr>
          <p:nvPr/>
        </p:nvSpPr>
        <p:spPr bwMode="auto">
          <a:xfrm flipH="1">
            <a:off x="4019515" y="4836990"/>
            <a:ext cx="267080" cy="41448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47" name="Freeform 66">
            <a:extLst>
              <a:ext uri="{FF2B5EF4-FFF2-40B4-BE49-F238E27FC236}">
                <a16:creationId xmlns:a16="http://schemas.microsoft.com/office/drawing/2014/main" id="{26D211E6-DF96-4836-882C-4425FE725878}"/>
              </a:ext>
            </a:extLst>
          </p:cNvPr>
          <p:cNvSpPr>
            <a:spLocks/>
          </p:cNvSpPr>
          <p:nvPr/>
        </p:nvSpPr>
        <p:spPr bwMode="auto">
          <a:xfrm>
            <a:off x="3996178" y="5252767"/>
            <a:ext cx="67419" cy="113982"/>
          </a:xfrm>
          <a:custGeom>
            <a:avLst/>
            <a:gdLst>
              <a:gd name="T0" fmla="*/ 32 w 106"/>
              <a:gd name="T1" fmla="*/ 0 h 176"/>
              <a:gd name="T2" fmla="*/ 30 w 106"/>
              <a:gd name="T3" fmla="*/ 6 h 176"/>
              <a:gd name="T4" fmla="*/ 26 w 106"/>
              <a:gd name="T5" fmla="*/ 11 h 176"/>
              <a:gd name="T6" fmla="*/ 25 w 106"/>
              <a:gd name="T7" fmla="*/ 13 h 176"/>
              <a:gd name="T8" fmla="*/ 20 w 106"/>
              <a:gd name="T9" fmla="*/ 17 h 176"/>
              <a:gd name="T10" fmla="*/ 17 w 106"/>
              <a:gd name="T11" fmla="*/ 20 h 176"/>
              <a:gd name="T12" fmla="*/ 15 w 106"/>
              <a:gd name="T13" fmla="*/ 24 h 176"/>
              <a:gd name="T14" fmla="*/ 11 w 106"/>
              <a:gd name="T15" fmla="*/ 28 h 176"/>
              <a:gd name="T16" fmla="*/ 11 w 106"/>
              <a:gd name="T17" fmla="*/ 34 h 176"/>
              <a:gd name="T18" fmla="*/ 10 w 106"/>
              <a:gd name="T19" fmla="*/ 39 h 176"/>
              <a:gd name="T20" fmla="*/ 6 w 106"/>
              <a:gd name="T21" fmla="*/ 43 h 176"/>
              <a:gd name="T22" fmla="*/ 3 w 106"/>
              <a:gd name="T23" fmla="*/ 48 h 176"/>
              <a:gd name="T24" fmla="*/ 2 w 106"/>
              <a:gd name="T25" fmla="*/ 52 h 176"/>
              <a:gd name="T26" fmla="*/ 2 w 106"/>
              <a:gd name="T27" fmla="*/ 58 h 176"/>
              <a:gd name="T28" fmla="*/ 2 w 106"/>
              <a:gd name="T29" fmla="*/ 63 h 176"/>
              <a:gd name="T30" fmla="*/ 2 w 106"/>
              <a:gd name="T31" fmla="*/ 68 h 176"/>
              <a:gd name="T32" fmla="*/ 2 w 106"/>
              <a:gd name="T33" fmla="*/ 72 h 176"/>
              <a:gd name="T34" fmla="*/ 2 w 106"/>
              <a:gd name="T35" fmla="*/ 79 h 176"/>
              <a:gd name="T36" fmla="*/ 2 w 106"/>
              <a:gd name="T37" fmla="*/ 84 h 176"/>
              <a:gd name="T38" fmla="*/ 0 w 106"/>
              <a:gd name="T39" fmla="*/ 87 h 176"/>
              <a:gd name="T40" fmla="*/ 2 w 106"/>
              <a:gd name="T41" fmla="*/ 93 h 176"/>
              <a:gd name="T42" fmla="*/ 2 w 106"/>
              <a:gd name="T43" fmla="*/ 100 h 176"/>
              <a:gd name="T44" fmla="*/ 2 w 106"/>
              <a:gd name="T45" fmla="*/ 105 h 176"/>
              <a:gd name="T46" fmla="*/ 3 w 106"/>
              <a:gd name="T47" fmla="*/ 109 h 176"/>
              <a:gd name="T48" fmla="*/ 6 w 106"/>
              <a:gd name="T49" fmla="*/ 114 h 176"/>
              <a:gd name="T50" fmla="*/ 7 w 106"/>
              <a:gd name="T51" fmla="*/ 118 h 176"/>
              <a:gd name="T52" fmla="*/ 10 w 106"/>
              <a:gd name="T53" fmla="*/ 123 h 176"/>
              <a:gd name="T54" fmla="*/ 11 w 106"/>
              <a:gd name="T55" fmla="*/ 127 h 176"/>
              <a:gd name="T56" fmla="*/ 13 w 106"/>
              <a:gd name="T57" fmla="*/ 131 h 176"/>
              <a:gd name="T58" fmla="*/ 17 w 106"/>
              <a:gd name="T59" fmla="*/ 136 h 176"/>
              <a:gd name="T60" fmla="*/ 19 w 106"/>
              <a:gd name="T61" fmla="*/ 139 h 176"/>
              <a:gd name="T62" fmla="*/ 24 w 106"/>
              <a:gd name="T63" fmla="*/ 144 h 176"/>
              <a:gd name="T64" fmla="*/ 28 w 106"/>
              <a:gd name="T65" fmla="*/ 147 h 176"/>
              <a:gd name="T66" fmla="*/ 31 w 106"/>
              <a:gd name="T67" fmla="*/ 149 h 176"/>
              <a:gd name="T68" fmla="*/ 33 w 106"/>
              <a:gd name="T69" fmla="*/ 155 h 176"/>
              <a:gd name="T70" fmla="*/ 38 w 106"/>
              <a:gd name="T71" fmla="*/ 158 h 176"/>
              <a:gd name="T72" fmla="*/ 41 w 106"/>
              <a:gd name="T73" fmla="*/ 159 h 176"/>
              <a:gd name="T74" fmla="*/ 45 w 106"/>
              <a:gd name="T75" fmla="*/ 161 h 176"/>
              <a:gd name="T76" fmla="*/ 50 w 106"/>
              <a:gd name="T77" fmla="*/ 166 h 176"/>
              <a:gd name="T78" fmla="*/ 53 w 106"/>
              <a:gd name="T79" fmla="*/ 168 h 176"/>
              <a:gd name="T80" fmla="*/ 57 w 106"/>
              <a:gd name="T81" fmla="*/ 169 h 176"/>
              <a:gd name="T82" fmla="*/ 61 w 106"/>
              <a:gd name="T83" fmla="*/ 171 h 176"/>
              <a:gd name="T84" fmla="*/ 68 w 106"/>
              <a:gd name="T85" fmla="*/ 171 h 176"/>
              <a:gd name="T86" fmla="*/ 72 w 106"/>
              <a:gd name="T87" fmla="*/ 172 h 176"/>
              <a:gd name="T88" fmla="*/ 76 w 106"/>
              <a:gd name="T89" fmla="*/ 172 h 176"/>
              <a:gd name="T90" fmla="*/ 81 w 106"/>
              <a:gd name="T91" fmla="*/ 176 h 176"/>
              <a:gd name="T92" fmla="*/ 87 w 106"/>
              <a:gd name="T93" fmla="*/ 176 h 176"/>
              <a:gd name="T94" fmla="*/ 90 w 106"/>
              <a:gd name="T95" fmla="*/ 172 h 176"/>
              <a:gd name="T96" fmla="*/ 96 w 106"/>
              <a:gd name="T97" fmla="*/ 176 h 176"/>
              <a:gd name="T98" fmla="*/ 100 w 106"/>
              <a:gd name="T99" fmla="*/ 176 h 176"/>
              <a:gd name="T100" fmla="*/ 105 w 106"/>
              <a:gd name="T101" fmla="*/ 172 h 176"/>
              <a:gd name="T102" fmla="*/ 106 w 106"/>
              <a:gd name="T103" fmla="*/ 172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06" h="176">
                <a:moveTo>
                  <a:pt x="32" y="0"/>
                </a:moveTo>
                <a:lnTo>
                  <a:pt x="30" y="6"/>
                </a:lnTo>
                <a:lnTo>
                  <a:pt x="26" y="11"/>
                </a:lnTo>
                <a:lnTo>
                  <a:pt x="25" y="13"/>
                </a:lnTo>
                <a:lnTo>
                  <a:pt x="20" y="17"/>
                </a:lnTo>
                <a:lnTo>
                  <a:pt x="17" y="20"/>
                </a:lnTo>
                <a:lnTo>
                  <a:pt x="15" y="24"/>
                </a:lnTo>
                <a:lnTo>
                  <a:pt x="11" y="28"/>
                </a:lnTo>
                <a:lnTo>
                  <a:pt x="11" y="34"/>
                </a:lnTo>
                <a:lnTo>
                  <a:pt x="10" y="39"/>
                </a:lnTo>
                <a:lnTo>
                  <a:pt x="6" y="43"/>
                </a:lnTo>
                <a:lnTo>
                  <a:pt x="3" y="48"/>
                </a:lnTo>
                <a:lnTo>
                  <a:pt x="2" y="52"/>
                </a:lnTo>
                <a:lnTo>
                  <a:pt x="2" y="58"/>
                </a:lnTo>
                <a:lnTo>
                  <a:pt x="2" y="63"/>
                </a:lnTo>
                <a:lnTo>
                  <a:pt x="2" y="68"/>
                </a:lnTo>
                <a:lnTo>
                  <a:pt x="2" y="72"/>
                </a:lnTo>
                <a:lnTo>
                  <a:pt x="2" y="79"/>
                </a:lnTo>
                <a:lnTo>
                  <a:pt x="2" y="84"/>
                </a:lnTo>
                <a:lnTo>
                  <a:pt x="0" y="87"/>
                </a:lnTo>
                <a:lnTo>
                  <a:pt x="2" y="93"/>
                </a:lnTo>
                <a:lnTo>
                  <a:pt x="2" y="100"/>
                </a:lnTo>
                <a:lnTo>
                  <a:pt x="2" y="105"/>
                </a:lnTo>
                <a:lnTo>
                  <a:pt x="3" y="109"/>
                </a:lnTo>
                <a:lnTo>
                  <a:pt x="6" y="114"/>
                </a:lnTo>
                <a:lnTo>
                  <a:pt x="7" y="118"/>
                </a:lnTo>
                <a:lnTo>
                  <a:pt x="10" y="123"/>
                </a:lnTo>
                <a:lnTo>
                  <a:pt x="11" y="127"/>
                </a:lnTo>
                <a:lnTo>
                  <a:pt x="13" y="131"/>
                </a:lnTo>
                <a:lnTo>
                  <a:pt x="17" y="136"/>
                </a:lnTo>
                <a:lnTo>
                  <a:pt x="19" y="139"/>
                </a:lnTo>
                <a:lnTo>
                  <a:pt x="24" y="144"/>
                </a:lnTo>
                <a:lnTo>
                  <a:pt x="28" y="147"/>
                </a:lnTo>
                <a:lnTo>
                  <a:pt x="31" y="149"/>
                </a:lnTo>
                <a:lnTo>
                  <a:pt x="33" y="155"/>
                </a:lnTo>
                <a:lnTo>
                  <a:pt x="38" y="158"/>
                </a:lnTo>
                <a:lnTo>
                  <a:pt x="41" y="159"/>
                </a:lnTo>
                <a:lnTo>
                  <a:pt x="45" y="161"/>
                </a:lnTo>
                <a:lnTo>
                  <a:pt x="50" y="166"/>
                </a:lnTo>
                <a:lnTo>
                  <a:pt x="53" y="168"/>
                </a:lnTo>
                <a:lnTo>
                  <a:pt x="57" y="169"/>
                </a:lnTo>
                <a:lnTo>
                  <a:pt x="61" y="171"/>
                </a:lnTo>
                <a:lnTo>
                  <a:pt x="68" y="171"/>
                </a:lnTo>
                <a:lnTo>
                  <a:pt x="72" y="172"/>
                </a:lnTo>
                <a:lnTo>
                  <a:pt x="76" y="172"/>
                </a:lnTo>
                <a:lnTo>
                  <a:pt x="81" y="176"/>
                </a:lnTo>
                <a:lnTo>
                  <a:pt x="87" y="176"/>
                </a:lnTo>
                <a:lnTo>
                  <a:pt x="90" y="172"/>
                </a:lnTo>
                <a:lnTo>
                  <a:pt x="96" y="176"/>
                </a:lnTo>
                <a:lnTo>
                  <a:pt x="100" y="176"/>
                </a:lnTo>
                <a:lnTo>
                  <a:pt x="105" y="172"/>
                </a:lnTo>
                <a:lnTo>
                  <a:pt x="106" y="172"/>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248" name="Line 67">
            <a:extLst>
              <a:ext uri="{FF2B5EF4-FFF2-40B4-BE49-F238E27FC236}">
                <a16:creationId xmlns:a16="http://schemas.microsoft.com/office/drawing/2014/main" id="{08A7FB8D-5FFE-43EA-8967-B76047FAF7D3}"/>
              </a:ext>
            </a:extLst>
          </p:cNvPr>
          <p:cNvSpPr>
            <a:spLocks noChangeShapeType="1"/>
          </p:cNvSpPr>
          <p:nvPr/>
        </p:nvSpPr>
        <p:spPr bwMode="auto">
          <a:xfrm flipV="1">
            <a:off x="4226957" y="5370635"/>
            <a:ext cx="1297" cy="112687"/>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49" name="Line 68">
            <a:extLst>
              <a:ext uri="{FF2B5EF4-FFF2-40B4-BE49-F238E27FC236}">
                <a16:creationId xmlns:a16="http://schemas.microsoft.com/office/drawing/2014/main" id="{AADA2CA4-2F04-4CF1-8DD2-84D5EE7ED371}"/>
              </a:ext>
            </a:extLst>
          </p:cNvPr>
          <p:cNvSpPr>
            <a:spLocks noChangeShapeType="1"/>
          </p:cNvSpPr>
          <p:nvPr/>
        </p:nvSpPr>
        <p:spPr bwMode="auto">
          <a:xfrm flipV="1">
            <a:off x="4739078" y="5364160"/>
            <a:ext cx="1296" cy="1217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50" name="Line 69">
            <a:extLst>
              <a:ext uri="{FF2B5EF4-FFF2-40B4-BE49-F238E27FC236}">
                <a16:creationId xmlns:a16="http://schemas.microsoft.com/office/drawing/2014/main" id="{2F63585C-75DC-409B-B1E6-80D640B843F1}"/>
              </a:ext>
            </a:extLst>
          </p:cNvPr>
          <p:cNvSpPr>
            <a:spLocks noChangeShapeType="1"/>
          </p:cNvSpPr>
          <p:nvPr/>
        </p:nvSpPr>
        <p:spPr bwMode="auto">
          <a:xfrm flipV="1">
            <a:off x="4995786" y="5362862"/>
            <a:ext cx="1296" cy="11916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51" name="Line 70">
            <a:extLst>
              <a:ext uri="{FF2B5EF4-FFF2-40B4-BE49-F238E27FC236}">
                <a16:creationId xmlns:a16="http://schemas.microsoft.com/office/drawing/2014/main" id="{46736789-5447-44A5-BE29-8B43E3E3090B}"/>
              </a:ext>
            </a:extLst>
          </p:cNvPr>
          <p:cNvSpPr>
            <a:spLocks noChangeShapeType="1"/>
          </p:cNvSpPr>
          <p:nvPr/>
        </p:nvSpPr>
        <p:spPr bwMode="auto">
          <a:xfrm flipV="1">
            <a:off x="4577015" y="4774819"/>
            <a:ext cx="1297" cy="16190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52" name="Line 71">
            <a:extLst>
              <a:ext uri="{FF2B5EF4-FFF2-40B4-BE49-F238E27FC236}">
                <a16:creationId xmlns:a16="http://schemas.microsoft.com/office/drawing/2014/main" id="{1348D8E2-7AE7-40CC-BD68-C22A4820D26C}"/>
              </a:ext>
            </a:extLst>
          </p:cNvPr>
          <p:cNvSpPr>
            <a:spLocks noChangeShapeType="1"/>
          </p:cNvSpPr>
          <p:nvPr/>
        </p:nvSpPr>
        <p:spPr bwMode="auto">
          <a:xfrm flipV="1">
            <a:off x="5004862" y="4782591"/>
            <a:ext cx="1297" cy="15024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53" name="Line 72">
            <a:extLst>
              <a:ext uri="{FF2B5EF4-FFF2-40B4-BE49-F238E27FC236}">
                <a16:creationId xmlns:a16="http://schemas.microsoft.com/office/drawing/2014/main" id="{3F291F75-11F8-437D-9F78-83A8C561C1CE}"/>
              </a:ext>
            </a:extLst>
          </p:cNvPr>
          <p:cNvSpPr>
            <a:spLocks noChangeShapeType="1"/>
          </p:cNvSpPr>
          <p:nvPr/>
        </p:nvSpPr>
        <p:spPr bwMode="auto">
          <a:xfrm flipV="1">
            <a:off x="4483666" y="5374521"/>
            <a:ext cx="1297" cy="10880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54" name="Freeform 73">
            <a:extLst>
              <a:ext uri="{FF2B5EF4-FFF2-40B4-BE49-F238E27FC236}">
                <a16:creationId xmlns:a16="http://schemas.microsoft.com/office/drawing/2014/main" id="{345DED25-D642-461C-9526-58467147E70A}"/>
              </a:ext>
            </a:extLst>
          </p:cNvPr>
          <p:cNvSpPr>
            <a:spLocks/>
          </p:cNvSpPr>
          <p:nvPr/>
        </p:nvSpPr>
        <p:spPr bwMode="auto">
          <a:xfrm>
            <a:off x="4290487" y="4774819"/>
            <a:ext cx="71307" cy="55696"/>
          </a:xfrm>
          <a:custGeom>
            <a:avLst/>
            <a:gdLst>
              <a:gd name="T0" fmla="*/ 0 w 111"/>
              <a:gd name="T1" fmla="*/ 85 h 85"/>
              <a:gd name="T2" fmla="*/ 45 w 111"/>
              <a:gd name="T3" fmla="*/ 27 h 85"/>
              <a:gd name="T4" fmla="*/ 111 w 111"/>
              <a:gd name="T5" fmla="*/ 0 h 85"/>
            </a:gdLst>
            <a:ahLst/>
            <a:cxnLst>
              <a:cxn ang="0">
                <a:pos x="T0" y="T1"/>
              </a:cxn>
              <a:cxn ang="0">
                <a:pos x="T2" y="T3"/>
              </a:cxn>
              <a:cxn ang="0">
                <a:pos x="T4" y="T5"/>
              </a:cxn>
            </a:cxnLst>
            <a:rect l="0" t="0" r="r" b="b"/>
            <a:pathLst>
              <a:path w="111" h="85">
                <a:moveTo>
                  <a:pt x="0" y="85"/>
                </a:moveTo>
                <a:lnTo>
                  <a:pt x="45" y="27"/>
                </a:lnTo>
                <a:lnTo>
                  <a:pt x="111" y="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255" name="Line 74">
            <a:extLst>
              <a:ext uri="{FF2B5EF4-FFF2-40B4-BE49-F238E27FC236}">
                <a16:creationId xmlns:a16="http://schemas.microsoft.com/office/drawing/2014/main" id="{836A46BF-EDB4-467D-A777-79EF3224F5B5}"/>
              </a:ext>
            </a:extLst>
          </p:cNvPr>
          <p:cNvSpPr>
            <a:spLocks noChangeShapeType="1"/>
          </p:cNvSpPr>
          <p:nvPr/>
        </p:nvSpPr>
        <p:spPr bwMode="auto">
          <a:xfrm flipV="1">
            <a:off x="4728706" y="4667314"/>
            <a:ext cx="1296" cy="10750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56" name="Rectangle 75">
            <a:extLst>
              <a:ext uri="{FF2B5EF4-FFF2-40B4-BE49-F238E27FC236}">
                <a16:creationId xmlns:a16="http://schemas.microsoft.com/office/drawing/2014/main" id="{DB688394-E985-4010-BECB-D8AD4773F20F}"/>
              </a:ext>
            </a:extLst>
          </p:cNvPr>
          <p:cNvSpPr>
            <a:spLocks noChangeArrowheads="1"/>
          </p:cNvSpPr>
          <p:nvPr/>
        </p:nvSpPr>
        <p:spPr bwMode="auto">
          <a:xfrm>
            <a:off x="5458640" y="4308529"/>
            <a:ext cx="436017"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dirty="0">
                <a:solidFill>
                  <a:srgbClr val="000000"/>
                </a:solidFill>
              </a:rPr>
              <a:t>PROCESS</a:t>
            </a:r>
            <a:endParaRPr lang="en-US" altLang="en-US" sz="2330" dirty="0"/>
          </a:p>
        </p:txBody>
      </p:sp>
      <p:sp>
        <p:nvSpPr>
          <p:cNvPr id="257" name="Rectangle 76">
            <a:extLst>
              <a:ext uri="{FF2B5EF4-FFF2-40B4-BE49-F238E27FC236}">
                <a16:creationId xmlns:a16="http://schemas.microsoft.com/office/drawing/2014/main" id="{DA6B67A8-BDEB-43FD-851D-6B2B96836548}"/>
              </a:ext>
            </a:extLst>
          </p:cNvPr>
          <p:cNvSpPr>
            <a:spLocks noChangeArrowheads="1"/>
          </p:cNvSpPr>
          <p:nvPr/>
        </p:nvSpPr>
        <p:spPr bwMode="auto">
          <a:xfrm>
            <a:off x="5494941" y="4517066"/>
            <a:ext cx="351058"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dirty="0">
                <a:solidFill>
                  <a:srgbClr val="000000"/>
                </a:solidFill>
              </a:rPr>
              <a:t>SUPRV.</a:t>
            </a:r>
            <a:endParaRPr lang="en-US" altLang="en-US" sz="2330" dirty="0"/>
          </a:p>
        </p:txBody>
      </p:sp>
      <p:sp>
        <p:nvSpPr>
          <p:cNvPr id="258" name="Rectangle 77">
            <a:extLst>
              <a:ext uri="{FF2B5EF4-FFF2-40B4-BE49-F238E27FC236}">
                <a16:creationId xmlns:a16="http://schemas.microsoft.com/office/drawing/2014/main" id="{000DFD3B-336A-42A3-9435-11989C734D1A}"/>
              </a:ext>
            </a:extLst>
          </p:cNvPr>
          <p:cNvSpPr>
            <a:spLocks noChangeArrowheads="1"/>
          </p:cNvSpPr>
          <p:nvPr/>
        </p:nvSpPr>
        <p:spPr bwMode="auto">
          <a:xfrm>
            <a:off x="5494941" y="4408264"/>
            <a:ext cx="341440"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AREA 3</a:t>
            </a:r>
            <a:endParaRPr lang="en-US" altLang="en-US" sz="2330"/>
          </a:p>
        </p:txBody>
      </p:sp>
      <p:sp>
        <p:nvSpPr>
          <p:cNvPr id="259" name="Rectangle 78">
            <a:extLst>
              <a:ext uri="{FF2B5EF4-FFF2-40B4-BE49-F238E27FC236}">
                <a16:creationId xmlns:a16="http://schemas.microsoft.com/office/drawing/2014/main" id="{99EA21E3-2B56-4DB5-B643-7A4AEB8DAA71}"/>
              </a:ext>
            </a:extLst>
          </p:cNvPr>
          <p:cNvSpPr>
            <a:spLocks noChangeArrowheads="1"/>
          </p:cNvSpPr>
          <p:nvPr/>
        </p:nvSpPr>
        <p:spPr bwMode="auto">
          <a:xfrm>
            <a:off x="6291041" y="4303002"/>
            <a:ext cx="591575" cy="326404"/>
          </a:xfrm>
          <a:prstGeom prst="rect">
            <a:avLst/>
          </a:prstGeom>
          <a:solidFill>
            <a:srgbClr val="FFED24"/>
          </a:solidFill>
          <a:ln w="20638">
            <a:solidFill>
              <a:srgbClr val="000000"/>
            </a:solidFill>
            <a:miter lim="800000"/>
            <a:headEnd/>
            <a:tailEnd/>
          </a:ln>
        </p:spPr>
        <p:txBody>
          <a:bodyPr/>
          <a:lstStyle/>
          <a:p>
            <a:endParaRPr lang="en-US" sz="2330"/>
          </a:p>
        </p:txBody>
      </p:sp>
      <p:sp>
        <p:nvSpPr>
          <p:cNvPr id="260" name="Rectangle 79">
            <a:extLst>
              <a:ext uri="{FF2B5EF4-FFF2-40B4-BE49-F238E27FC236}">
                <a16:creationId xmlns:a16="http://schemas.microsoft.com/office/drawing/2014/main" id="{51329C7F-0A41-4F0E-A704-86ABEF82C03B}"/>
              </a:ext>
            </a:extLst>
          </p:cNvPr>
          <p:cNvSpPr>
            <a:spLocks noChangeArrowheads="1"/>
          </p:cNvSpPr>
          <p:nvPr/>
        </p:nvSpPr>
        <p:spPr bwMode="auto">
          <a:xfrm>
            <a:off x="6318581" y="4456187"/>
            <a:ext cx="527388" cy="104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679" b="1" dirty="0">
                <a:solidFill>
                  <a:srgbClr val="000000"/>
                </a:solidFill>
              </a:rPr>
              <a:t>AUTOMAT'N</a:t>
            </a:r>
            <a:endParaRPr lang="en-US" altLang="en-US" sz="2330" dirty="0"/>
          </a:p>
        </p:txBody>
      </p:sp>
      <p:sp>
        <p:nvSpPr>
          <p:cNvPr id="261" name="Rectangle 80">
            <a:extLst>
              <a:ext uri="{FF2B5EF4-FFF2-40B4-BE49-F238E27FC236}">
                <a16:creationId xmlns:a16="http://schemas.microsoft.com/office/drawing/2014/main" id="{24894DD4-9F01-46BB-8B94-D2AFF60E4285}"/>
              </a:ext>
            </a:extLst>
          </p:cNvPr>
          <p:cNvSpPr>
            <a:spLocks noChangeArrowheads="1"/>
          </p:cNvSpPr>
          <p:nvPr/>
        </p:nvSpPr>
        <p:spPr bwMode="auto">
          <a:xfrm>
            <a:off x="6332486" y="4334433"/>
            <a:ext cx="436017" cy="104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679" b="1" dirty="0">
                <a:solidFill>
                  <a:srgbClr val="000000"/>
                </a:solidFill>
              </a:rPr>
              <a:t>WAREH'SE</a:t>
            </a:r>
            <a:endParaRPr lang="en-US" altLang="en-US" sz="2330" dirty="0"/>
          </a:p>
        </p:txBody>
      </p:sp>
      <p:sp>
        <p:nvSpPr>
          <p:cNvPr id="262" name="Rectangle 81">
            <a:extLst>
              <a:ext uri="{FF2B5EF4-FFF2-40B4-BE49-F238E27FC236}">
                <a16:creationId xmlns:a16="http://schemas.microsoft.com/office/drawing/2014/main" id="{25448E94-D111-4831-AA46-BE33FE9B13FF}"/>
              </a:ext>
            </a:extLst>
          </p:cNvPr>
          <p:cNvSpPr>
            <a:spLocks noChangeArrowheads="1"/>
          </p:cNvSpPr>
          <p:nvPr/>
        </p:nvSpPr>
        <p:spPr bwMode="auto">
          <a:xfrm>
            <a:off x="4438018" y="4304959"/>
            <a:ext cx="601722" cy="356194"/>
          </a:xfrm>
          <a:prstGeom prst="rect">
            <a:avLst/>
          </a:prstGeom>
          <a:solidFill>
            <a:srgbClr val="FFED24"/>
          </a:solidFill>
          <a:ln w="20638">
            <a:solidFill>
              <a:srgbClr val="000000"/>
            </a:solidFill>
            <a:miter lim="800000"/>
            <a:headEnd/>
            <a:tailEnd/>
          </a:ln>
        </p:spPr>
        <p:txBody>
          <a:bodyPr/>
          <a:lstStyle/>
          <a:p>
            <a:endParaRPr lang="en-US" sz="2330"/>
          </a:p>
        </p:txBody>
      </p:sp>
      <p:sp>
        <p:nvSpPr>
          <p:cNvPr id="263" name="Rectangle 82">
            <a:extLst>
              <a:ext uri="{FF2B5EF4-FFF2-40B4-BE49-F238E27FC236}">
                <a16:creationId xmlns:a16="http://schemas.microsoft.com/office/drawing/2014/main" id="{8A5B1EA4-399B-44F6-B504-FA2A8986DE22}"/>
              </a:ext>
            </a:extLst>
          </p:cNvPr>
          <p:cNvSpPr>
            <a:spLocks noChangeArrowheads="1"/>
          </p:cNvSpPr>
          <p:nvPr/>
        </p:nvSpPr>
        <p:spPr bwMode="auto">
          <a:xfrm>
            <a:off x="4473025" y="4316616"/>
            <a:ext cx="437620" cy="1200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80" b="1" dirty="0">
                <a:solidFill>
                  <a:srgbClr val="000000"/>
                </a:solidFill>
              </a:rPr>
              <a:t>PROCESS</a:t>
            </a:r>
            <a:endParaRPr lang="en-US" altLang="en-US" sz="780" dirty="0"/>
          </a:p>
        </p:txBody>
      </p:sp>
      <p:sp>
        <p:nvSpPr>
          <p:cNvPr id="264" name="Rectangle 83">
            <a:extLst>
              <a:ext uri="{FF2B5EF4-FFF2-40B4-BE49-F238E27FC236}">
                <a16:creationId xmlns:a16="http://schemas.microsoft.com/office/drawing/2014/main" id="{52EC865A-5694-4090-AAA5-CB777322BC1B}"/>
              </a:ext>
            </a:extLst>
          </p:cNvPr>
          <p:cNvSpPr>
            <a:spLocks noChangeArrowheads="1"/>
          </p:cNvSpPr>
          <p:nvPr/>
        </p:nvSpPr>
        <p:spPr bwMode="auto">
          <a:xfrm>
            <a:off x="4527505" y="4536349"/>
            <a:ext cx="352661" cy="1200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80" b="1" dirty="0">
                <a:solidFill>
                  <a:srgbClr val="000000"/>
                </a:solidFill>
              </a:rPr>
              <a:t>SUPRV.</a:t>
            </a:r>
            <a:endParaRPr lang="en-US" altLang="en-US" sz="780" dirty="0"/>
          </a:p>
        </p:txBody>
      </p:sp>
      <p:sp>
        <p:nvSpPr>
          <p:cNvPr id="265" name="Rectangle 84">
            <a:extLst>
              <a:ext uri="{FF2B5EF4-FFF2-40B4-BE49-F238E27FC236}">
                <a16:creationId xmlns:a16="http://schemas.microsoft.com/office/drawing/2014/main" id="{82068E9D-B108-403E-9E8E-3E8B38F7CDD7}"/>
              </a:ext>
            </a:extLst>
          </p:cNvPr>
          <p:cNvSpPr>
            <a:spLocks noChangeArrowheads="1"/>
          </p:cNvSpPr>
          <p:nvPr/>
        </p:nvSpPr>
        <p:spPr bwMode="auto">
          <a:xfrm>
            <a:off x="4541794" y="4413719"/>
            <a:ext cx="288541"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80" b="1" dirty="0">
                <a:solidFill>
                  <a:srgbClr val="000000"/>
                </a:solidFill>
              </a:rPr>
              <a:t>AREA</a:t>
            </a:r>
            <a:r>
              <a:rPr lang="en-US" altLang="en-US" sz="874" b="1" dirty="0">
                <a:solidFill>
                  <a:srgbClr val="000000"/>
                </a:solidFill>
              </a:rPr>
              <a:t> </a:t>
            </a:r>
            <a:endParaRPr lang="en-US" altLang="en-US" sz="2330" dirty="0"/>
          </a:p>
        </p:txBody>
      </p:sp>
      <p:sp>
        <p:nvSpPr>
          <p:cNvPr id="267" name="Rectangle 86">
            <a:extLst>
              <a:ext uri="{FF2B5EF4-FFF2-40B4-BE49-F238E27FC236}">
                <a16:creationId xmlns:a16="http://schemas.microsoft.com/office/drawing/2014/main" id="{5A9C30D6-BE82-4628-A30A-C8ADC63524B8}"/>
              </a:ext>
            </a:extLst>
          </p:cNvPr>
          <p:cNvSpPr>
            <a:spLocks noChangeArrowheads="1"/>
          </p:cNvSpPr>
          <p:nvPr/>
        </p:nvSpPr>
        <p:spPr bwMode="auto">
          <a:xfrm>
            <a:off x="4077859" y="3590959"/>
            <a:ext cx="563981" cy="325108"/>
          </a:xfrm>
          <a:prstGeom prst="rect">
            <a:avLst/>
          </a:prstGeom>
          <a:solidFill>
            <a:srgbClr val="00E700"/>
          </a:solidFill>
          <a:ln w="20638">
            <a:solidFill>
              <a:srgbClr val="000000"/>
            </a:solidFill>
            <a:miter lim="800000"/>
            <a:headEnd/>
            <a:tailEnd/>
          </a:ln>
        </p:spPr>
        <p:txBody>
          <a:bodyPr/>
          <a:lstStyle/>
          <a:p>
            <a:endParaRPr lang="en-US" sz="2330"/>
          </a:p>
        </p:txBody>
      </p:sp>
      <p:sp>
        <p:nvSpPr>
          <p:cNvPr id="268" name="Rectangle 87">
            <a:extLst>
              <a:ext uri="{FF2B5EF4-FFF2-40B4-BE49-F238E27FC236}">
                <a16:creationId xmlns:a16="http://schemas.microsoft.com/office/drawing/2014/main" id="{22D49C79-0958-47CE-AEF5-3F4247ABBDE3}"/>
              </a:ext>
            </a:extLst>
          </p:cNvPr>
          <p:cNvSpPr>
            <a:spLocks noChangeArrowheads="1"/>
          </p:cNvSpPr>
          <p:nvPr/>
        </p:nvSpPr>
        <p:spPr bwMode="auto">
          <a:xfrm>
            <a:off x="4127127" y="3582582"/>
            <a:ext cx="439223"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PROD'N</a:t>
            </a:r>
            <a:endParaRPr lang="en-US" altLang="en-US" sz="2330" dirty="0"/>
          </a:p>
        </p:txBody>
      </p:sp>
      <p:sp>
        <p:nvSpPr>
          <p:cNvPr id="269" name="Rectangle 88">
            <a:extLst>
              <a:ext uri="{FF2B5EF4-FFF2-40B4-BE49-F238E27FC236}">
                <a16:creationId xmlns:a16="http://schemas.microsoft.com/office/drawing/2014/main" id="{720A3EF1-3A72-4EA8-83D3-CD4FD0C7E33D}"/>
              </a:ext>
            </a:extLst>
          </p:cNvPr>
          <p:cNvSpPr>
            <a:spLocks noChangeArrowheads="1"/>
          </p:cNvSpPr>
          <p:nvPr/>
        </p:nvSpPr>
        <p:spPr bwMode="auto">
          <a:xfrm>
            <a:off x="4121939" y="3689771"/>
            <a:ext cx="434414"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REPORT</a:t>
            </a:r>
            <a:endParaRPr lang="en-US" altLang="en-US" sz="2330" dirty="0"/>
          </a:p>
        </p:txBody>
      </p:sp>
      <p:sp>
        <p:nvSpPr>
          <p:cNvPr id="270" name="Line 89">
            <a:extLst>
              <a:ext uri="{FF2B5EF4-FFF2-40B4-BE49-F238E27FC236}">
                <a16:creationId xmlns:a16="http://schemas.microsoft.com/office/drawing/2014/main" id="{6F93AEB9-23CD-451D-9E7C-1961CD3F3E48}"/>
              </a:ext>
            </a:extLst>
          </p:cNvPr>
          <p:cNvSpPr>
            <a:spLocks noChangeShapeType="1"/>
          </p:cNvSpPr>
          <p:nvPr/>
        </p:nvSpPr>
        <p:spPr bwMode="auto">
          <a:xfrm flipH="1" flipV="1">
            <a:off x="4306044" y="3923840"/>
            <a:ext cx="1296" cy="13341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71" name="Rectangle 90">
            <a:extLst>
              <a:ext uri="{FF2B5EF4-FFF2-40B4-BE49-F238E27FC236}">
                <a16:creationId xmlns:a16="http://schemas.microsoft.com/office/drawing/2014/main" id="{3C280D81-F048-485D-A2E9-3675F2B2C72A}"/>
              </a:ext>
            </a:extLst>
          </p:cNvPr>
          <p:cNvSpPr>
            <a:spLocks noChangeArrowheads="1"/>
          </p:cNvSpPr>
          <p:nvPr/>
        </p:nvSpPr>
        <p:spPr bwMode="auto">
          <a:xfrm>
            <a:off x="4128423" y="3795004"/>
            <a:ext cx="426399"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dirty="0">
                <a:solidFill>
                  <a:srgbClr val="000000"/>
                </a:solidFill>
              </a:rPr>
              <a:t>&amp; SCHED</a:t>
            </a:r>
            <a:endParaRPr lang="en-US" altLang="en-US" sz="2330" dirty="0"/>
          </a:p>
        </p:txBody>
      </p:sp>
      <p:sp>
        <p:nvSpPr>
          <p:cNvPr id="272" name="Rectangle 91">
            <a:extLst>
              <a:ext uri="{FF2B5EF4-FFF2-40B4-BE49-F238E27FC236}">
                <a16:creationId xmlns:a16="http://schemas.microsoft.com/office/drawing/2014/main" id="{BFC0070D-FEDE-40A7-B331-3B244FB2EA64}"/>
              </a:ext>
            </a:extLst>
          </p:cNvPr>
          <p:cNvSpPr>
            <a:spLocks noChangeArrowheads="1"/>
          </p:cNvSpPr>
          <p:nvPr/>
        </p:nvSpPr>
        <p:spPr bwMode="auto">
          <a:xfrm>
            <a:off x="5177298" y="5496274"/>
            <a:ext cx="155581" cy="164496"/>
          </a:xfrm>
          <a:prstGeom prst="rect">
            <a:avLst/>
          </a:prstGeom>
          <a:solidFill>
            <a:srgbClr val="F32D3B"/>
          </a:solidFill>
          <a:ln w="20638">
            <a:solidFill>
              <a:srgbClr val="F32D3B"/>
            </a:solidFill>
            <a:miter lim="800000"/>
            <a:headEnd/>
            <a:tailEnd/>
          </a:ln>
        </p:spPr>
        <p:txBody>
          <a:bodyPr/>
          <a:lstStyle/>
          <a:p>
            <a:endParaRPr lang="en-US" sz="2330"/>
          </a:p>
        </p:txBody>
      </p:sp>
      <p:sp>
        <p:nvSpPr>
          <p:cNvPr id="273" name="Rectangle 92">
            <a:extLst>
              <a:ext uri="{FF2B5EF4-FFF2-40B4-BE49-F238E27FC236}">
                <a16:creationId xmlns:a16="http://schemas.microsoft.com/office/drawing/2014/main" id="{4CA160A2-63E7-4A60-AAF1-71A3E8F8118A}"/>
              </a:ext>
            </a:extLst>
          </p:cNvPr>
          <p:cNvSpPr>
            <a:spLocks noChangeArrowheads="1"/>
          </p:cNvSpPr>
          <p:nvPr/>
        </p:nvSpPr>
        <p:spPr bwMode="auto">
          <a:xfrm>
            <a:off x="5437896" y="5496274"/>
            <a:ext cx="155581" cy="164496"/>
          </a:xfrm>
          <a:prstGeom prst="rect">
            <a:avLst/>
          </a:prstGeom>
          <a:solidFill>
            <a:srgbClr val="F32D3B"/>
          </a:solidFill>
          <a:ln w="20638">
            <a:solidFill>
              <a:srgbClr val="F32D3B"/>
            </a:solidFill>
            <a:miter lim="800000"/>
            <a:headEnd/>
            <a:tailEnd/>
          </a:ln>
        </p:spPr>
        <p:txBody>
          <a:bodyPr/>
          <a:lstStyle/>
          <a:p>
            <a:endParaRPr lang="en-US" sz="2330"/>
          </a:p>
        </p:txBody>
      </p:sp>
      <p:sp>
        <p:nvSpPr>
          <p:cNvPr id="274" name="Line 93">
            <a:extLst>
              <a:ext uri="{FF2B5EF4-FFF2-40B4-BE49-F238E27FC236}">
                <a16:creationId xmlns:a16="http://schemas.microsoft.com/office/drawing/2014/main" id="{130C9940-43AF-4C0F-B033-33C4DA4C29B9}"/>
              </a:ext>
            </a:extLst>
          </p:cNvPr>
          <p:cNvSpPr>
            <a:spLocks noChangeShapeType="1"/>
          </p:cNvSpPr>
          <p:nvPr/>
        </p:nvSpPr>
        <p:spPr bwMode="auto">
          <a:xfrm flipH="1">
            <a:off x="5474196" y="5254061"/>
            <a:ext cx="331906" cy="90668"/>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75" name="Freeform 94">
            <a:extLst>
              <a:ext uri="{FF2B5EF4-FFF2-40B4-BE49-F238E27FC236}">
                <a16:creationId xmlns:a16="http://schemas.microsoft.com/office/drawing/2014/main" id="{7E9823F9-5876-4F55-81A1-973D789497A7}"/>
              </a:ext>
            </a:extLst>
          </p:cNvPr>
          <p:cNvSpPr>
            <a:spLocks/>
          </p:cNvSpPr>
          <p:nvPr/>
        </p:nvSpPr>
        <p:spPr bwMode="auto">
          <a:xfrm>
            <a:off x="5474197" y="5267015"/>
            <a:ext cx="159471" cy="77715"/>
          </a:xfrm>
          <a:custGeom>
            <a:avLst/>
            <a:gdLst>
              <a:gd name="T0" fmla="*/ 246 w 246"/>
              <a:gd name="T1" fmla="*/ 116 h 120"/>
              <a:gd name="T2" fmla="*/ 0 w 246"/>
              <a:gd name="T3" fmla="*/ 120 h 120"/>
              <a:gd name="T4" fmla="*/ 215 w 246"/>
              <a:gd name="T5" fmla="*/ 0 h 120"/>
              <a:gd name="T6" fmla="*/ 246 w 246"/>
              <a:gd name="T7" fmla="*/ 116 h 120"/>
            </a:gdLst>
            <a:ahLst/>
            <a:cxnLst>
              <a:cxn ang="0">
                <a:pos x="T0" y="T1"/>
              </a:cxn>
              <a:cxn ang="0">
                <a:pos x="T2" y="T3"/>
              </a:cxn>
              <a:cxn ang="0">
                <a:pos x="T4" y="T5"/>
              </a:cxn>
              <a:cxn ang="0">
                <a:pos x="T6" y="T7"/>
              </a:cxn>
            </a:cxnLst>
            <a:rect l="0" t="0" r="r" b="b"/>
            <a:pathLst>
              <a:path w="246" h="120">
                <a:moveTo>
                  <a:pt x="246" y="116"/>
                </a:moveTo>
                <a:lnTo>
                  <a:pt x="0" y="120"/>
                </a:lnTo>
                <a:lnTo>
                  <a:pt x="215" y="0"/>
                </a:lnTo>
                <a:lnTo>
                  <a:pt x="246" y="116"/>
                </a:lnTo>
                <a:close/>
              </a:path>
            </a:pathLst>
          </a:custGeom>
          <a:solidFill>
            <a:srgbClr val="000000"/>
          </a:solidFill>
          <a:ln w="1588">
            <a:solidFill>
              <a:srgbClr val="000000"/>
            </a:solidFill>
            <a:prstDash val="solid"/>
            <a:round/>
            <a:headEnd/>
            <a:tailEnd/>
          </a:ln>
        </p:spPr>
        <p:txBody>
          <a:bodyPr/>
          <a:lstStyle/>
          <a:p>
            <a:endParaRPr lang="en-US" sz="2330"/>
          </a:p>
        </p:txBody>
      </p:sp>
      <p:sp>
        <p:nvSpPr>
          <p:cNvPr id="276" name="Line 95">
            <a:extLst>
              <a:ext uri="{FF2B5EF4-FFF2-40B4-BE49-F238E27FC236}">
                <a16:creationId xmlns:a16="http://schemas.microsoft.com/office/drawing/2014/main" id="{FC91827B-4C15-4D06-9CA4-12366DDADA19}"/>
              </a:ext>
            </a:extLst>
          </p:cNvPr>
          <p:cNvSpPr>
            <a:spLocks noChangeShapeType="1"/>
          </p:cNvSpPr>
          <p:nvPr/>
        </p:nvSpPr>
        <p:spPr bwMode="auto">
          <a:xfrm flipH="1" flipV="1">
            <a:off x="5260274" y="5362863"/>
            <a:ext cx="1296" cy="12045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77" name="Line 96">
            <a:extLst>
              <a:ext uri="{FF2B5EF4-FFF2-40B4-BE49-F238E27FC236}">
                <a16:creationId xmlns:a16="http://schemas.microsoft.com/office/drawing/2014/main" id="{94328661-E3FF-491B-B335-E4E6A917C98E}"/>
              </a:ext>
            </a:extLst>
          </p:cNvPr>
          <p:cNvSpPr>
            <a:spLocks noChangeShapeType="1"/>
          </p:cNvSpPr>
          <p:nvPr/>
        </p:nvSpPr>
        <p:spPr bwMode="auto">
          <a:xfrm flipV="1">
            <a:off x="5506610" y="5362864"/>
            <a:ext cx="1296" cy="1217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78" name="Oval 97">
            <a:extLst>
              <a:ext uri="{FF2B5EF4-FFF2-40B4-BE49-F238E27FC236}">
                <a16:creationId xmlns:a16="http://schemas.microsoft.com/office/drawing/2014/main" id="{D9C9FBD2-F423-4159-AE0B-BFE36F335404}"/>
              </a:ext>
            </a:extLst>
          </p:cNvPr>
          <p:cNvSpPr>
            <a:spLocks noChangeArrowheads="1"/>
          </p:cNvSpPr>
          <p:nvPr/>
        </p:nvSpPr>
        <p:spPr bwMode="auto">
          <a:xfrm>
            <a:off x="4851874" y="3540447"/>
            <a:ext cx="697521" cy="428727"/>
          </a:xfrm>
          <a:prstGeom prst="ellipse">
            <a:avLst/>
          </a:prstGeom>
          <a:solidFill>
            <a:srgbClr val="00E700"/>
          </a:solidFill>
          <a:ln w="20638">
            <a:solidFill>
              <a:srgbClr val="000000"/>
            </a:solidFill>
            <a:round/>
            <a:headEnd/>
            <a:tailEnd/>
          </a:ln>
        </p:spPr>
        <p:txBody>
          <a:bodyPr/>
          <a:lstStyle/>
          <a:p>
            <a:endParaRPr lang="en-US" sz="2330"/>
          </a:p>
        </p:txBody>
      </p:sp>
      <p:sp>
        <p:nvSpPr>
          <p:cNvPr id="279" name="Freeform 98">
            <a:extLst>
              <a:ext uri="{FF2B5EF4-FFF2-40B4-BE49-F238E27FC236}">
                <a16:creationId xmlns:a16="http://schemas.microsoft.com/office/drawing/2014/main" id="{76707144-0DA3-4921-BCE3-2AED5789142D}"/>
              </a:ext>
            </a:extLst>
          </p:cNvPr>
          <p:cNvSpPr>
            <a:spLocks/>
          </p:cNvSpPr>
          <p:nvPr/>
        </p:nvSpPr>
        <p:spPr bwMode="auto">
          <a:xfrm>
            <a:off x="5204524" y="2776247"/>
            <a:ext cx="792167" cy="549186"/>
          </a:xfrm>
          <a:custGeom>
            <a:avLst/>
            <a:gdLst>
              <a:gd name="T0" fmla="*/ 14 w 1223"/>
              <a:gd name="T1" fmla="*/ 89 h 847"/>
              <a:gd name="T2" fmla="*/ 5 w 1223"/>
              <a:gd name="T3" fmla="*/ 81 h 847"/>
              <a:gd name="T4" fmla="*/ 2 w 1223"/>
              <a:gd name="T5" fmla="*/ 69 h 847"/>
              <a:gd name="T6" fmla="*/ 0 w 1223"/>
              <a:gd name="T7" fmla="*/ 55 h 847"/>
              <a:gd name="T8" fmla="*/ 1 w 1223"/>
              <a:gd name="T9" fmla="*/ 44 h 847"/>
              <a:gd name="T10" fmla="*/ 4 w 1223"/>
              <a:gd name="T11" fmla="*/ 31 h 847"/>
              <a:gd name="T12" fmla="*/ 12 w 1223"/>
              <a:gd name="T13" fmla="*/ 22 h 847"/>
              <a:gd name="T14" fmla="*/ 20 w 1223"/>
              <a:gd name="T15" fmla="*/ 12 h 847"/>
              <a:gd name="T16" fmla="*/ 30 w 1223"/>
              <a:gd name="T17" fmla="*/ 5 h 847"/>
              <a:gd name="T18" fmla="*/ 42 w 1223"/>
              <a:gd name="T19" fmla="*/ 2 h 847"/>
              <a:gd name="T20" fmla="*/ 53 w 1223"/>
              <a:gd name="T21" fmla="*/ 0 h 847"/>
              <a:gd name="T22" fmla="*/ 1172 w 1223"/>
              <a:gd name="T23" fmla="*/ 0 h 847"/>
              <a:gd name="T24" fmla="*/ 1175 w 1223"/>
              <a:gd name="T25" fmla="*/ 0 h 847"/>
              <a:gd name="T26" fmla="*/ 1177 w 1223"/>
              <a:gd name="T27" fmla="*/ 1 h 847"/>
              <a:gd name="T28" fmla="*/ 1183 w 1223"/>
              <a:gd name="T29" fmla="*/ 2 h 847"/>
              <a:gd name="T30" fmla="*/ 1186 w 1223"/>
              <a:gd name="T31" fmla="*/ 2 h 847"/>
              <a:gd name="T32" fmla="*/ 1190 w 1223"/>
              <a:gd name="T33" fmla="*/ 4 h 847"/>
              <a:gd name="T34" fmla="*/ 1194 w 1223"/>
              <a:gd name="T35" fmla="*/ 5 h 847"/>
              <a:gd name="T36" fmla="*/ 1197 w 1223"/>
              <a:gd name="T37" fmla="*/ 6 h 847"/>
              <a:gd name="T38" fmla="*/ 1199 w 1223"/>
              <a:gd name="T39" fmla="*/ 9 h 847"/>
              <a:gd name="T40" fmla="*/ 1203 w 1223"/>
              <a:gd name="T41" fmla="*/ 12 h 847"/>
              <a:gd name="T42" fmla="*/ 1205 w 1223"/>
              <a:gd name="T43" fmla="*/ 14 h 847"/>
              <a:gd name="T44" fmla="*/ 1209 w 1223"/>
              <a:gd name="T45" fmla="*/ 17 h 847"/>
              <a:gd name="T46" fmla="*/ 1211 w 1223"/>
              <a:gd name="T47" fmla="*/ 22 h 847"/>
              <a:gd name="T48" fmla="*/ 1214 w 1223"/>
              <a:gd name="T49" fmla="*/ 23 h 847"/>
              <a:gd name="T50" fmla="*/ 1215 w 1223"/>
              <a:gd name="T51" fmla="*/ 27 h 847"/>
              <a:gd name="T52" fmla="*/ 1217 w 1223"/>
              <a:gd name="T53" fmla="*/ 31 h 847"/>
              <a:gd name="T54" fmla="*/ 1218 w 1223"/>
              <a:gd name="T55" fmla="*/ 35 h 847"/>
              <a:gd name="T56" fmla="*/ 1220 w 1223"/>
              <a:gd name="T57" fmla="*/ 39 h 847"/>
              <a:gd name="T58" fmla="*/ 1223 w 1223"/>
              <a:gd name="T59" fmla="*/ 44 h 847"/>
              <a:gd name="T60" fmla="*/ 1223 w 1223"/>
              <a:gd name="T61" fmla="*/ 47 h 847"/>
              <a:gd name="T62" fmla="*/ 1223 w 1223"/>
              <a:gd name="T63" fmla="*/ 52 h 847"/>
              <a:gd name="T64" fmla="*/ 1223 w 1223"/>
              <a:gd name="T65" fmla="*/ 55 h 847"/>
              <a:gd name="T66" fmla="*/ 1223 w 1223"/>
              <a:gd name="T67" fmla="*/ 62 h 847"/>
              <a:gd name="T68" fmla="*/ 1223 w 1223"/>
              <a:gd name="T69" fmla="*/ 65 h 847"/>
              <a:gd name="T70" fmla="*/ 1220 w 1223"/>
              <a:gd name="T71" fmla="*/ 70 h 847"/>
              <a:gd name="T72" fmla="*/ 1218 w 1223"/>
              <a:gd name="T73" fmla="*/ 74 h 847"/>
              <a:gd name="T74" fmla="*/ 1217 w 1223"/>
              <a:gd name="T75" fmla="*/ 78 h 847"/>
              <a:gd name="T76" fmla="*/ 1215 w 1223"/>
              <a:gd name="T77" fmla="*/ 81 h 847"/>
              <a:gd name="T78" fmla="*/ 1213 w 1223"/>
              <a:gd name="T79" fmla="*/ 85 h 847"/>
              <a:gd name="T80" fmla="*/ 1210 w 1223"/>
              <a:gd name="T81" fmla="*/ 87 h 847"/>
              <a:gd name="T82" fmla="*/ 1208 w 1223"/>
              <a:gd name="T83" fmla="*/ 90 h 847"/>
              <a:gd name="T84" fmla="*/ 1204 w 1223"/>
              <a:gd name="T85" fmla="*/ 93 h 847"/>
              <a:gd name="T86" fmla="*/ 711 w 1223"/>
              <a:gd name="T87" fmla="*/ 806 h 847"/>
              <a:gd name="T88" fmla="*/ 705 w 1223"/>
              <a:gd name="T89" fmla="*/ 814 h 847"/>
              <a:gd name="T90" fmla="*/ 694 w 1223"/>
              <a:gd name="T91" fmla="*/ 825 h 847"/>
              <a:gd name="T92" fmla="*/ 682 w 1223"/>
              <a:gd name="T93" fmla="*/ 833 h 847"/>
              <a:gd name="T94" fmla="*/ 667 w 1223"/>
              <a:gd name="T95" fmla="*/ 842 h 847"/>
              <a:gd name="T96" fmla="*/ 653 w 1223"/>
              <a:gd name="T97" fmla="*/ 846 h 847"/>
              <a:gd name="T98" fmla="*/ 637 w 1223"/>
              <a:gd name="T99" fmla="*/ 847 h 847"/>
              <a:gd name="T100" fmla="*/ 622 w 1223"/>
              <a:gd name="T101" fmla="*/ 846 h 847"/>
              <a:gd name="T102" fmla="*/ 608 w 1223"/>
              <a:gd name="T103" fmla="*/ 841 h 847"/>
              <a:gd name="T104" fmla="*/ 594 w 1223"/>
              <a:gd name="T105" fmla="*/ 833 h 847"/>
              <a:gd name="T106" fmla="*/ 581 w 1223"/>
              <a:gd name="T107" fmla="*/ 824 h 847"/>
              <a:gd name="T108" fmla="*/ 570 w 1223"/>
              <a:gd name="T109" fmla="*/ 812 h 847"/>
              <a:gd name="T110" fmla="*/ 20 w 1223"/>
              <a:gd name="T111" fmla="*/ 93 h 8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23" h="847">
                <a:moveTo>
                  <a:pt x="19" y="93"/>
                </a:moveTo>
                <a:lnTo>
                  <a:pt x="14" y="89"/>
                </a:lnTo>
                <a:lnTo>
                  <a:pt x="12" y="86"/>
                </a:lnTo>
                <a:lnTo>
                  <a:pt x="5" y="81"/>
                </a:lnTo>
                <a:lnTo>
                  <a:pt x="4" y="74"/>
                </a:lnTo>
                <a:lnTo>
                  <a:pt x="2" y="69"/>
                </a:lnTo>
                <a:lnTo>
                  <a:pt x="1" y="63"/>
                </a:lnTo>
                <a:lnTo>
                  <a:pt x="0" y="55"/>
                </a:lnTo>
                <a:lnTo>
                  <a:pt x="0" y="48"/>
                </a:lnTo>
                <a:lnTo>
                  <a:pt x="1" y="44"/>
                </a:lnTo>
                <a:lnTo>
                  <a:pt x="2" y="39"/>
                </a:lnTo>
                <a:lnTo>
                  <a:pt x="4" y="31"/>
                </a:lnTo>
                <a:lnTo>
                  <a:pt x="5" y="25"/>
                </a:lnTo>
                <a:lnTo>
                  <a:pt x="12" y="22"/>
                </a:lnTo>
                <a:lnTo>
                  <a:pt x="14" y="15"/>
                </a:lnTo>
                <a:lnTo>
                  <a:pt x="20" y="12"/>
                </a:lnTo>
                <a:lnTo>
                  <a:pt x="24" y="8"/>
                </a:lnTo>
                <a:lnTo>
                  <a:pt x="30" y="5"/>
                </a:lnTo>
                <a:lnTo>
                  <a:pt x="35" y="2"/>
                </a:lnTo>
                <a:lnTo>
                  <a:pt x="42" y="2"/>
                </a:lnTo>
                <a:lnTo>
                  <a:pt x="46" y="1"/>
                </a:lnTo>
                <a:lnTo>
                  <a:pt x="53" y="0"/>
                </a:lnTo>
                <a:lnTo>
                  <a:pt x="1171" y="0"/>
                </a:lnTo>
                <a:lnTo>
                  <a:pt x="1172" y="0"/>
                </a:lnTo>
                <a:lnTo>
                  <a:pt x="1174" y="0"/>
                </a:lnTo>
                <a:lnTo>
                  <a:pt x="1175" y="0"/>
                </a:lnTo>
                <a:lnTo>
                  <a:pt x="1176" y="1"/>
                </a:lnTo>
                <a:lnTo>
                  <a:pt x="1177" y="1"/>
                </a:lnTo>
                <a:lnTo>
                  <a:pt x="1182" y="1"/>
                </a:lnTo>
                <a:lnTo>
                  <a:pt x="1183" y="2"/>
                </a:lnTo>
                <a:lnTo>
                  <a:pt x="1184" y="2"/>
                </a:lnTo>
                <a:lnTo>
                  <a:pt x="1186" y="2"/>
                </a:lnTo>
                <a:lnTo>
                  <a:pt x="1187" y="3"/>
                </a:lnTo>
                <a:lnTo>
                  <a:pt x="1190" y="4"/>
                </a:lnTo>
                <a:lnTo>
                  <a:pt x="1192" y="5"/>
                </a:lnTo>
                <a:lnTo>
                  <a:pt x="1194" y="5"/>
                </a:lnTo>
                <a:lnTo>
                  <a:pt x="1195" y="6"/>
                </a:lnTo>
                <a:lnTo>
                  <a:pt x="1197" y="6"/>
                </a:lnTo>
                <a:lnTo>
                  <a:pt x="1198" y="9"/>
                </a:lnTo>
                <a:lnTo>
                  <a:pt x="1199" y="9"/>
                </a:lnTo>
                <a:lnTo>
                  <a:pt x="1202" y="12"/>
                </a:lnTo>
                <a:lnTo>
                  <a:pt x="1203" y="12"/>
                </a:lnTo>
                <a:lnTo>
                  <a:pt x="1204" y="13"/>
                </a:lnTo>
                <a:lnTo>
                  <a:pt x="1205" y="14"/>
                </a:lnTo>
                <a:lnTo>
                  <a:pt x="1206" y="15"/>
                </a:lnTo>
                <a:lnTo>
                  <a:pt x="1209" y="17"/>
                </a:lnTo>
                <a:lnTo>
                  <a:pt x="1210" y="21"/>
                </a:lnTo>
                <a:lnTo>
                  <a:pt x="1211" y="22"/>
                </a:lnTo>
                <a:lnTo>
                  <a:pt x="1212" y="22"/>
                </a:lnTo>
                <a:lnTo>
                  <a:pt x="1214" y="23"/>
                </a:lnTo>
                <a:lnTo>
                  <a:pt x="1214" y="24"/>
                </a:lnTo>
                <a:lnTo>
                  <a:pt x="1215" y="27"/>
                </a:lnTo>
                <a:lnTo>
                  <a:pt x="1216" y="29"/>
                </a:lnTo>
                <a:lnTo>
                  <a:pt x="1217" y="31"/>
                </a:lnTo>
                <a:lnTo>
                  <a:pt x="1217" y="32"/>
                </a:lnTo>
                <a:lnTo>
                  <a:pt x="1218" y="35"/>
                </a:lnTo>
                <a:lnTo>
                  <a:pt x="1220" y="37"/>
                </a:lnTo>
                <a:lnTo>
                  <a:pt x="1220" y="39"/>
                </a:lnTo>
                <a:lnTo>
                  <a:pt x="1220" y="42"/>
                </a:lnTo>
                <a:lnTo>
                  <a:pt x="1223" y="44"/>
                </a:lnTo>
                <a:lnTo>
                  <a:pt x="1223" y="46"/>
                </a:lnTo>
                <a:lnTo>
                  <a:pt x="1223" y="47"/>
                </a:lnTo>
                <a:lnTo>
                  <a:pt x="1223" y="49"/>
                </a:lnTo>
                <a:lnTo>
                  <a:pt x="1223" y="52"/>
                </a:lnTo>
                <a:lnTo>
                  <a:pt x="1223" y="54"/>
                </a:lnTo>
                <a:lnTo>
                  <a:pt x="1223" y="55"/>
                </a:lnTo>
                <a:lnTo>
                  <a:pt x="1223" y="58"/>
                </a:lnTo>
                <a:lnTo>
                  <a:pt x="1223" y="62"/>
                </a:lnTo>
                <a:lnTo>
                  <a:pt x="1223" y="63"/>
                </a:lnTo>
                <a:lnTo>
                  <a:pt x="1223" y="65"/>
                </a:lnTo>
                <a:lnTo>
                  <a:pt x="1220" y="69"/>
                </a:lnTo>
                <a:lnTo>
                  <a:pt x="1220" y="70"/>
                </a:lnTo>
                <a:lnTo>
                  <a:pt x="1219" y="71"/>
                </a:lnTo>
                <a:lnTo>
                  <a:pt x="1218" y="74"/>
                </a:lnTo>
                <a:lnTo>
                  <a:pt x="1217" y="76"/>
                </a:lnTo>
                <a:lnTo>
                  <a:pt x="1217" y="78"/>
                </a:lnTo>
                <a:lnTo>
                  <a:pt x="1216" y="80"/>
                </a:lnTo>
                <a:lnTo>
                  <a:pt x="1215" y="81"/>
                </a:lnTo>
                <a:lnTo>
                  <a:pt x="1214" y="83"/>
                </a:lnTo>
                <a:lnTo>
                  <a:pt x="1213" y="85"/>
                </a:lnTo>
                <a:lnTo>
                  <a:pt x="1212" y="86"/>
                </a:lnTo>
                <a:lnTo>
                  <a:pt x="1210" y="87"/>
                </a:lnTo>
                <a:lnTo>
                  <a:pt x="1209" y="88"/>
                </a:lnTo>
                <a:lnTo>
                  <a:pt x="1208" y="90"/>
                </a:lnTo>
                <a:lnTo>
                  <a:pt x="1206" y="92"/>
                </a:lnTo>
                <a:lnTo>
                  <a:pt x="1204" y="93"/>
                </a:lnTo>
                <a:lnTo>
                  <a:pt x="1204" y="94"/>
                </a:lnTo>
                <a:lnTo>
                  <a:pt x="711" y="806"/>
                </a:lnTo>
                <a:lnTo>
                  <a:pt x="711" y="808"/>
                </a:lnTo>
                <a:lnTo>
                  <a:pt x="705" y="814"/>
                </a:lnTo>
                <a:lnTo>
                  <a:pt x="700" y="820"/>
                </a:lnTo>
                <a:lnTo>
                  <a:pt x="694" y="825"/>
                </a:lnTo>
                <a:lnTo>
                  <a:pt x="691" y="830"/>
                </a:lnTo>
                <a:lnTo>
                  <a:pt x="682" y="833"/>
                </a:lnTo>
                <a:lnTo>
                  <a:pt x="675" y="838"/>
                </a:lnTo>
                <a:lnTo>
                  <a:pt x="667" y="842"/>
                </a:lnTo>
                <a:lnTo>
                  <a:pt x="661" y="844"/>
                </a:lnTo>
                <a:lnTo>
                  <a:pt x="653" y="846"/>
                </a:lnTo>
                <a:lnTo>
                  <a:pt x="645" y="847"/>
                </a:lnTo>
                <a:lnTo>
                  <a:pt x="637" y="847"/>
                </a:lnTo>
                <a:lnTo>
                  <a:pt x="630" y="847"/>
                </a:lnTo>
                <a:lnTo>
                  <a:pt x="622" y="846"/>
                </a:lnTo>
                <a:lnTo>
                  <a:pt x="616" y="844"/>
                </a:lnTo>
                <a:lnTo>
                  <a:pt x="608" y="841"/>
                </a:lnTo>
                <a:lnTo>
                  <a:pt x="599" y="837"/>
                </a:lnTo>
                <a:lnTo>
                  <a:pt x="594" y="833"/>
                </a:lnTo>
                <a:lnTo>
                  <a:pt x="588" y="829"/>
                </a:lnTo>
                <a:lnTo>
                  <a:pt x="581" y="824"/>
                </a:lnTo>
                <a:lnTo>
                  <a:pt x="577" y="818"/>
                </a:lnTo>
                <a:lnTo>
                  <a:pt x="570" y="812"/>
                </a:lnTo>
                <a:lnTo>
                  <a:pt x="567" y="806"/>
                </a:lnTo>
                <a:lnTo>
                  <a:pt x="20" y="93"/>
                </a:lnTo>
                <a:lnTo>
                  <a:pt x="19" y="93"/>
                </a:lnTo>
                <a:close/>
              </a:path>
            </a:pathLst>
          </a:custGeom>
          <a:solidFill>
            <a:schemeClr val="accent5">
              <a:lumMod val="90000"/>
            </a:schemeClr>
          </a:solidFill>
          <a:ln w="20638">
            <a:solidFill>
              <a:srgbClr val="000000"/>
            </a:solidFill>
            <a:prstDash val="solid"/>
            <a:round/>
            <a:headEnd/>
            <a:tailEnd/>
          </a:ln>
        </p:spPr>
        <p:txBody>
          <a:bodyPr/>
          <a:lstStyle/>
          <a:p>
            <a:endParaRPr lang="en-US" sz="2330"/>
          </a:p>
        </p:txBody>
      </p:sp>
      <p:sp>
        <p:nvSpPr>
          <p:cNvPr id="280" name="Line 99">
            <a:extLst>
              <a:ext uri="{FF2B5EF4-FFF2-40B4-BE49-F238E27FC236}">
                <a16:creationId xmlns:a16="http://schemas.microsoft.com/office/drawing/2014/main" id="{86D5B91A-772A-4558-9E42-6092235894DE}"/>
              </a:ext>
            </a:extLst>
          </p:cNvPr>
          <p:cNvSpPr>
            <a:spLocks noChangeShapeType="1"/>
          </p:cNvSpPr>
          <p:nvPr/>
        </p:nvSpPr>
        <p:spPr bwMode="auto">
          <a:xfrm>
            <a:off x="5817772" y="4071499"/>
            <a:ext cx="1157781" cy="15400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81" name="Line 100">
            <a:extLst>
              <a:ext uri="{FF2B5EF4-FFF2-40B4-BE49-F238E27FC236}">
                <a16:creationId xmlns:a16="http://schemas.microsoft.com/office/drawing/2014/main" id="{085024FF-6767-4824-BD02-FBCE19D27CA2}"/>
              </a:ext>
            </a:extLst>
          </p:cNvPr>
          <p:cNvSpPr>
            <a:spLocks noChangeShapeType="1"/>
          </p:cNvSpPr>
          <p:nvPr/>
        </p:nvSpPr>
        <p:spPr bwMode="auto">
          <a:xfrm>
            <a:off x="6138009" y="5794182"/>
            <a:ext cx="766236" cy="129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82" name="Freeform 101">
            <a:extLst>
              <a:ext uri="{FF2B5EF4-FFF2-40B4-BE49-F238E27FC236}">
                <a16:creationId xmlns:a16="http://schemas.microsoft.com/office/drawing/2014/main" id="{D675A51E-5977-4719-B5EB-992787D3CCA5}"/>
              </a:ext>
            </a:extLst>
          </p:cNvPr>
          <p:cNvSpPr>
            <a:spLocks/>
          </p:cNvSpPr>
          <p:nvPr/>
        </p:nvSpPr>
        <p:spPr bwMode="auto">
          <a:xfrm>
            <a:off x="6902949" y="5612846"/>
            <a:ext cx="103721" cy="182630"/>
          </a:xfrm>
          <a:custGeom>
            <a:avLst/>
            <a:gdLst>
              <a:gd name="T0" fmla="*/ 110 w 161"/>
              <a:gd name="T1" fmla="*/ 0 h 283"/>
              <a:gd name="T2" fmla="*/ 147 w 161"/>
              <a:gd name="T3" fmla="*/ 54 h 283"/>
              <a:gd name="T4" fmla="*/ 161 w 161"/>
              <a:gd name="T5" fmla="*/ 121 h 283"/>
              <a:gd name="T6" fmla="*/ 161 w 161"/>
              <a:gd name="T7" fmla="*/ 137 h 283"/>
              <a:gd name="T8" fmla="*/ 158 w 161"/>
              <a:gd name="T9" fmla="*/ 154 h 283"/>
              <a:gd name="T10" fmla="*/ 149 w 161"/>
              <a:gd name="T11" fmla="*/ 185 h 283"/>
              <a:gd name="T12" fmla="*/ 113 w 161"/>
              <a:gd name="T13" fmla="*/ 238 h 283"/>
              <a:gd name="T14" fmla="*/ 62 w 161"/>
              <a:gd name="T15" fmla="*/ 273 h 283"/>
              <a:gd name="T16" fmla="*/ 33 w 161"/>
              <a:gd name="T17" fmla="*/ 281 h 283"/>
              <a:gd name="T18" fmla="*/ 17 w 161"/>
              <a:gd name="T19" fmla="*/ 282 h 283"/>
              <a:gd name="T20" fmla="*/ 0 w 161"/>
              <a:gd name="T21" fmla="*/ 283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1" h="283">
                <a:moveTo>
                  <a:pt x="110" y="0"/>
                </a:moveTo>
                <a:lnTo>
                  <a:pt x="147" y="54"/>
                </a:lnTo>
                <a:lnTo>
                  <a:pt x="161" y="121"/>
                </a:lnTo>
                <a:lnTo>
                  <a:pt x="161" y="137"/>
                </a:lnTo>
                <a:lnTo>
                  <a:pt x="158" y="154"/>
                </a:lnTo>
                <a:lnTo>
                  <a:pt x="149" y="185"/>
                </a:lnTo>
                <a:lnTo>
                  <a:pt x="113" y="238"/>
                </a:lnTo>
                <a:lnTo>
                  <a:pt x="62" y="273"/>
                </a:lnTo>
                <a:lnTo>
                  <a:pt x="33" y="281"/>
                </a:lnTo>
                <a:lnTo>
                  <a:pt x="17" y="282"/>
                </a:lnTo>
                <a:lnTo>
                  <a:pt x="0" y="283"/>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283" name="Freeform 102">
            <a:extLst>
              <a:ext uri="{FF2B5EF4-FFF2-40B4-BE49-F238E27FC236}">
                <a16:creationId xmlns:a16="http://schemas.microsoft.com/office/drawing/2014/main" id="{83BF584F-CC82-44C9-9391-B2CDD4FB442A}"/>
              </a:ext>
            </a:extLst>
          </p:cNvPr>
          <p:cNvSpPr>
            <a:spLocks/>
          </p:cNvSpPr>
          <p:nvPr/>
        </p:nvSpPr>
        <p:spPr bwMode="auto">
          <a:xfrm>
            <a:off x="5513093" y="3974354"/>
            <a:ext cx="303383" cy="86782"/>
          </a:xfrm>
          <a:custGeom>
            <a:avLst/>
            <a:gdLst>
              <a:gd name="T0" fmla="*/ 0 w 468"/>
              <a:gd name="T1" fmla="*/ 135 h 135"/>
              <a:gd name="T2" fmla="*/ 47 w 468"/>
              <a:gd name="T3" fmla="*/ 77 h 135"/>
              <a:gd name="T4" fmla="*/ 103 w 468"/>
              <a:gd name="T5" fmla="*/ 35 h 135"/>
              <a:gd name="T6" fmla="*/ 165 w 468"/>
              <a:gd name="T7" fmla="*/ 10 h 135"/>
              <a:gd name="T8" fmla="*/ 234 w 468"/>
              <a:gd name="T9" fmla="*/ 0 h 135"/>
              <a:gd name="T10" fmla="*/ 249 w 468"/>
              <a:gd name="T11" fmla="*/ 0 h 135"/>
              <a:gd name="T12" fmla="*/ 265 w 468"/>
              <a:gd name="T13" fmla="*/ 1 h 135"/>
              <a:gd name="T14" fmla="*/ 299 w 468"/>
              <a:gd name="T15" fmla="*/ 8 h 135"/>
              <a:gd name="T16" fmla="*/ 362 w 468"/>
              <a:gd name="T17" fmla="*/ 33 h 135"/>
              <a:gd name="T18" fmla="*/ 419 w 468"/>
              <a:gd name="T19" fmla="*/ 74 h 135"/>
              <a:gd name="T20" fmla="*/ 468 w 468"/>
              <a:gd name="T21" fmla="*/ 135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68" h="135">
                <a:moveTo>
                  <a:pt x="0" y="135"/>
                </a:moveTo>
                <a:lnTo>
                  <a:pt x="47" y="77"/>
                </a:lnTo>
                <a:lnTo>
                  <a:pt x="103" y="35"/>
                </a:lnTo>
                <a:lnTo>
                  <a:pt x="165" y="10"/>
                </a:lnTo>
                <a:lnTo>
                  <a:pt x="234" y="0"/>
                </a:lnTo>
                <a:lnTo>
                  <a:pt x="249" y="0"/>
                </a:lnTo>
                <a:lnTo>
                  <a:pt x="265" y="1"/>
                </a:lnTo>
                <a:lnTo>
                  <a:pt x="299" y="8"/>
                </a:lnTo>
                <a:lnTo>
                  <a:pt x="362" y="33"/>
                </a:lnTo>
                <a:lnTo>
                  <a:pt x="419" y="74"/>
                </a:lnTo>
                <a:lnTo>
                  <a:pt x="468" y="135"/>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284" name="Line 103">
            <a:extLst>
              <a:ext uri="{FF2B5EF4-FFF2-40B4-BE49-F238E27FC236}">
                <a16:creationId xmlns:a16="http://schemas.microsoft.com/office/drawing/2014/main" id="{8ECA3651-EDAA-43A4-98A3-04F779F1A0A8}"/>
              </a:ext>
            </a:extLst>
          </p:cNvPr>
          <p:cNvSpPr>
            <a:spLocks noChangeShapeType="1"/>
          </p:cNvSpPr>
          <p:nvPr/>
        </p:nvSpPr>
        <p:spPr bwMode="auto">
          <a:xfrm flipH="1">
            <a:off x="5229158" y="4071499"/>
            <a:ext cx="285232" cy="41577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85" name="Line 104">
            <a:extLst>
              <a:ext uri="{FF2B5EF4-FFF2-40B4-BE49-F238E27FC236}">
                <a16:creationId xmlns:a16="http://schemas.microsoft.com/office/drawing/2014/main" id="{FBFD2BE0-3E52-48D3-B7DB-724C43D7FF66}"/>
              </a:ext>
            </a:extLst>
          </p:cNvPr>
          <p:cNvSpPr>
            <a:spLocks noChangeShapeType="1"/>
          </p:cNvSpPr>
          <p:nvPr/>
        </p:nvSpPr>
        <p:spPr bwMode="auto">
          <a:xfrm>
            <a:off x="6694210" y="4067611"/>
            <a:ext cx="917928" cy="1227898"/>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86" name="Line 105">
            <a:extLst>
              <a:ext uri="{FF2B5EF4-FFF2-40B4-BE49-F238E27FC236}">
                <a16:creationId xmlns:a16="http://schemas.microsoft.com/office/drawing/2014/main" id="{9FF660E3-6C42-41AC-84B7-C2A5930EC4AE}"/>
              </a:ext>
            </a:extLst>
          </p:cNvPr>
          <p:cNvSpPr>
            <a:spLocks noChangeShapeType="1"/>
          </p:cNvSpPr>
          <p:nvPr/>
        </p:nvSpPr>
        <p:spPr bwMode="auto">
          <a:xfrm>
            <a:off x="6997594" y="5738486"/>
            <a:ext cx="608062" cy="129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87" name="Freeform 106">
            <a:extLst>
              <a:ext uri="{FF2B5EF4-FFF2-40B4-BE49-F238E27FC236}">
                <a16:creationId xmlns:a16="http://schemas.microsoft.com/office/drawing/2014/main" id="{F015DF6F-641B-4135-9CAA-4B1E128E5C0A}"/>
              </a:ext>
            </a:extLst>
          </p:cNvPr>
          <p:cNvSpPr>
            <a:spLocks/>
          </p:cNvSpPr>
          <p:nvPr/>
        </p:nvSpPr>
        <p:spPr bwMode="auto">
          <a:xfrm>
            <a:off x="6397311" y="3974355"/>
            <a:ext cx="294308" cy="84191"/>
          </a:xfrm>
          <a:custGeom>
            <a:avLst/>
            <a:gdLst>
              <a:gd name="T0" fmla="*/ 0 w 455"/>
              <a:gd name="T1" fmla="*/ 130 h 130"/>
              <a:gd name="T2" fmla="*/ 44 w 455"/>
              <a:gd name="T3" fmla="*/ 74 h 130"/>
              <a:gd name="T4" fmla="*/ 99 w 455"/>
              <a:gd name="T5" fmla="*/ 34 h 130"/>
              <a:gd name="T6" fmla="*/ 160 w 455"/>
              <a:gd name="T7" fmla="*/ 10 h 130"/>
              <a:gd name="T8" fmla="*/ 226 w 455"/>
              <a:gd name="T9" fmla="*/ 0 h 130"/>
              <a:gd name="T10" fmla="*/ 241 w 455"/>
              <a:gd name="T11" fmla="*/ 0 h 130"/>
              <a:gd name="T12" fmla="*/ 257 w 455"/>
              <a:gd name="T13" fmla="*/ 1 h 130"/>
              <a:gd name="T14" fmla="*/ 289 w 455"/>
              <a:gd name="T15" fmla="*/ 7 h 130"/>
              <a:gd name="T16" fmla="*/ 352 w 455"/>
              <a:gd name="T17" fmla="*/ 31 h 130"/>
              <a:gd name="T18" fmla="*/ 407 w 455"/>
              <a:gd name="T19" fmla="*/ 71 h 130"/>
              <a:gd name="T20" fmla="*/ 455 w 455"/>
              <a:gd name="T21"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5" h="130">
                <a:moveTo>
                  <a:pt x="0" y="130"/>
                </a:moveTo>
                <a:lnTo>
                  <a:pt x="44" y="74"/>
                </a:lnTo>
                <a:lnTo>
                  <a:pt x="99" y="34"/>
                </a:lnTo>
                <a:lnTo>
                  <a:pt x="160" y="10"/>
                </a:lnTo>
                <a:lnTo>
                  <a:pt x="226" y="0"/>
                </a:lnTo>
                <a:lnTo>
                  <a:pt x="241" y="0"/>
                </a:lnTo>
                <a:lnTo>
                  <a:pt x="257" y="1"/>
                </a:lnTo>
                <a:lnTo>
                  <a:pt x="289" y="7"/>
                </a:lnTo>
                <a:lnTo>
                  <a:pt x="352" y="31"/>
                </a:lnTo>
                <a:lnTo>
                  <a:pt x="407" y="71"/>
                </a:lnTo>
                <a:lnTo>
                  <a:pt x="455" y="13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288" name="Line 107">
            <a:extLst>
              <a:ext uri="{FF2B5EF4-FFF2-40B4-BE49-F238E27FC236}">
                <a16:creationId xmlns:a16="http://schemas.microsoft.com/office/drawing/2014/main" id="{7330E214-5F71-4B1E-9ED3-260A5DD1C156}"/>
              </a:ext>
            </a:extLst>
          </p:cNvPr>
          <p:cNvSpPr>
            <a:spLocks noChangeShapeType="1"/>
          </p:cNvSpPr>
          <p:nvPr/>
        </p:nvSpPr>
        <p:spPr bwMode="auto">
          <a:xfrm flipH="1">
            <a:off x="6123748" y="4067613"/>
            <a:ext cx="277452" cy="40282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89" name="Rectangle 108">
            <a:extLst>
              <a:ext uri="{FF2B5EF4-FFF2-40B4-BE49-F238E27FC236}">
                <a16:creationId xmlns:a16="http://schemas.microsoft.com/office/drawing/2014/main" id="{3377F2FE-8C0A-439C-B547-253E35AE3DCB}"/>
              </a:ext>
            </a:extLst>
          </p:cNvPr>
          <p:cNvSpPr>
            <a:spLocks noChangeArrowheads="1"/>
          </p:cNvSpPr>
          <p:nvPr/>
        </p:nvSpPr>
        <p:spPr bwMode="auto">
          <a:xfrm>
            <a:off x="2712635" y="4299462"/>
            <a:ext cx="484894" cy="327698"/>
          </a:xfrm>
          <a:prstGeom prst="rect">
            <a:avLst/>
          </a:prstGeom>
          <a:solidFill>
            <a:srgbClr val="FFED24"/>
          </a:solidFill>
          <a:ln w="20638">
            <a:solidFill>
              <a:srgbClr val="000000"/>
            </a:solidFill>
            <a:miter lim="800000"/>
            <a:headEnd/>
            <a:tailEnd/>
          </a:ln>
        </p:spPr>
        <p:txBody>
          <a:bodyPr/>
          <a:lstStyle/>
          <a:p>
            <a:endParaRPr lang="en-US" sz="2330"/>
          </a:p>
        </p:txBody>
      </p:sp>
      <p:sp>
        <p:nvSpPr>
          <p:cNvPr id="290" name="Rectangle 109">
            <a:extLst>
              <a:ext uri="{FF2B5EF4-FFF2-40B4-BE49-F238E27FC236}">
                <a16:creationId xmlns:a16="http://schemas.microsoft.com/office/drawing/2014/main" id="{BC5ADFDC-FA3B-4F8A-96FE-26E071FD8554}"/>
              </a:ext>
            </a:extLst>
          </p:cNvPr>
          <p:cNvSpPr>
            <a:spLocks noChangeArrowheads="1"/>
          </p:cNvSpPr>
          <p:nvPr/>
        </p:nvSpPr>
        <p:spPr bwMode="auto">
          <a:xfrm>
            <a:off x="2787835" y="4318892"/>
            <a:ext cx="359073"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POWER</a:t>
            </a:r>
            <a:endParaRPr lang="en-US" altLang="en-US" sz="2330"/>
          </a:p>
        </p:txBody>
      </p:sp>
      <p:sp>
        <p:nvSpPr>
          <p:cNvPr id="291" name="Rectangle 110">
            <a:extLst>
              <a:ext uri="{FF2B5EF4-FFF2-40B4-BE49-F238E27FC236}">
                <a16:creationId xmlns:a16="http://schemas.microsoft.com/office/drawing/2014/main" id="{9A60CF45-8441-4109-B125-45F00565C94D}"/>
              </a:ext>
            </a:extLst>
          </p:cNvPr>
          <p:cNvSpPr>
            <a:spLocks noChangeArrowheads="1"/>
          </p:cNvSpPr>
          <p:nvPr/>
        </p:nvSpPr>
        <p:spPr bwMode="auto">
          <a:xfrm>
            <a:off x="2786538" y="4524836"/>
            <a:ext cx="351058"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SUPRV.</a:t>
            </a:r>
            <a:endParaRPr lang="en-US" altLang="en-US" sz="2330"/>
          </a:p>
        </p:txBody>
      </p:sp>
      <p:sp>
        <p:nvSpPr>
          <p:cNvPr id="292" name="Rectangle 111">
            <a:extLst>
              <a:ext uri="{FF2B5EF4-FFF2-40B4-BE49-F238E27FC236}">
                <a16:creationId xmlns:a16="http://schemas.microsoft.com/office/drawing/2014/main" id="{F72ACB18-993A-4CE6-A2DD-A0455B77B474}"/>
              </a:ext>
            </a:extLst>
          </p:cNvPr>
          <p:cNvSpPr>
            <a:spLocks noChangeArrowheads="1"/>
          </p:cNvSpPr>
          <p:nvPr/>
        </p:nvSpPr>
        <p:spPr bwMode="auto">
          <a:xfrm>
            <a:off x="2786539" y="4417331"/>
            <a:ext cx="352661" cy="119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777" b="1">
                <a:solidFill>
                  <a:srgbClr val="000000"/>
                </a:solidFill>
              </a:rPr>
              <a:t>HOUSE</a:t>
            </a:r>
            <a:endParaRPr lang="en-US" altLang="en-US" sz="2330"/>
          </a:p>
        </p:txBody>
      </p:sp>
      <p:sp>
        <p:nvSpPr>
          <p:cNvPr id="293" name="Line 112">
            <a:extLst>
              <a:ext uri="{FF2B5EF4-FFF2-40B4-BE49-F238E27FC236}">
                <a16:creationId xmlns:a16="http://schemas.microsoft.com/office/drawing/2014/main" id="{C1DA89C8-A151-4B2D-A551-16CEC6CD7938}"/>
              </a:ext>
            </a:extLst>
          </p:cNvPr>
          <p:cNvSpPr>
            <a:spLocks noChangeShapeType="1"/>
          </p:cNvSpPr>
          <p:nvPr/>
        </p:nvSpPr>
        <p:spPr bwMode="auto">
          <a:xfrm flipH="1">
            <a:off x="2547981" y="4071499"/>
            <a:ext cx="1126665" cy="15400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94" name="Line 113">
            <a:extLst>
              <a:ext uri="{FF2B5EF4-FFF2-40B4-BE49-F238E27FC236}">
                <a16:creationId xmlns:a16="http://schemas.microsoft.com/office/drawing/2014/main" id="{F7181CE8-2EEB-4E0A-A17F-425125441F59}"/>
              </a:ext>
            </a:extLst>
          </p:cNvPr>
          <p:cNvSpPr>
            <a:spLocks noChangeShapeType="1"/>
          </p:cNvSpPr>
          <p:nvPr/>
        </p:nvSpPr>
        <p:spPr bwMode="auto">
          <a:xfrm flipH="1" flipV="1">
            <a:off x="2617991" y="5795477"/>
            <a:ext cx="809021" cy="129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95" name="Freeform 114">
            <a:extLst>
              <a:ext uri="{FF2B5EF4-FFF2-40B4-BE49-F238E27FC236}">
                <a16:creationId xmlns:a16="http://schemas.microsoft.com/office/drawing/2014/main" id="{02C6F22D-069D-45B2-8258-01788AA51FBD}"/>
              </a:ext>
            </a:extLst>
          </p:cNvPr>
          <p:cNvSpPr>
            <a:spLocks/>
          </p:cNvSpPr>
          <p:nvPr/>
        </p:nvSpPr>
        <p:spPr bwMode="auto">
          <a:xfrm>
            <a:off x="2518161" y="5612846"/>
            <a:ext cx="101127" cy="182630"/>
          </a:xfrm>
          <a:custGeom>
            <a:avLst/>
            <a:gdLst>
              <a:gd name="T0" fmla="*/ 155 w 155"/>
              <a:gd name="T1" fmla="*/ 283 h 283"/>
              <a:gd name="T2" fmla="*/ 126 w 155"/>
              <a:gd name="T3" fmla="*/ 282 h 283"/>
              <a:gd name="T4" fmla="*/ 96 w 155"/>
              <a:gd name="T5" fmla="*/ 274 h 283"/>
              <a:gd name="T6" fmla="*/ 46 w 155"/>
              <a:gd name="T7" fmla="*/ 240 h 283"/>
              <a:gd name="T8" fmla="*/ 13 w 155"/>
              <a:gd name="T9" fmla="*/ 187 h 283"/>
              <a:gd name="T10" fmla="*/ 0 w 155"/>
              <a:gd name="T11" fmla="*/ 121 h 283"/>
              <a:gd name="T12" fmla="*/ 13 w 155"/>
              <a:gd name="T13" fmla="*/ 56 h 283"/>
              <a:gd name="T14" fmla="*/ 51 w 155"/>
              <a:gd name="T15" fmla="*/ 0 h 28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5" h="283">
                <a:moveTo>
                  <a:pt x="155" y="283"/>
                </a:moveTo>
                <a:lnTo>
                  <a:pt x="126" y="282"/>
                </a:lnTo>
                <a:lnTo>
                  <a:pt x="96" y="274"/>
                </a:lnTo>
                <a:lnTo>
                  <a:pt x="46" y="240"/>
                </a:lnTo>
                <a:lnTo>
                  <a:pt x="13" y="187"/>
                </a:lnTo>
                <a:lnTo>
                  <a:pt x="0" y="121"/>
                </a:lnTo>
                <a:lnTo>
                  <a:pt x="13" y="56"/>
                </a:lnTo>
                <a:lnTo>
                  <a:pt x="51" y="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296" name="Freeform 115">
            <a:extLst>
              <a:ext uri="{FF2B5EF4-FFF2-40B4-BE49-F238E27FC236}">
                <a16:creationId xmlns:a16="http://schemas.microsoft.com/office/drawing/2014/main" id="{54A11D90-4035-4412-8136-B4D73AA954A9}"/>
              </a:ext>
            </a:extLst>
          </p:cNvPr>
          <p:cNvSpPr>
            <a:spLocks/>
          </p:cNvSpPr>
          <p:nvPr/>
        </p:nvSpPr>
        <p:spPr bwMode="auto">
          <a:xfrm>
            <a:off x="3674644" y="3974355"/>
            <a:ext cx="295604" cy="88077"/>
          </a:xfrm>
          <a:custGeom>
            <a:avLst/>
            <a:gdLst>
              <a:gd name="T0" fmla="*/ 0 w 457"/>
              <a:gd name="T1" fmla="*/ 136 h 136"/>
              <a:gd name="T2" fmla="*/ 45 w 457"/>
              <a:gd name="T3" fmla="*/ 77 h 136"/>
              <a:gd name="T4" fmla="*/ 100 w 457"/>
              <a:gd name="T5" fmla="*/ 35 h 136"/>
              <a:gd name="T6" fmla="*/ 162 w 457"/>
              <a:gd name="T7" fmla="*/ 10 h 136"/>
              <a:gd name="T8" fmla="*/ 227 w 457"/>
              <a:gd name="T9" fmla="*/ 0 h 136"/>
              <a:gd name="T10" fmla="*/ 243 w 457"/>
              <a:gd name="T11" fmla="*/ 0 h 136"/>
              <a:gd name="T12" fmla="*/ 259 w 457"/>
              <a:gd name="T13" fmla="*/ 1 h 136"/>
              <a:gd name="T14" fmla="*/ 291 w 457"/>
              <a:gd name="T15" fmla="*/ 8 h 136"/>
              <a:gd name="T16" fmla="*/ 354 w 457"/>
              <a:gd name="T17" fmla="*/ 33 h 136"/>
              <a:gd name="T18" fmla="*/ 409 w 457"/>
              <a:gd name="T19" fmla="*/ 75 h 136"/>
              <a:gd name="T20" fmla="*/ 457 w 457"/>
              <a:gd name="T21" fmla="*/ 136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7" h="136">
                <a:moveTo>
                  <a:pt x="0" y="136"/>
                </a:moveTo>
                <a:lnTo>
                  <a:pt x="45" y="77"/>
                </a:lnTo>
                <a:lnTo>
                  <a:pt x="100" y="35"/>
                </a:lnTo>
                <a:lnTo>
                  <a:pt x="162" y="10"/>
                </a:lnTo>
                <a:lnTo>
                  <a:pt x="227" y="0"/>
                </a:lnTo>
                <a:lnTo>
                  <a:pt x="243" y="0"/>
                </a:lnTo>
                <a:lnTo>
                  <a:pt x="259" y="1"/>
                </a:lnTo>
                <a:lnTo>
                  <a:pt x="291" y="8"/>
                </a:lnTo>
                <a:lnTo>
                  <a:pt x="354" y="33"/>
                </a:lnTo>
                <a:lnTo>
                  <a:pt x="409" y="75"/>
                </a:lnTo>
                <a:lnTo>
                  <a:pt x="457" y="136"/>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297" name="Line 116">
            <a:extLst>
              <a:ext uri="{FF2B5EF4-FFF2-40B4-BE49-F238E27FC236}">
                <a16:creationId xmlns:a16="http://schemas.microsoft.com/office/drawing/2014/main" id="{F6102BB9-BFEF-4197-B09F-43A5900358A6}"/>
              </a:ext>
            </a:extLst>
          </p:cNvPr>
          <p:cNvSpPr>
            <a:spLocks noChangeShapeType="1"/>
          </p:cNvSpPr>
          <p:nvPr/>
        </p:nvSpPr>
        <p:spPr bwMode="auto">
          <a:xfrm>
            <a:off x="3968953" y="4071499"/>
            <a:ext cx="278749" cy="41577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98" name="Line 117">
            <a:extLst>
              <a:ext uri="{FF2B5EF4-FFF2-40B4-BE49-F238E27FC236}">
                <a16:creationId xmlns:a16="http://schemas.microsoft.com/office/drawing/2014/main" id="{45654258-CAFC-4C79-85E0-6F4922DFA16B}"/>
              </a:ext>
            </a:extLst>
          </p:cNvPr>
          <p:cNvSpPr>
            <a:spLocks noChangeShapeType="1"/>
          </p:cNvSpPr>
          <p:nvPr/>
        </p:nvSpPr>
        <p:spPr bwMode="auto">
          <a:xfrm flipH="1">
            <a:off x="2498711" y="4067612"/>
            <a:ext cx="322830" cy="45204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299" name="Line 118">
            <a:extLst>
              <a:ext uri="{FF2B5EF4-FFF2-40B4-BE49-F238E27FC236}">
                <a16:creationId xmlns:a16="http://schemas.microsoft.com/office/drawing/2014/main" id="{3D6226E0-A200-4CBF-9C6F-6B1F86A20FEC}"/>
              </a:ext>
            </a:extLst>
          </p:cNvPr>
          <p:cNvSpPr>
            <a:spLocks noChangeShapeType="1"/>
          </p:cNvSpPr>
          <p:nvPr/>
        </p:nvSpPr>
        <p:spPr bwMode="auto">
          <a:xfrm flipH="1">
            <a:off x="2405363" y="5738486"/>
            <a:ext cx="112796" cy="129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00" name="Freeform 119">
            <a:extLst>
              <a:ext uri="{FF2B5EF4-FFF2-40B4-BE49-F238E27FC236}">
                <a16:creationId xmlns:a16="http://schemas.microsoft.com/office/drawing/2014/main" id="{930CD822-F65D-4CE5-87BB-8B573908FC61}"/>
              </a:ext>
            </a:extLst>
          </p:cNvPr>
          <p:cNvSpPr>
            <a:spLocks/>
          </p:cNvSpPr>
          <p:nvPr/>
        </p:nvSpPr>
        <p:spPr bwMode="auto">
          <a:xfrm>
            <a:off x="2824135" y="3974355"/>
            <a:ext cx="286528" cy="84191"/>
          </a:xfrm>
          <a:custGeom>
            <a:avLst/>
            <a:gdLst>
              <a:gd name="T0" fmla="*/ 0 w 441"/>
              <a:gd name="T1" fmla="*/ 130 h 130"/>
              <a:gd name="T2" fmla="*/ 44 w 441"/>
              <a:gd name="T3" fmla="*/ 74 h 130"/>
              <a:gd name="T4" fmla="*/ 97 w 441"/>
              <a:gd name="T5" fmla="*/ 34 h 130"/>
              <a:gd name="T6" fmla="*/ 157 w 441"/>
              <a:gd name="T7" fmla="*/ 10 h 130"/>
              <a:gd name="T8" fmla="*/ 220 w 441"/>
              <a:gd name="T9" fmla="*/ 0 h 130"/>
              <a:gd name="T10" fmla="*/ 235 w 441"/>
              <a:gd name="T11" fmla="*/ 0 h 130"/>
              <a:gd name="T12" fmla="*/ 251 w 441"/>
              <a:gd name="T13" fmla="*/ 1 h 130"/>
              <a:gd name="T14" fmla="*/ 282 w 441"/>
              <a:gd name="T15" fmla="*/ 7 h 130"/>
              <a:gd name="T16" fmla="*/ 342 w 441"/>
              <a:gd name="T17" fmla="*/ 31 h 130"/>
              <a:gd name="T18" fmla="*/ 395 w 441"/>
              <a:gd name="T19" fmla="*/ 71 h 130"/>
              <a:gd name="T20" fmla="*/ 441 w 441"/>
              <a:gd name="T21"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41" h="130">
                <a:moveTo>
                  <a:pt x="0" y="130"/>
                </a:moveTo>
                <a:lnTo>
                  <a:pt x="44" y="74"/>
                </a:lnTo>
                <a:lnTo>
                  <a:pt x="97" y="34"/>
                </a:lnTo>
                <a:lnTo>
                  <a:pt x="157" y="10"/>
                </a:lnTo>
                <a:lnTo>
                  <a:pt x="220" y="0"/>
                </a:lnTo>
                <a:lnTo>
                  <a:pt x="235" y="0"/>
                </a:lnTo>
                <a:lnTo>
                  <a:pt x="251" y="1"/>
                </a:lnTo>
                <a:lnTo>
                  <a:pt x="282" y="7"/>
                </a:lnTo>
                <a:lnTo>
                  <a:pt x="342" y="31"/>
                </a:lnTo>
                <a:lnTo>
                  <a:pt x="395" y="71"/>
                </a:lnTo>
                <a:lnTo>
                  <a:pt x="441" y="130"/>
                </a:lnTo>
              </a:path>
            </a:pathLst>
          </a:custGeom>
          <a:noFill/>
          <a:ln w="20638">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sz="2330"/>
          </a:p>
        </p:txBody>
      </p:sp>
      <p:sp>
        <p:nvSpPr>
          <p:cNvPr id="301" name="Line 120">
            <a:extLst>
              <a:ext uri="{FF2B5EF4-FFF2-40B4-BE49-F238E27FC236}">
                <a16:creationId xmlns:a16="http://schemas.microsoft.com/office/drawing/2014/main" id="{0C17FD61-861A-4A25-86D7-0D1C7D9E7DF1}"/>
              </a:ext>
            </a:extLst>
          </p:cNvPr>
          <p:cNvSpPr>
            <a:spLocks noChangeShapeType="1"/>
          </p:cNvSpPr>
          <p:nvPr/>
        </p:nvSpPr>
        <p:spPr bwMode="auto">
          <a:xfrm>
            <a:off x="3106774" y="4067613"/>
            <a:ext cx="270971" cy="40282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02" name="Rectangle 121">
            <a:extLst>
              <a:ext uri="{FF2B5EF4-FFF2-40B4-BE49-F238E27FC236}">
                <a16:creationId xmlns:a16="http://schemas.microsoft.com/office/drawing/2014/main" id="{F861A32E-85A1-4D4B-8F50-F33A4D256E23}"/>
              </a:ext>
            </a:extLst>
          </p:cNvPr>
          <p:cNvSpPr>
            <a:spLocks noChangeArrowheads="1"/>
          </p:cNvSpPr>
          <p:nvPr/>
        </p:nvSpPr>
        <p:spPr bwMode="auto">
          <a:xfrm>
            <a:off x="3254575" y="4965220"/>
            <a:ext cx="346169" cy="309565"/>
          </a:xfrm>
          <a:prstGeom prst="rect">
            <a:avLst/>
          </a:prstGeom>
          <a:solidFill>
            <a:srgbClr val="FB9214"/>
          </a:solidFill>
          <a:ln w="20638">
            <a:solidFill>
              <a:srgbClr val="000000"/>
            </a:solidFill>
            <a:miter lim="800000"/>
            <a:headEnd/>
            <a:tailEnd/>
          </a:ln>
        </p:spPr>
        <p:txBody>
          <a:bodyPr/>
          <a:lstStyle/>
          <a:p>
            <a:endParaRPr lang="en-US" sz="2330"/>
          </a:p>
        </p:txBody>
      </p:sp>
      <p:sp>
        <p:nvSpPr>
          <p:cNvPr id="303" name="Rectangle 122">
            <a:extLst>
              <a:ext uri="{FF2B5EF4-FFF2-40B4-BE49-F238E27FC236}">
                <a16:creationId xmlns:a16="http://schemas.microsoft.com/office/drawing/2014/main" id="{1EF2C335-7824-4F45-BA3A-AF1B3038A5A3}"/>
              </a:ext>
            </a:extLst>
          </p:cNvPr>
          <p:cNvSpPr>
            <a:spLocks noChangeArrowheads="1"/>
          </p:cNvSpPr>
          <p:nvPr/>
        </p:nvSpPr>
        <p:spPr bwMode="auto">
          <a:xfrm>
            <a:off x="2966752" y="5496274"/>
            <a:ext cx="149099" cy="155430"/>
          </a:xfrm>
          <a:prstGeom prst="rect">
            <a:avLst/>
          </a:prstGeom>
          <a:solidFill>
            <a:srgbClr val="F32D3B"/>
          </a:solidFill>
          <a:ln w="20638">
            <a:solidFill>
              <a:srgbClr val="F32D3B"/>
            </a:solidFill>
            <a:miter lim="800000"/>
            <a:headEnd/>
            <a:tailEnd/>
          </a:ln>
        </p:spPr>
        <p:txBody>
          <a:bodyPr/>
          <a:lstStyle/>
          <a:p>
            <a:endParaRPr lang="en-US" sz="2330"/>
          </a:p>
        </p:txBody>
      </p:sp>
      <p:sp>
        <p:nvSpPr>
          <p:cNvPr id="304" name="Rectangle 123">
            <a:extLst>
              <a:ext uri="{FF2B5EF4-FFF2-40B4-BE49-F238E27FC236}">
                <a16:creationId xmlns:a16="http://schemas.microsoft.com/office/drawing/2014/main" id="{87563025-98CD-4731-816C-898BF4D70284}"/>
              </a:ext>
            </a:extLst>
          </p:cNvPr>
          <p:cNvSpPr>
            <a:spLocks noChangeArrowheads="1"/>
          </p:cNvSpPr>
          <p:nvPr/>
        </p:nvSpPr>
        <p:spPr bwMode="auto">
          <a:xfrm>
            <a:off x="3216977" y="5496274"/>
            <a:ext cx="147802" cy="155430"/>
          </a:xfrm>
          <a:prstGeom prst="rect">
            <a:avLst/>
          </a:prstGeom>
          <a:solidFill>
            <a:srgbClr val="F32D3B"/>
          </a:solidFill>
          <a:ln w="20638">
            <a:solidFill>
              <a:srgbClr val="F32D3B"/>
            </a:solidFill>
            <a:miter lim="800000"/>
            <a:headEnd/>
            <a:tailEnd/>
          </a:ln>
        </p:spPr>
        <p:txBody>
          <a:bodyPr/>
          <a:lstStyle/>
          <a:p>
            <a:endParaRPr lang="en-US" sz="2330"/>
          </a:p>
        </p:txBody>
      </p:sp>
      <p:sp>
        <p:nvSpPr>
          <p:cNvPr id="305" name="Line 124">
            <a:extLst>
              <a:ext uri="{FF2B5EF4-FFF2-40B4-BE49-F238E27FC236}">
                <a16:creationId xmlns:a16="http://schemas.microsoft.com/office/drawing/2014/main" id="{6ACBE03B-5DFF-416B-A899-C533320D6617}"/>
              </a:ext>
            </a:extLst>
          </p:cNvPr>
          <p:cNvSpPr>
            <a:spLocks noChangeShapeType="1"/>
          </p:cNvSpPr>
          <p:nvPr/>
        </p:nvSpPr>
        <p:spPr bwMode="auto">
          <a:xfrm flipH="1">
            <a:off x="3382930" y="4800725"/>
            <a:ext cx="648254" cy="259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06" name="Line 125">
            <a:extLst>
              <a:ext uri="{FF2B5EF4-FFF2-40B4-BE49-F238E27FC236}">
                <a16:creationId xmlns:a16="http://schemas.microsoft.com/office/drawing/2014/main" id="{FA810AD0-3FA5-4B9D-8140-8CD12378318E}"/>
              </a:ext>
            </a:extLst>
          </p:cNvPr>
          <p:cNvSpPr>
            <a:spLocks noChangeShapeType="1"/>
          </p:cNvSpPr>
          <p:nvPr/>
        </p:nvSpPr>
        <p:spPr bwMode="auto">
          <a:xfrm flipV="1">
            <a:off x="3045839" y="5374521"/>
            <a:ext cx="1296" cy="10750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07" name="Line 126">
            <a:extLst>
              <a:ext uri="{FF2B5EF4-FFF2-40B4-BE49-F238E27FC236}">
                <a16:creationId xmlns:a16="http://schemas.microsoft.com/office/drawing/2014/main" id="{AD76FCC5-823A-4B9D-9C79-CF1466943540}"/>
              </a:ext>
            </a:extLst>
          </p:cNvPr>
          <p:cNvSpPr>
            <a:spLocks noChangeShapeType="1"/>
          </p:cNvSpPr>
          <p:nvPr/>
        </p:nvSpPr>
        <p:spPr bwMode="auto">
          <a:xfrm flipV="1">
            <a:off x="3380338" y="4807201"/>
            <a:ext cx="1296" cy="15024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08" name="Line 127">
            <a:extLst>
              <a:ext uri="{FF2B5EF4-FFF2-40B4-BE49-F238E27FC236}">
                <a16:creationId xmlns:a16="http://schemas.microsoft.com/office/drawing/2014/main" id="{3122B8C2-8379-4897-893C-E9B94688F06F}"/>
              </a:ext>
            </a:extLst>
          </p:cNvPr>
          <p:cNvSpPr>
            <a:spLocks noChangeShapeType="1"/>
          </p:cNvSpPr>
          <p:nvPr/>
        </p:nvSpPr>
        <p:spPr bwMode="auto">
          <a:xfrm flipV="1">
            <a:off x="3290878" y="5375816"/>
            <a:ext cx="1297" cy="10621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09" name="Line 128">
            <a:extLst>
              <a:ext uri="{FF2B5EF4-FFF2-40B4-BE49-F238E27FC236}">
                <a16:creationId xmlns:a16="http://schemas.microsoft.com/office/drawing/2014/main" id="{9C3CE7A1-292E-42FD-8DEF-45FD5C0806C6}"/>
              </a:ext>
            </a:extLst>
          </p:cNvPr>
          <p:cNvSpPr>
            <a:spLocks noChangeShapeType="1"/>
          </p:cNvSpPr>
          <p:nvPr/>
        </p:nvSpPr>
        <p:spPr bwMode="auto">
          <a:xfrm flipV="1">
            <a:off x="3821150" y="4667313"/>
            <a:ext cx="1296" cy="13211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10" name="Line 129">
            <a:extLst>
              <a:ext uri="{FF2B5EF4-FFF2-40B4-BE49-F238E27FC236}">
                <a16:creationId xmlns:a16="http://schemas.microsoft.com/office/drawing/2014/main" id="{2E9B81D3-DB18-4CBB-9726-911E3F3A2B1F}"/>
              </a:ext>
            </a:extLst>
          </p:cNvPr>
          <p:cNvSpPr>
            <a:spLocks noChangeShapeType="1"/>
          </p:cNvSpPr>
          <p:nvPr/>
        </p:nvSpPr>
        <p:spPr bwMode="auto">
          <a:xfrm flipV="1">
            <a:off x="3395896" y="5270901"/>
            <a:ext cx="1296" cy="10491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11" name="Line 130">
            <a:extLst>
              <a:ext uri="{FF2B5EF4-FFF2-40B4-BE49-F238E27FC236}">
                <a16:creationId xmlns:a16="http://schemas.microsoft.com/office/drawing/2014/main" id="{647C3098-F97B-4B0A-AF69-527A811A1F4E}"/>
              </a:ext>
            </a:extLst>
          </p:cNvPr>
          <p:cNvSpPr>
            <a:spLocks noChangeShapeType="1"/>
          </p:cNvSpPr>
          <p:nvPr/>
        </p:nvSpPr>
        <p:spPr bwMode="auto">
          <a:xfrm flipH="1">
            <a:off x="3044542" y="5375816"/>
            <a:ext cx="351354" cy="129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12" name="Rectangle 131">
            <a:extLst>
              <a:ext uri="{FF2B5EF4-FFF2-40B4-BE49-F238E27FC236}">
                <a16:creationId xmlns:a16="http://schemas.microsoft.com/office/drawing/2014/main" id="{2363C637-FD7B-4064-B15E-41D2F7B054E9}"/>
              </a:ext>
            </a:extLst>
          </p:cNvPr>
          <p:cNvSpPr>
            <a:spLocks noChangeArrowheads="1"/>
          </p:cNvSpPr>
          <p:nvPr/>
        </p:nvSpPr>
        <p:spPr bwMode="auto">
          <a:xfrm>
            <a:off x="3286989" y="4996307"/>
            <a:ext cx="328616"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OPER.</a:t>
            </a:r>
            <a:endParaRPr lang="en-US" altLang="en-US" sz="2330"/>
          </a:p>
        </p:txBody>
      </p:sp>
      <p:sp>
        <p:nvSpPr>
          <p:cNvPr id="313" name="Rectangle 132">
            <a:extLst>
              <a:ext uri="{FF2B5EF4-FFF2-40B4-BE49-F238E27FC236}">
                <a16:creationId xmlns:a16="http://schemas.microsoft.com/office/drawing/2014/main" id="{2CA5372D-ADD5-40AE-921F-80AAC4FBAD18}"/>
              </a:ext>
            </a:extLst>
          </p:cNvPr>
          <p:cNvSpPr>
            <a:spLocks noChangeArrowheads="1"/>
          </p:cNvSpPr>
          <p:nvPr/>
        </p:nvSpPr>
        <p:spPr bwMode="auto">
          <a:xfrm>
            <a:off x="3286990" y="5123241"/>
            <a:ext cx="29174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DISP.</a:t>
            </a:r>
            <a:endParaRPr lang="en-US" altLang="en-US" sz="2330" dirty="0"/>
          </a:p>
        </p:txBody>
      </p:sp>
      <p:sp>
        <p:nvSpPr>
          <p:cNvPr id="314" name="Rectangle 133">
            <a:extLst>
              <a:ext uri="{FF2B5EF4-FFF2-40B4-BE49-F238E27FC236}">
                <a16:creationId xmlns:a16="http://schemas.microsoft.com/office/drawing/2014/main" id="{96AECD0A-3634-418F-863E-5C84FE206DBB}"/>
              </a:ext>
            </a:extLst>
          </p:cNvPr>
          <p:cNvSpPr>
            <a:spLocks noChangeArrowheads="1"/>
          </p:cNvSpPr>
          <p:nvPr/>
        </p:nvSpPr>
        <p:spPr bwMode="auto">
          <a:xfrm>
            <a:off x="2484451" y="4932841"/>
            <a:ext cx="350056" cy="297906"/>
          </a:xfrm>
          <a:prstGeom prst="rect">
            <a:avLst/>
          </a:prstGeom>
          <a:solidFill>
            <a:srgbClr val="FB9214"/>
          </a:solidFill>
          <a:ln w="20638">
            <a:solidFill>
              <a:srgbClr val="000000"/>
            </a:solidFill>
            <a:miter lim="800000"/>
            <a:headEnd/>
            <a:tailEnd/>
          </a:ln>
        </p:spPr>
        <p:txBody>
          <a:bodyPr/>
          <a:lstStyle/>
          <a:p>
            <a:endParaRPr lang="en-US" sz="2330"/>
          </a:p>
        </p:txBody>
      </p:sp>
      <p:sp>
        <p:nvSpPr>
          <p:cNvPr id="315" name="Rectangle 134">
            <a:extLst>
              <a:ext uri="{FF2B5EF4-FFF2-40B4-BE49-F238E27FC236}">
                <a16:creationId xmlns:a16="http://schemas.microsoft.com/office/drawing/2014/main" id="{4D9F3F4C-5CF6-413C-9712-A2C9F76A8D21}"/>
              </a:ext>
            </a:extLst>
          </p:cNvPr>
          <p:cNvSpPr>
            <a:spLocks noChangeArrowheads="1"/>
          </p:cNvSpPr>
          <p:nvPr/>
        </p:nvSpPr>
        <p:spPr bwMode="auto">
          <a:xfrm>
            <a:off x="2512973" y="4965221"/>
            <a:ext cx="328616"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OPER.</a:t>
            </a:r>
            <a:endParaRPr lang="en-US" altLang="en-US" sz="2330" dirty="0"/>
          </a:p>
        </p:txBody>
      </p:sp>
      <p:sp>
        <p:nvSpPr>
          <p:cNvPr id="316" name="Rectangle 135">
            <a:extLst>
              <a:ext uri="{FF2B5EF4-FFF2-40B4-BE49-F238E27FC236}">
                <a16:creationId xmlns:a16="http://schemas.microsoft.com/office/drawing/2014/main" id="{21528FF4-94D7-4947-81CB-0F5FB7C19988}"/>
              </a:ext>
            </a:extLst>
          </p:cNvPr>
          <p:cNvSpPr>
            <a:spLocks noChangeArrowheads="1"/>
          </p:cNvSpPr>
          <p:nvPr/>
        </p:nvSpPr>
        <p:spPr bwMode="auto">
          <a:xfrm>
            <a:off x="2512974" y="5092155"/>
            <a:ext cx="29174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DISP.</a:t>
            </a:r>
            <a:endParaRPr lang="en-US" altLang="en-US" sz="2330" dirty="0"/>
          </a:p>
        </p:txBody>
      </p:sp>
      <p:sp>
        <p:nvSpPr>
          <p:cNvPr id="317" name="Line 136">
            <a:extLst>
              <a:ext uri="{FF2B5EF4-FFF2-40B4-BE49-F238E27FC236}">
                <a16:creationId xmlns:a16="http://schemas.microsoft.com/office/drawing/2014/main" id="{FC7417FA-5844-4D51-B590-C24529069174}"/>
              </a:ext>
            </a:extLst>
          </p:cNvPr>
          <p:cNvSpPr>
            <a:spLocks noChangeShapeType="1"/>
          </p:cNvSpPr>
          <p:nvPr/>
        </p:nvSpPr>
        <p:spPr bwMode="auto">
          <a:xfrm flipV="1">
            <a:off x="2612805" y="4643999"/>
            <a:ext cx="210034" cy="269412"/>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18" name="Line 137">
            <a:extLst>
              <a:ext uri="{FF2B5EF4-FFF2-40B4-BE49-F238E27FC236}">
                <a16:creationId xmlns:a16="http://schemas.microsoft.com/office/drawing/2014/main" id="{7E560C01-0F96-4929-9272-18635DA8F4FA}"/>
              </a:ext>
            </a:extLst>
          </p:cNvPr>
          <p:cNvSpPr>
            <a:spLocks noChangeShapeType="1"/>
          </p:cNvSpPr>
          <p:nvPr/>
        </p:nvSpPr>
        <p:spPr bwMode="auto">
          <a:xfrm>
            <a:off x="3063991" y="4644000"/>
            <a:ext cx="80383" cy="117867"/>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19" name="Rectangle 138">
            <a:extLst>
              <a:ext uri="{FF2B5EF4-FFF2-40B4-BE49-F238E27FC236}">
                <a16:creationId xmlns:a16="http://schemas.microsoft.com/office/drawing/2014/main" id="{36589253-33D2-42F3-86BE-A8C134445A53}"/>
              </a:ext>
            </a:extLst>
          </p:cNvPr>
          <p:cNvSpPr>
            <a:spLocks noChangeArrowheads="1"/>
          </p:cNvSpPr>
          <p:nvPr/>
        </p:nvSpPr>
        <p:spPr bwMode="auto">
          <a:xfrm>
            <a:off x="6873129" y="4932841"/>
            <a:ext cx="285232" cy="308269"/>
          </a:xfrm>
          <a:prstGeom prst="rect">
            <a:avLst/>
          </a:prstGeom>
          <a:solidFill>
            <a:srgbClr val="FB9214"/>
          </a:solidFill>
          <a:ln w="20638">
            <a:solidFill>
              <a:srgbClr val="000000"/>
            </a:solidFill>
            <a:miter lim="800000"/>
            <a:headEnd/>
            <a:tailEnd/>
          </a:ln>
        </p:spPr>
        <p:txBody>
          <a:bodyPr/>
          <a:lstStyle/>
          <a:p>
            <a:endParaRPr lang="en-US" sz="2330"/>
          </a:p>
        </p:txBody>
      </p:sp>
      <p:sp>
        <p:nvSpPr>
          <p:cNvPr id="320" name="Rectangle 139">
            <a:extLst>
              <a:ext uri="{FF2B5EF4-FFF2-40B4-BE49-F238E27FC236}">
                <a16:creationId xmlns:a16="http://schemas.microsoft.com/office/drawing/2014/main" id="{8B1D1F02-5DF3-42BF-8541-1CD8616AB1A8}"/>
              </a:ext>
            </a:extLst>
          </p:cNvPr>
          <p:cNvSpPr>
            <a:spLocks noChangeArrowheads="1"/>
          </p:cNvSpPr>
          <p:nvPr/>
        </p:nvSpPr>
        <p:spPr bwMode="auto">
          <a:xfrm>
            <a:off x="7054642" y="5500159"/>
            <a:ext cx="155581" cy="163202"/>
          </a:xfrm>
          <a:prstGeom prst="rect">
            <a:avLst/>
          </a:prstGeom>
          <a:solidFill>
            <a:srgbClr val="F32D3B"/>
          </a:solidFill>
          <a:ln w="20638">
            <a:solidFill>
              <a:srgbClr val="F32D3B"/>
            </a:solidFill>
            <a:miter lim="800000"/>
            <a:headEnd/>
            <a:tailEnd/>
          </a:ln>
        </p:spPr>
        <p:txBody>
          <a:bodyPr/>
          <a:lstStyle/>
          <a:p>
            <a:endParaRPr lang="en-US" sz="2330"/>
          </a:p>
        </p:txBody>
      </p:sp>
      <p:sp>
        <p:nvSpPr>
          <p:cNvPr id="321" name="Line 140">
            <a:extLst>
              <a:ext uri="{FF2B5EF4-FFF2-40B4-BE49-F238E27FC236}">
                <a16:creationId xmlns:a16="http://schemas.microsoft.com/office/drawing/2014/main" id="{4947BCEB-FDCF-434B-81E5-0337852CEFB7}"/>
              </a:ext>
            </a:extLst>
          </p:cNvPr>
          <p:cNvSpPr>
            <a:spLocks noChangeShapeType="1"/>
          </p:cNvSpPr>
          <p:nvPr/>
        </p:nvSpPr>
        <p:spPr bwMode="auto">
          <a:xfrm flipH="1">
            <a:off x="6351933" y="4770934"/>
            <a:ext cx="675480" cy="129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22" name="Line 141">
            <a:extLst>
              <a:ext uri="{FF2B5EF4-FFF2-40B4-BE49-F238E27FC236}">
                <a16:creationId xmlns:a16="http://schemas.microsoft.com/office/drawing/2014/main" id="{EDC26B37-F486-4A86-83C5-550097D89B3D}"/>
              </a:ext>
            </a:extLst>
          </p:cNvPr>
          <p:cNvSpPr>
            <a:spLocks noChangeShapeType="1"/>
          </p:cNvSpPr>
          <p:nvPr/>
        </p:nvSpPr>
        <p:spPr bwMode="auto">
          <a:xfrm>
            <a:off x="6814787" y="5375816"/>
            <a:ext cx="579539" cy="129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23" name="Line 142">
            <a:extLst>
              <a:ext uri="{FF2B5EF4-FFF2-40B4-BE49-F238E27FC236}">
                <a16:creationId xmlns:a16="http://schemas.microsoft.com/office/drawing/2014/main" id="{70749B01-EC4C-4A01-B018-BF3D5BC91A11}"/>
              </a:ext>
            </a:extLst>
          </p:cNvPr>
          <p:cNvSpPr>
            <a:spLocks noChangeShapeType="1"/>
          </p:cNvSpPr>
          <p:nvPr/>
        </p:nvSpPr>
        <p:spPr bwMode="auto">
          <a:xfrm flipV="1">
            <a:off x="7131134" y="5375815"/>
            <a:ext cx="1297" cy="115278"/>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24" name="Line 143">
            <a:extLst>
              <a:ext uri="{FF2B5EF4-FFF2-40B4-BE49-F238E27FC236}">
                <a16:creationId xmlns:a16="http://schemas.microsoft.com/office/drawing/2014/main" id="{442D22A3-1B5C-4788-87F8-FC47F926B2E7}"/>
              </a:ext>
            </a:extLst>
          </p:cNvPr>
          <p:cNvSpPr>
            <a:spLocks noChangeShapeType="1"/>
          </p:cNvSpPr>
          <p:nvPr/>
        </p:nvSpPr>
        <p:spPr bwMode="auto">
          <a:xfrm flipV="1">
            <a:off x="7027414" y="4780000"/>
            <a:ext cx="1297" cy="13082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25" name="Line 144">
            <a:extLst>
              <a:ext uri="{FF2B5EF4-FFF2-40B4-BE49-F238E27FC236}">
                <a16:creationId xmlns:a16="http://schemas.microsoft.com/office/drawing/2014/main" id="{7927C3CE-1584-458B-92C4-656675063CAB}"/>
              </a:ext>
            </a:extLst>
          </p:cNvPr>
          <p:cNvSpPr>
            <a:spLocks noChangeShapeType="1"/>
          </p:cNvSpPr>
          <p:nvPr/>
        </p:nvSpPr>
        <p:spPr bwMode="auto">
          <a:xfrm flipV="1">
            <a:off x="6546409" y="4629752"/>
            <a:ext cx="1296" cy="14118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26" name="Rectangle 145">
            <a:extLst>
              <a:ext uri="{FF2B5EF4-FFF2-40B4-BE49-F238E27FC236}">
                <a16:creationId xmlns:a16="http://schemas.microsoft.com/office/drawing/2014/main" id="{E1F04C28-4FB4-43CD-A6CF-973B7D1733FA}"/>
              </a:ext>
            </a:extLst>
          </p:cNvPr>
          <p:cNvSpPr>
            <a:spLocks noChangeArrowheads="1"/>
          </p:cNvSpPr>
          <p:nvPr/>
        </p:nvSpPr>
        <p:spPr bwMode="auto">
          <a:xfrm>
            <a:off x="7313943" y="5500159"/>
            <a:ext cx="155581" cy="163202"/>
          </a:xfrm>
          <a:prstGeom prst="rect">
            <a:avLst/>
          </a:prstGeom>
          <a:solidFill>
            <a:srgbClr val="F32D3B"/>
          </a:solidFill>
          <a:ln w="20638">
            <a:solidFill>
              <a:srgbClr val="F32D3B"/>
            </a:solidFill>
            <a:miter lim="800000"/>
            <a:headEnd/>
            <a:tailEnd/>
          </a:ln>
        </p:spPr>
        <p:txBody>
          <a:bodyPr/>
          <a:lstStyle/>
          <a:p>
            <a:endParaRPr lang="en-US" sz="2330"/>
          </a:p>
        </p:txBody>
      </p:sp>
      <p:sp>
        <p:nvSpPr>
          <p:cNvPr id="327" name="Line 146">
            <a:extLst>
              <a:ext uri="{FF2B5EF4-FFF2-40B4-BE49-F238E27FC236}">
                <a16:creationId xmlns:a16="http://schemas.microsoft.com/office/drawing/2014/main" id="{82108EA5-C8B2-4356-ADFE-8697939411D9}"/>
              </a:ext>
            </a:extLst>
          </p:cNvPr>
          <p:cNvSpPr>
            <a:spLocks noChangeShapeType="1"/>
          </p:cNvSpPr>
          <p:nvPr/>
        </p:nvSpPr>
        <p:spPr bwMode="auto">
          <a:xfrm flipV="1">
            <a:off x="7394326" y="5375815"/>
            <a:ext cx="1296" cy="115278"/>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28" name="Line 147">
            <a:extLst>
              <a:ext uri="{FF2B5EF4-FFF2-40B4-BE49-F238E27FC236}">
                <a16:creationId xmlns:a16="http://schemas.microsoft.com/office/drawing/2014/main" id="{6565CBAB-C7E9-44BE-8646-79698B2FCA0D}"/>
              </a:ext>
            </a:extLst>
          </p:cNvPr>
          <p:cNvSpPr>
            <a:spLocks noChangeShapeType="1"/>
          </p:cNvSpPr>
          <p:nvPr/>
        </p:nvSpPr>
        <p:spPr bwMode="auto">
          <a:xfrm>
            <a:off x="7027414" y="5252768"/>
            <a:ext cx="1297" cy="12304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29" name="Line 148">
            <a:extLst>
              <a:ext uri="{FF2B5EF4-FFF2-40B4-BE49-F238E27FC236}">
                <a16:creationId xmlns:a16="http://schemas.microsoft.com/office/drawing/2014/main" id="{DC9647D3-2437-47CF-A4E8-81770B59D698}"/>
              </a:ext>
            </a:extLst>
          </p:cNvPr>
          <p:cNvSpPr>
            <a:spLocks noChangeShapeType="1"/>
          </p:cNvSpPr>
          <p:nvPr/>
        </p:nvSpPr>
        <p:spPr bwMode="auto">
          <a:xfrm flipH="1">
            <a:off x="6026509" y="3346157"/>
            <a:ext cx="41488" cy="8030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30" name="Rectangle 149">
            <a:extLst>
              <a:ext uri="{FF2B5EF4-FFF2-40B4-BE49-F238E27FC236}">
                <a16:creationId xmlns:a16="http://schemas.microsoft.com/office/drawing/2014/main" id="{24254EDC-7C11-4F9F-A2E0-BB6C59930C01}"/>
              </a:ext>
            </a:extLst>
          </p:cNvPr>
          <p:cNvSpPr>
            <a:spLocks noChangeArrowheads="1"/>
          </p:cNvSpPr>
          <p:nvPr/>
        </p:nvSpPr>
        <p:spPr bwMode="auto">
          <a:xfrm>
            <a:off x="5758132" y="2530149"/>
            <a:ext cx="495328"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DP &amp; MIS</a:t>
            </a:r>
            <a:endParaRPr lang="en-US" altLang="en-US" sz="2330"/>
          </a:p>
        </p:txBody>
      </p:sp>
      <p:sp>
        <p:nvSpPr>
          <p:cNvPr id="331" name="Rectangle 150">
            <a:extLst>
              <a:ext uri="{FF2B5EF4-FFF2-40B4-BE49-F238E27FC236}">
                <a16:creationId xmlns:a16="http://schemas.microsoft.com/office/drawing/2014/main" id="{6AA71030-D303-43BC-9B54-25CBB4D60F9D}"/>
              </a:ext>
            </a:extLst>
          </p:cNvPr>
          <p:cNvSpPr>
            <a:spLocks noChangeArrowheads="1"/>
          </p:cNvSpPr>
          <p:nvPr/>
        </p:nvSpPr>
        <p:spPr bwMode="auto">
          <a:xfrm>
            <a:off x="6860164" y="2350108"/>
            <a:ext cx="383118"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ENG. &amp;</a:t>
            </a:r>
            <a:endParaRPr lang="en-US" altLang="en-US" sz="2330"/>
          </a:p>
        </p:txBody>
      </p:sp>
      <p:sp>
        <p:nvSpPr>
          <p:cNvPr id="332" name="Rectangle 151">
            <a:extLst>
              <a:ext uri="{FF2B5EF4-FFF2-40B4-BE49-F238E27FC236}">
                <a16:creationId xmlns:a16="http://schemas.microsoft.com/office/drawing/2014/main" id="{04E0C85F-F984-4C18-BB4F-9E959E333D6C}"/>
              </a:ext>
            </a:extLst>
          </p:cNvPr>
          <p:cNvSpPr>
            <a:spLocks noChangeArrowheads="1"/>
          </p:cNvSpPr>
          <p:nvPr/>
        </p:nvSpPr>
        <p:spPr bwMode="auto">
          <a:xfrm>
            <a:off x="6873129" y="2480929"/>
            <a:ext cx="283732"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TECH</a:t>
            </a:r>
            <a:endParaRPr lang="en-US" altLang="en-US" sz="2330"/>
          </a:p>
        </p:txBody>
      </p:sp>
      <p:sp>
        <p:nvSpPr>
          <p:cNvPr id="333" name="Rectangle 152">
            <a:extLst>
              <a:ext uri="{FF2B5EF4-FFF2-40B4-BE49-F238E27FC236}">
                <a16:creationId xmlns:a16="http://schemas.microsoft.com/office/drawing/2014/main" id="{DA7AEB0A-B409-4822-A619-0D9BD441E8B5}"/>
              </a:ext>
            </a:extLst>
          </p:cNvPr>
          <p:cNvSpPr>
            <a:spLocks noChangeArrowheads="1"/>
          </p:cNvSpPr>
          <p:nvPr/>
        </p:nvSpPr>
        <p:spPr bwMode="auto">
          <a:xfrm>
            <a:off x="2299051" y="2460205"/>
            <a:ext cx="330219" cy="164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068" b="1">
                <a:solidFill>
                  <a:srgbClr val="000000"/>
                </a:solidFill>
              </a:rPr>
              <a:t>6 &amp; 7</a:t>
            </a:r>
            <a:endParaRPr lang="en-US" altLang="en-US" sz="2330"/>
          </a:p>
        </p:txBody>
      </p:sp>
      <p:sp>
        <p:nvSpPr>
          <p:cNvPr id="334" name="Rectangle 153">
            <a:extLst>
              <a:ext uri="{FF2B5EF4-FFF2-40B4-BE49-F238E27FC236}">
                <a16:creationId xmlns:a16="http://schemas.microsoft.com/office/drawing/2014/main" id="{99ADE236-1AA2-4D61-95CE-07574171A8DB}"/>
              </a:ext>
            </a:extLst>
          </p:cNvPr>
          <p:cNvSpPr>
            <a:spLocks noChangeArrowheads="1"/>
          </p:cNvSpPr>
          <p:nvPr/>
        </p:nvSpPr>
        <p:spPr bwMode="auto">
          <a:xfrm>
            <a:off x="2284788" y="3028820"/>
            <a:ext cx="78548" cy="164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068" b="1">
                <a:solidFill>
                  <a:srgbClr val="000000"/>
                </a:solidFill>
              </a:rPr>
              <a:t>5</a:t>
            </a:r>
            <a:endParaRPr lang="en-US" altLang="en-US" sz="2330"/>
          </a:p>
        </p:txBody>
      </p:sp>
      <p:sp>
        <p:nvSpPr>
          <p:cNvPr id="335" name="Rectangle 154">
            <a:extLst>
              <a:ext uri="{FF2B5EF4-FFF2-40B4-BE49-F238E27FC236}">
                <a16:creationId xmlns:a16="http://schemas.microsoft.com/office/drawing/2014/main" id="{F2F3E64E-3CC3-47FD-84D6-72E87F605CC7}"/>
              </a:ext>
            </a:extLst>
          </p:cNvPr>
          <p:cNvSpPr>
            <a:spLocks noChangeArrowheads="1"/>
          </p:cNvSpPr>
          <p:nvPr/>
        </p:nvSpPr>
        <p:spPr bwMode="auto">
          <a:xfrm>
            <a:off x="2292566" y="3655722"/>
            <a:ext cx="78548" cy="164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068" b="1">
                <a:solidFill>
                  <a:srgbClr val="000000"/>
                </a:solidFill>
              </a:rPr>
              <a:t>4</a:t>
            </a:r>
            <a:endParaRPr lang="en-US" altLang="en-US" sz="2330"/>
          </a:p>
        </p:txBody>
      </p:sp>
      <p:sp>
        <p:nvSpPr>
          <p:cNvPr id="336" name="Rectangle 155">
            <a:extLst>
              <a:ext uri="{FF2B5EF4-FFF2-40B4-BE49-F238E27FC236}">
                <a16:creationId xmlns:a16="http://schemas.microsoft.com/office/drawing/2014/main" id="{FB856FBF-95ED-4128-A1DB-64171E4F0870}"/>
              </a:ext>
            </a:extLst>
          </p:cNvPr>
          <p:cNvSpPr>
            <a:spLocks noChangeArrowheads="1"/>
          </p:cNvSpPr>
          <p:nvPr/>
        </p:nvSpPr>
        <p:spPr bwMode="auto">
          <a:xfrm>
            <a:off x="2292566" y="4373291"/>
            <a:ext cx="78548" cy="164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068" b="1">
                <a:solidFill>
                  <a:srgbClr val="000000"/>
                </a:solidFill>
              </a:rPr>
              <a:t>3</a:t>
            </a:r>
            <a:endParaRPr lang="en-US" altLang="en-US" sz="2330"/>
          </a:p>
        </p:txBody>
      </p:sp>
      <p:sp>
        <p:nvSpPr>
          <p:cNvPr id="337" name="Rectangle 156">
            <a:extLst>
              <a:ext uri="{FF2B5EF4-FFF2-40B4-BE49-F238E27FC236}">
                <a16:creationId xmlns:a16="http://schemas.microsoft.com/office/drawing/2014/main" id="{0C048071-AA0D-4F86-B247-65ABAB571094}"/>
              </a:ext>
            </a:extLst>
          </p:cNvPr>
          <p:cNvSpPr>
            <a:spLocks noChangeArrowheads="1"/>
          </p:cNvSpPr>
          <p:nvPr/>
        </p:nvSpPr>
        <p:spPr bwMode="auto">
          <a:xfrm>
            <a:off x="2292566" y="5526064"/>
            <a:ext cx="78548" cy="164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068" b="1">
                <a:solidFill>
                  <a:srgbClr val="000000"/>
                </a:solidFill>
              </a:rPr>
              <a:t>1</a:t>
            </a:r>
            <a:endParaRPr lang="en-US" altLang="en-US" sz="2330"/>
          </a:p>
        </p:txBody>
      </p:sp>
      <p:sp>
        <p:nvSpPr>
          <p:cNvPr id="338" name="Rectangle 157">
            <a:extLst>
              <a:ext uri="{FF2B5EF4-FFF2-40B4-BE49-F238E27FC236}">
                <a16:creationId xmlns:a16="http://schemas.microsoft.com/office/drawing/2014/main" id="{4C1E91AF-DD89-452E-B2F4-D469C41C7A10}"/>
              </a:ext>
            </a:extLst>
          </p:cNvPr>
          <p:cNvSpPr>
            <a:spLocks noChangeArrowheads="1"/>
          </p:cNvSpPr>
          <p:nvPr/>
        </p:nvSpPr>
        <p:spPr bwMode="auto">
          <a:xfrm>
            <a:off x="2292566" y="5011850"/>
            <a:ext cx="78548" cy="164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068" b="1">
                <a:solidFill>
                  <a:srgbClr val="000000"/>
                </a:solidFill>
              </a:rPr>
              <a:t>2</a:t>
            </a:r>
            <a:endParaRPr lang="en-US" altLang="en-US" sz="2330"/>
          </a:p>
        </p:txBody>
      </p:sp>
      <p:sp>
        <p:nvSpPr>
          <p:cNvPr id="339" name="Rectangle 158">
            <a:extLst>
              <a:ext uri="{FF2B5EF4-FFF2-40B4-BE49-F238E27FC236}">
                <a16:creationId xmlns:a16="http://schemas.microsoft.com/office/drawing/2014/main" id="{D5A050ED-2131-4594-B537-D23945C97D24}"/>
              </a:ext>
            </a:extLst>
          </p:cNvPr>
          <p:cNvSpPr>
            <a:spLocks noChangeArrowheads="1"/>
          </p:cNvSpPr>
          <p:nvPr/>
        </p:nvSpPr>
        <p:spPr bwMode="auto">
          <a:xfrm>
            <a:off x="6899060" y="4988535"/>
            <a:ext cx="328616"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OPER.</a:t>
            </a:r>
            <a:endParaRPr lang="en-US" altLang="en-US" sz="2330"/>
          </a:p>
        </p:txBody>
      </p:sp>
      <p:sp>
        <p:nvSpPr>
          <p:cNvPr id="340" name="Rectangle 159">
            <a:extLst>
              <a:ext uri="{FF2B5EF4-FFF2-40B4-BE49-F238E27FC236}">
                <a16:creationId xmlns:a16="http://schemas.microsoft.com/office/drawing/2014/main" id="{0D47AB5D-3A15-488D-B5FE-CD46A1436A01}"/>
              </a:ext>
            </a:extLst>
          </p:cNvPr>
          <p:cNvSpPr>
            <a:spLocks noChangeArrowheads="1"/>
          </p:cNvSpPr>
          <p:nvPr/>
        </p:nvSpPr>
        <p:spPr bwMode="auto">
          <a:xfrm>
            <a:off x="6899061" y="5118060"/>
            <a:ext cx="29174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DISP.</a:t>
            </a:r>
            <a:endParaRPr lang="en-US" altLang="en-US" sz="2330"/>
          </a:p>
        </p:txBody>
      </p:sp>
      <p:sp>
        <p:nvSpPr>
          <p:cNvPr id="341" name="Line 160">
            <a:extLst>
              <a:ext uri="{FF2B5EF4-FFF2-40B4-BE49-F238E27FC236}">
                <a16:creationId xmlns:a16="http://schemas.microsoft.com/office/drawing/2014/main" id="{D9520579-F199-4012-94B9-1CD6372F6BC4}"/>
              </a:ext>
            </a:extLst>
          </p:cNvPr>
          <p:cNvSpPr>
            <a:spLocks noChangeShapeType="1"/>
          </p:cNvSpPr>
          <p:nvPr/>
        </p:nvSpPr>
        <p:spPr bwMode="auto">
          <a:xfrm flipV="1">
            <a:off x="5183780" y="3430349"/>
            <a:ext cx="1297" cy="10102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2330"/>
          </a:p>
        </p:txBody>
      </p:sp>
      <p:sp>
        <p:nvSpPr>
          <p:cNvPr id="342" name="Rectangle 161">
            <a:extLst>
              <a:ext uri="{FF2B5EF4-FFF2-40B4-BE49-F238E27FC236}">
                <a16:creationId xmlns:a16="http://schemas.microsoft.com/office/drawing/2014/main" id="{49691474-AEDE-4C2E-A02B-CD89A417890E}"/>
              </a:ext>
            </a:extLst>
          </p:cNvPr>
          <p:cNvSpPr>
            <a:spLocks noChangeArrowheads="1"/>
          </p:cNvSpPr>
          <p:nvPr/>
        </p:nvSpPr>
        <p:spPr bwMode="auto">
          <a:xfrm>
            <a:off x="5053232" y="3566629"/>
            <a:ext cx="309380"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DATA</a:t>
            </a:r>
            <a:endParaRPr lang="en-US" altLang="en-US" sz="2330" dirty="0"/>
          </a:p>
        </p:txBody>
      </p:sp>
      <p:sp>
        <p:nvSpPr>
          <p:cNvPr id="343" name="Rectangle 162">
            <a:extLst>
              <a:ext uri="{FF2B5EF4-FFF2-40B4-BE49-F238E27FC236}">
                <a16:creationId xmlns:a16="http://schemas.microsoft.com/office/drawing/2014/main" id="{A6100816-F090-405B-B3E3-9421D14AAA9C}"/>
              </a:ext>
            </a:extLst>
          </p:cNvPr>
          <p:cNvSpPr>
            <a:spLocks noChangeArrowheads="1"/>
          </p:cNvSpPr>
          <p:nvPr/>
        </p:nvSpPr>
        <p:spPr bwMode="auto">
          <a:xfrm>
            <a:off x="4890080" y="3709820"/>
            <a:ext cx="612347"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HISTORIAN</a:t>
            </a:r>
            <a:endParaRPr lang="en-US" altLang="en-US" sz="2330" dirty="0"/>
          </a:p>
        </p:txBody>
      </p:sp>
      <p:sp>
        <p:nvSpPr>
          <p:cNvPr id="344" name="Rectangle 163">
            <a:extLst>
              <a:ext uri="{FF2B5EF4-FFF2-40B4-BE49-F238E27FC236}">
                <a16:creationId xmlns:a16="http://schemas.microsoft.com/office/drawing/2014/main" id="{6C0C492C-0A5F-4C2B-A164-BFF319D202E4}"/>
              </a:ext>
            </a:extLst>
          </p:cNvPr>
          <p:cNvSpPr>
            <a:spLocks noChangeArrowheads="1"/>
          </p:cNvSpPr>
          <p:nvPr/>
        </p:nvSpPr>
        <p:spPr bwMode="auto">
          <a:xfrm>
            <a:off x="5458639" y="2848782"/>
            <a:ext cx="367088"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a:solidFill>
                  <a:srgbClr val="000000"/>
                </a:solidFill>
              </a:rPr>
              <a:t>LOCAL</a:t>
            </a:r>
            <a:endParaRPr lang="en-US" altLang="en-US" sz="2330"/>
          </a:p>
        </p:txBody>
      </p:sp>
      <p:sp>
        <p:nvSpPr>
          <p:cNvPr id="345" name="Rectangle 164">
            <a:extLst>
              <a:ext uri="{FF2B5EF4-FFF2-40B4-BE49-F238E27FC236}">
                <a16:creationId xmlns:a16="http://schemas.microsoft.com/office/drawing/2014/main" id="{27F5E4D9-E66A-4DC4-A4C2-4DF2ABC5F2E7}"/>
              </a:ext>
            </a:extLst>
          </p:cNvPr>
          <p:cNvSpPr>
            <a:spLocks noChangeArrowheads="1"/>
          </p:cNvSpPr>
          <p:nvPr/>
        </p:nvSpPr>
        <p:spPr bwMode="auto">
          <a:xfrm>
            <a:off x="5448267" y="2978306"/>
            <a:ext cx="405560" cy="134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874" b="1" dirty="0">
                <a:solidFill>
                  <a:srgbClr val="000000"/>
                </a:solidFill>
              </a:rPr>
              <a:t>DP/MIS</a:t>
            </a:r>
            <a:endParaRPr lang="en-US" altLang="en-US" sz="2330" dirty="0"/>
          </a:p>
        </p:txBody>
      </p:sp>
      <p:sp>
        <p:nvSpPr>
          <p:cNvPr id="346" name="Rectangle 31">
            <a:extLst>
              <a:ext uri="{FF2B5EF4-FFF2-40B4-BE49-F238E27FC236}">
                <a16:creationId xmlns:a16="http://schemas.microsoft.com/office/drawing/2014/main" id="{98F344A9-2BD0-4A96-80C0-FAE02311868B}"/>
              </a:ext>
            </a:extLst>
          </p:cNvPr>
          <p:cNvSpPr>
            <a:spLocks noChangeArrowheads="1"/>
          </p:cNvSpPr>
          <p:nvPr/>
        </p:nvSpPr>
        <p:spPr bwMode="auto">
          <a:xfrm>
            <a:off x="7542380" y="4593648"/>
            <a:ext cx="784085" cy="325987"/>
          </a:xfrm>
          <a:prstGeom prst="rect">
            <a:avLst/>
          </a:prstGeom>
          <a:solidFill>
            <a:schemeClr val="bg1"/>
          </a:solidFill>
          <a:ln>
            <a:noFill/>
          </a:ln>
        </p:spPr>
        <p:txBody>
          <a:bodyPr wrap="square" lIns="0" tIns="0" rIns="0" bIns="0">
            <a:spAutoFit/>
          </a:bodyPr>
          <a:lstStyle/>
          <a:p>
            <a:pPr algn="ctr"/>
            <a:r>
              <a:rPr lang="en-US" altLang="en-US" sz="1059" b="1" dirty="0">
                <a:solidFill>
                  <a:srgbClr val="FF0000"/>
                </a:solidFill>
              </a:rPr>
              <a:t>Control</a:t>
            </a:r>
          </a:p>
          <a:p>
            <a:pPr algn="ctr"/>
            <a:r>
              <a:rPr lang="en-US" altLang="en-US" sz="1059" b="1" dirty="0">
                <a:solidFill>
                  <a:srgbClr val="FF0000"/>
                </a:solidFill>
              </a:rPr>
              <a:t>Engineers</a:t>
            </a:r>
            <a:endParaRPr lang="en-US" altLang="en-US" sz="3530" dirty="0">
              <a:solidFill>
                <a:srgbClr val="FF0000"/>
              </a:solidFill>
            </a:endParaRPr>
          </a:p>
        </p:txBody>
      </p:sp>
      <p:sp>
        <p:nvSpPr>
          <p:cNvPr id="347" name="Rectangle 31">
            <a:extLst>
              <a:ext uri="{FF2B5EF4-FFF2-40B4-BE49-F238E27FC236}">
                <a16:creationId xmlns:a16="http://schemas.microsoft.com/office/drawing/2014/main" id="{C694E609-9FA3-4A07-A961-9CE20DA1568B}"/>
              </a:ext>
            </a:extLst>
          </p:cNvPr>
          <p:cNvSpPr>
            <a:spLocks noChangeArrowheads="1"/>
          </p:cNvSpPr>
          <p:nvPr/>
        </p:nvSpPr>
        <p:spPr bwMode="auto">
          <a:xfrm>
            <a:off x="7508470" y="2552220"/>
            <a:ext cx="743148" cy="325987"/>
          </a:xfrm>
          <a:prstGeom prst="rect">
            <a:avLst/>
          </a:prstGeom>
          <a:solidFill>
            <a:schemeClr val="bg1"/>
          </a:solidFill>
          <a:ln>
            <a:noFill/>
          </a:ln>
        </p:spPr>
        <p:txBody>
          <a:bodyPr wrap="square" lIns="0" tIns="0" rIns="0" bIns="0">
            <a:spAutoFit/>
          </a:bodyPr>
          <a:lstStyle/>
          <a:p>
            <a:pPr algn="ctr"/>
            <a:r>
              <a:rPr lang="en-US" altLang="en-US" sz="1059" b="1" dirty="0">
                <a:solidFill>
                  <a:srgbClr val="FF0000"/>
                </a:solidFill>
              </a:rPr>
              <a:t>IT</a:t>
            </a:r>
          </a:p>
          <a:p>
            <a:pPr algn="ctr"/>
            <a:r>
              <a:rPr lang="en-US" altLang="en-US" sz="1059" b="1" dirty="0">
                <a:solidFill>
                  <a:srgbClr val="FF0000"/>
                </a:solidFill>
              </a:rPr>
              <a:t>Specialists</a:t>
            </a:r>
            <a:endParaRPr lang="en-US" altLang="en-US" sz="3530" dirty="0">
              <a:solidFill>
                <a:srgbClr val="FF0000"/>
              </a:solidFill>
            </a:endParaRPr>
          </a:p>
        </p:txBody>
      </p:sp>
      <p:sp>
        <p:nvSpPr>
          <p:cNvPr id="349" name="Rectangle 348">
            <a:extLst>
              <a:ext uri="{FF2B5EF4-FFF2-40B4-BE49-F238E27FC236}">
                <a16:creationId xmlns:a16="http://schemas.microsoft.com/office/drawing/2014/main" id="{0B5C766C-4726-47E3-9CEC-4A8D4AB4DD54}"/>
              </a:ext>
            </a:extLst>
          </p:cNvPr>
          <p:cNvSpPr/>
          <p:nvPr/>
        </p:nvSpPr>
        <p:spPr>
          <a:xfrm rot="16200000">
            <a:off x="8259552" y="3381408"/>
            <a:ext cx="1744702" cy="757162"/>
          </a:xfrm>
          <a:prstGeom prst="rect">
            <a:avLst/>
          </a:prstGeom>
          <a:solidFill>
            <a:srgbClr val="00B050">
              <a:alpha val="50000"/>
            </a:srgb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30"/>
          </a:p>
        </p:txBody>
      </p:sp>
      <p:sp>
        <p:nvSpPr>
          <p:cNvPr id="353" name="TextBox 352">
            <a:extLst>
              <a:ext uri="{FF2B5EF4-FFF2-40B4-BE49-F238E27FC236}">
                <a16:creationId xmlns:a16="http://schemas.microsoft.com/office/drawing/2014/main" id="{FC757428-C5BF-4F71-B170-7804E099A0E5}"/>
              </a:ext>
            </a:extLst>
          </p:cNvPr>
          <p:cNvSpPr txBox="1"/>
          <p:nvPr/>
        </p:nvSpPr>
        <p:spPr>
          <a:xfrm>
            <a:off x="8583835" y="3101435"/>
            <a:ext cx="846325" cy="809452"/>
          </a:xfrm>
          <a:prstGeom prst="rect">
            <a:avLst/>
          </a:prstGeom>
          <a:noFill/>
        </p:spPr>
        <p:txBody>
          <a:bodyPr wrap="square" rtlCol="0">
            <a:spAutoFit/>
          </a:bodyPr>
          <a:lstStyle/>
          <a:p>
            <a:pPr algn="r"/>
            <a:r>
              <a:rPr lang="en-US" sz="2330" b="1" dirty="0"/>
              <a:t> </a:t>
            </a:r>
          </a:p>
          <a:p>
            <a:pPr algn="r"/>
            <a:r>
              <a:rPr lang="en-US" sz="2330" b="1" dirty="0"/>
              <a:t>OT</a:t>
            </a:r>
          </a:p>
        </p:txBody>
      </p:sp>
      <p:sp>
        <p:nvSpPr>
          <p:cNvPr id="18" name="Rectangle 31">
            <a:extLst>
              <a:ext uri="{FF2B5EF4-FFF2-40B4-BE49-F238E27FC236}">
                <a16:creationId xmlns:a16="http://schemas.microsoft.com/office/drawing/2014/main" id="{41CC0C2C-7BA7-D8CA-56C0-67BCDF2E6DDF}"/>
              </a:ext>
            </a:extLst>
          </p:cNvPr>
          <p:cNvSpPr>
            <a:spLocks noChangeArrowheads="1"/>
          </p:cNvSpPr>
          <p:nvPr/>
        </p:nvSpPr>
        <p:spPr bwMode="auto">
          <a:xfrm>
            <a:off x="7465255" y="3599254"/>
            <a:ext cx="828220" cy="488980"/>
          </a:xfrm>
          <a:prstGeom prst="rect">
            <a:avLst/>
          </a:prstGeom>
          <a:solidFill>
            <a:schemeClr val="bg1"/>
          </a:solidFill>
          <a:ln>
            <a:noFill/>
          </a:ln>
        </p:spPr>
        <p:txBody>
          <a:bodyPr wrap="square" lIns="0" tIns="0" rIns="0" bIns="0">
            <a:spAutoFit/>
          </a:bodyPr>
          <a:lstStyle/>
          <a:p>
            <a:pPr algn="ctr"/>
            <a:r>
              <a:rPr lang="en-US" altLang="en-US" sz="1059" b="1" dirty="0">
                <a:solidFill>
                  <a:srgbClr val="FF0000"/>
                </a:solidFill>
              </a:rPr>
              <a:t>IT &amp; OT</a:t>
            </a:r>
          </a:p>
          <a:p>
            <a:pPr algn="ctr"/>
            <a:r>
              <a:rPr lang="en-US" altLang="en-US" sz="1059" b="1" dirty="0">
                <a:solidFill>
                  <a:srgbClr val="FF0000"/>
                </a:solidFill>
              </a:rPr>
              <a:t>Specialists</a:t>
            </a:r>
          </a:p>
          <a:p>
            <a:pPr algn="ctr"/>
            <a:r>
              <a:rPr lang="en-US" altLang="en-US" sz="1059" b="1" dirty="0">
                <a:solidFill>
                  <a:srgbClr val="FF0000"/>
                </a:solidFill>
              </a:rPr>
              <a:t>Collaborate</a:t>
            </a:r>
            <a:endParaRPr lang="en-US" altLang="en-US" sz="3530" dirty="0">
              <a:solidFill>
                <a:srgbClr val="FF0000"/>
              </a:solidFill>
            </a:endParaRPr>
          </a:p>
        </p:txBody>
      </p:sp>
      <p:sp>
        <p:nvSpPr>
          <p:cNvPr id="8" name="TextBox 7">
            <a:extLst>
              <a:ext uri="{FF2B5EF4-FFF2-40B4-BE49-F238E27FC236}">
                <a16:creationId xmlns:a16="http://schemas.microsoft.com/office/drawing/2014/main" id="{893216E3-6669-4272-BC3F-08F103525207}"/>
              </a:ext>
            </a:extLst>
          </p:cNvPr>
          <p:cNvSpPr txBox="1"/>
          <p:nvPr/>
        </p:nvSpPr>
        <p:spPr>
          <a:xfrm>
            <a:off x="8709124" y="5072729"/>
            <a:ext cx="934394" cy="450893"/>
          </a:xfrm>
          <a:prstGeom prst="rect">
            <a:avLst/>
          </a:prstGeom>
          <a:noFill/>
        </p:spPr>
        <p:txBody>
          <a:bodyPr wrap="square" rtlCol="0">
            <a:spAutoFit/>
          </a:bodyPr>
          <a:lstStyle/>
          <a:p>
            <a:r>
              <a:rPr lang="en-US" sz="2330" b="1" dirty="0"/>
              <a:t>ACS</a:t>
            </a:r>
          </a:p>
        </p:txBody>
      </p:sp>
    </p:spTree>
    <p:extLst>
      <p:ext uri="{BB962C8B-B14F-4D97-AF65-F5344CB8AC3E}">
        <p14:creationId xmlns:p14="http://schemas.microsoft.com/office/powerpoint/2010/main" val="374648577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83.128"/>
  <p:tag name="ISPRING_SLIDE_ID_2" val="{3B1B12A7-D0D0-4676-A61D-8FA4EE10E23B}"/>
  <p:tag name="TIMING" val="|18.325|2.516|5.111"/>
</p:tagLst>
</file>

<file path=ppt/tags/tag15.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103.223"/>
  <p:tag name="ISPRING_SLIDE_ID_2" val="{E73955DE-6367-4249-B1C3-79224378DCFA}"/>
  <p:tag name="TIMING" val="|5.283|23.248|17.405|17.94"/>
</p:tagLst>
</file>

<file path=ppt/tags/tag16.xml><?xml version="1.0" encoding="utf-8"?>
<p:tagLst xmlns:a="http://schemas.openxmlformats.org/drawingml/2006/main" xmlns:r="http://schemas.openxmlformats.org/officeDocument/2006/relationships" xmlns:p="http://schemas.openxmlformats.org/presentationml/2006/main">
  <p:tag name="ISPRING_CUSTOM_TIMING_USED" val="1"/>
  <p:tag name="GENSWF_SLIDE_TITLE" val="Industrial Control &amp; Information Systems (IACS)"/>
  <p:tag name="ISPRING_SLIDE_INDENT_LEVEL" val="0"/>
  <p:tag name="GENSWF_ADVANCE_TIME" val="68.900"/>
  <p:tag name="ISPRING_SLIDE_ID_2" val="{8CAEF4B2-03A5-4EB9-BB06-74F7C5B7C58E}"/>
</p:tagLst>
</file>

<file path=ppt/tags/tag17.xml><?xml version="1.0" encoding="utf-8"?>
<p:tagLst xmlns:a="http://schemas.openxmlformats.org/drawingml/2006/main" xmlns:r="http://schemas.openxmlformats.org/officeDocument/2006/relationships" xmlns:p="http://schemas.openxmlformats.org/presentationml/2006/main">
  <p:tag name="ISPRING_CUSTOM_TIMING_USED" val="1"/>
  <p:tag name="GENSWF_SLIDE_TITLE" val="Industrial Control &amp; Information Systems (IACS)"/>
  <p:tag name="ISPRING_SLIDE_INDENT_LEVEL" val="0"/>
  <p:tag name="GENSWF_ADVANCE_TIME" val="68.900"/>
  <p:tag name="ISPRING_SLIDE_ID_2" val="{8CAEF4B2-03A5-4EB9-BB06-74F7C5B7C58E}"/>
</p:tagLst>
</file>

<file path=ppt/tags/tag18.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9CECFD46-C266-4746-AA0D-B8B41E9181D6}"/>
  <p:tag name="TIMING" val="|0.001|0.001|0.001|0.001"/>
  <p:tag name="ISPRING_SLIDE_INDENT_LEVEL" val="0"/>
  <p:tag name="ISPRING_PRESENTER_ID" val="{D305227C-98B0-4AB0-B5E1-D25CE20F7A3B}"/>
</p:tagLst>
</file>

<file path=ppt/tags/tag19.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9CECFD46-C266-4746-AA0D-B8B41E9181D6}"/>
  <p:tag name="TIMING" val="|0.001|0.001|0.001|0.001"/>
  <p:tag name="ISPRING_SLIDE_INDENT_LEVEL" val="0"/>
  <p:tag name="ISPRING_PRESENTER_ID" val="{D305227C-98B0-4AB0-B5E1-D25CE20F7A3B}"/>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ISPRING_CUSTOM_TIMING_USED" val="1"/>
  <p:tag name="GENSWF_ADVANCE_TIME" val="117.423"/>
  <p:tag name="ISPRING_SLIDE_ID_2" val="{2EA54EE4-F76F-4675-90E5-FA301497B054}"/>
</p:tagLst>
</file>

<file path=ppt/tags/tag21.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2554</TotalTime>
  <Words>2517</Words>
  <Application>Microsoft Office PowerPoint</Application>
  <PresentationFormat>Widescreen</PresentationFormat>
  <Paragraphs>339</Paragraphs>
  <Slides>12</Slides>
  <Notes>12</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12</vt:i4>
      </vt:variant>
    </vt:vector>
  </HeadingPairs>
  <TitlesOfParts>
    <vt:vector size="23" baseType="lpstr">
      <vt:lpstr>Aptos</vt:lpstr>
      <vt:lpstr>Arial</vt:lpstr>
      <vt:lpstr>Arial Black</vt:lpstr>
      <vt:lpstr>Calibri</vt:lpstr>
      <vt:lpstr>Open Sans</vt:lpstr>
      <vt:lpstr>Times</vt:lpstr>
      <vt:lpstr>Times New Roman</vt:lpstr>
      <vt:lpstr>Verdana</vt:lpstr>
      <vt:lpstr>Wingdings</vt:lpstr>
      <vt:lpstr>OMAC_Blue</vt:lpstr>
      <vt:lpstr>1_OMAC_Blue</vt:lpstr>
      <vt:lpstr>PowerPoint Presentation</vt:lpstr>
      <vt:lpstr>Foundation Definitions</vt:lpstr>
      <vt:lpstr>Why Distinguish IT and ACS? </vt:lpstr>
      <vt:lpstr>PowerPoint Presentation</vt:lpstr>
      <vt:lpstr>PowerPoint Presentation</vt:lpstr>
      <vt:lpstr>PowerPoint Presentation</vt:lpstr>
      <vt:lpstr>What is Operational Technology (OT) ?</vt:lpstr>
      <vt:lpstr>Operational Technology Concept</vt:lpstr>
      <vt:lpstr>PowerPoint Presentation</vt:lpstr>
      <vt:lpstr>Key “Take-away” Messages</vt:lpstr>
      <vt:lpstr>Further Information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Rathwell</dc:creator>
  <cp:lastModifiedBy>Gary Rathwell</cp:lastModifiedBy>
  <cp:revision>23</cp:revision>
  <cp:lastPrinted>2025-10-12T02:50:49Z</cp:lastPrinted>
  <dcterms:created xsi:type="dcterms:W3CDTF">2024-08-05T20:06:21Z</dcterms:created>
  <dcterms:modified xsi:type="dcterms:W3CDTF">2025-10-12T02:51:20Z</dcterms:modified>
</cp:coreProperties>
</file>