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ink/ink1.xml" ContentType="application/inkml+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Lst>
  <p:notesMasterIdLst>
    <p:notesMasterId r:id="rId12"/>
  </p:notesMasterIdLst>
  <p:handoutMasterIdLst>
    <p:handoutMasterId r:id="rId13"/>
  </p:handoutMasterIdLst>
  <p:sldIdLst>
    <p:sldId id="274" r:id="rId3"/>
    <p:sldId id="4078" r:id="rId4"/>
    <p:sldId id="3759" r:id="rId5"/>
    <p:sldId id="3761" r:id="rId6"/>
    <p:sldId id="3760" r:id="rId7"/>
    <p:sldId id="1549" r:id="rId8"/>
    <p:sldId id="2972" r:id="rId9"/>
    <p:sldId id="2965" r:id="rId10"/>
    <p:sldId id="4076" r:id="rId1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2" autoAdjust="0"/>
    <p:restoredTop sz="77076" autoAdjust="0"/>
  </p:normalViewPr>
  <p:slideViewPr>
    <p:cSldViewPr snapToGrid="0">
      <p:cViewPr varScale="1">
        <p:scale>
          <a:sx n="61" d="100"/>
          <a:sy n="61" d="100"/>
        </p:scale>
        <p:origin x="1326" y="28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60" d="100"/>
          <a:sy n="60" d="100"/>
        </p:scale>
        <p:origin x="2034" y="2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ABCF25-28B1-08D5-56C2-9762E8FBFAB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7685081A-8F17-F55E-83C5-A5FA836B125F}"/>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D872E31E-5C78-4AAF-95E1-BE39A2955ABB}" type="datetimeFigureOut">
              <a:rPr lang="en-US" smtClean="0"/>
              <a:t>3/23/2026</a:t>
            </a:fld>
            <a:endParaRPr lang="en-US"/>
          </a:p>
        </p:txBody>
      </p:sp>
      <p:sp>
        <p:nvSpPr>
          <p:cNvPr id="4" name="Footer Placeholder 3">
            <a:extLst>
              <a:ext uri="{FF2B5EF4-FFF2-40B4-BE49-F238E27FC236}">
                <a16:creationId xmlns:a16="http://schemas.microsoft.com/office/drawing/2014/main" id="{F58FC772-3401-051C-2E36-B1335EB6FAF5}"/>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1CA626B9-B6FB-4077-CA12-6ED2A7AF7F57}"/>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CFABC1F-F34D-4092-BE89-B9955B4D4DD6}" type="slidenum">
              <a:rPr lang="en-US" smtClean="0"/>
              <a:t>‹#›</a:t>
            </a:fld>
            <a:endParaRPr lang="en-US"/>
          </a:p>
        </p:txBody>
      </p:sp>
    </p:spTree>
    <p:extLst>
      <p:ext uri="{BB962C8B-B14F-4D97-AF65-F5344CB8AC3E}">
        <p14:creationId xmlns:p14="http://schemas.microsoft.com/office/powerpoint/2010/main" val="19133210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3T19:59:03.593"/>
    </inkml:context>
    <inkml:brush xml:id="br0">
      <inkml:brushProperty name="width" value="0.05" units="cm"/>
      <inkml:brushProperty name="height" value="0.05" units="cm"/>
      <inkml:brushProperty name="color" value="#CC0066"/>
    </inkml:brush>
  </inkml:definitions>
  <inkml:trace contextRef="#ctx0" brushRef="#br0">0 0 1313,'0'0'4645,"0"0"-5094,0 0-191,0 11 544,0 20-1,0 7-928,0 7-1057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988A505-7228-4715-92D7-CBF23D4AFF12}" type="datetimeFigureOut">
              <a:rPr lang="en-US" smtClean="0"/>
              <a:t>3/23/2026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FDC63F9-AE46-4D1C-BB44-41C92F2D01CA}" type="slidenum">
              <a:rPr lang="en-US" smtClean="0"/>
              <a:t>‹#›</a:t>
            </a:fld>
            <a:endParaRPr lang="en-US"/>
          </a:p>
        </p:txBody>
      </p:sp>
    </p:spTree>
    <p:extLst>
      <p:ext uri="{BB962C8B-B14F-4D97-AF65-F5344CB8AC3E}">
        <p14:creationId xmlns:p14="http://schemas.microsoft.com/office/powerpoint/2010/main" val="1072161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D543683-61DF-4FE5-95DC-D73197FDC1FE}"/>
              </a:ext>
            </a:extLst>
          </p:cNvPr>
          <p:cNvSpPr>
            <a:spLocks noGrp="1" noRot="1" noChangeAspect="1" noChangeArrowheads="1" noTextEdit="1"/>
          </p:cNvSpPr>
          <p:nvPr>
            <p:ph type="sldImg"/>
          </p:nvPr>
        </p:nvSpPr>
        <p:spPr>
          <a:xfrm>
            <a:off x="850900" y="668338"/>
            <a:ext cx="5734050" cy="3225800"/>
          </a:xfrm>
          <a:ln/>
        </p:spPr>
      </p:sp>
      <p:sp>
        <p:nvSpPr>
          <p:cNvPr id="7171" name="Rectangle 3">
            <a:extLst>
              <a:ext uri="{FF2B5EF4-FFF2-40B4-BE49-F238E27FC236}">
                <a16:creationId xmlns:a16="http://schemas.microsoft.com/office/drawing/2014/main" id="{225B9A1F-4D05-40A9-B6E9-B014CBBA8FCB}"/>
              </a:ext>
            </a:extLst>
          </p:cNvPr>
          <p:cNvSpPr>
            <a:spLocks noGrp="1" noChangeArrowheads="1"/>
          </p:cNvSpPr>
          <p:nvPr>
            <p:ph type="body" idx="1"/>
          </p:nvPr>
        </p:nvSpPr>
        <p:spPr>
          <a:xfrm>
            <a:off x="804334" y="4065507"/>
            <a:ext cx="5852160" cy="476489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None/>
            </a:pPr>
            <a:endParaRPr lang="en-US" dirty="0">
              <a:latin typeface="Arial" panose="020B0604020202020204" pitchFamily="34" charset="0"/>
              <a:cs typeface="Arial" panose="020B0604020202020204" pitchFamily="34" charset="0"/>
            </a:endParaRPr>
          </a:p>
          <a:p>
            <a:pPr>
              <a:spcBef>
                <a:spcPts val="634"/>
              </a:spcBef>
              <a:spcAft>
                <a:spcPts val="634"/>
              </a:spcAft>
            </a:pPr>
            <a:r>
              <a:rPr lang="en-US" dirty="0">
                <a:latin typeface="Arial" panose="020B0604020202020204" pitchFamily="34" charset="0"/>
                <a:ea typeface="Calibri" panose="020F0502020204030204" pitchFamily="34" charset="0"/>
                <a:cs typeface="Arial" panose="020B0604020202020204" pitchFamily="34" charset="0"/>
              </a:rPr>
              <a:t>This Micro-Learning Module (or MLM) discusses principles for the design and operation of PLCs and RTUs.  It describes the components of a PLC,  and the cybersecurity risks, and vulnerabilities it involves.</a:t>
            </a:r>
          </a:p>
          <a:p>
            <a:pPr>
              <a:buNone/>
            </a:pPr>
            <a:r>
              <a:rPr lang="en-US" dirty="0">
                <a:latin typeface="Arial" panose="020B0604020202020204" pitchFamily="34" charset="0"/>
                <a:ea typeface="Calibri" panose="020F0502020204030204" pitchFamily="34" charset="0"/>
                <a:cs typeface="Arial" panose="020B0604020202020204" pitchFamily="34" charset="0"/>
              </a:rPr>
              <a:t>The intended audiences for this MLM are engineers and maintenance technicians, I T teams dealing with control systems, cyber defense consultants, systems integrators, and managers making decisions about eye-axe cyber security.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784225" y="663575"/>
            <a:ext cx="5746750" cy="3232150"/>
          </a:xfrm>
          <a:ln/>
        </p:spPr>
      </p:sp>
      <p:sp>
        <p:nvSpPr>
          <p:cNvPr id="40963" name="Rectangle 3"/>
          <p:cNvSpPr>
            <a:spLocks noGrp="1" noChangeArrowheads="1"/>
          </p:cNvSpPr>
          <p:nvPr>
            <p:ph type="body" idx="1"/>
          </p:nvPr>
        </p:nvSpPr>
        <p:spPr>
          <a:xfrm>
            <a:off x="775386" y="3941599"/>
            <a:ext cx="5755589" cy="5282612"/>
          </a:xfrm>
          <a:prstGeom prst="rect">
            <a:avLst/>
          </a:prstGeom>
          <a:noFill/>
          <a:ln w="9525"/>
        </p:spPr>
        <p:txBody>
          <a:bodyPr/>
          <a:lstStyle/>
          <a:p>
            <a:pPr>
              <a:buFontTx/>
              <a:buNone/>
            </a:pPr>
            <a:endParaRPr lang="en-US" sz="1100" dirty="0">
              <a:latin typeface="Arial" panose="020B0604020202020204" pitchFamily="34" charset="0"/>
              <a:cs typeface="Arial" panose="020B0604020202020204" pitchFamily="34" charset="0"/>
            </a:endParaRPr>
          </a:p>
          <a:p>
            <a:pPr>
              <a:buFontTx/>
              <a:buNone/>
            </a:pPr>
            <a:r>
              <a:rPr lang="en-US" sz="1050" dirty="0">
                <a:latin typeface="Arial" panose="020B0604020202020204" pitchFamily="34" charset="0"/>
                <a:cs typeface="Arial" panose="020B0604020202020204" pitchFamily="34" charset="0"/>
              </a:rPr>
              <a:t>Let’s start by defining the terms PLC and RTU.  These are common devices used in industrial automation and control systems.  This I A C S acronym may be pronounced as eye-ax. </a:t>
            </a:r>
          </a:p>
          <a:p>
            <a:pPr>
              <a:buFontTx/>
              <a:buNone/>
            </a:pPr>
            <a:r>
              <a:rPr lang="en-US" sz="1050" dirty="0">
                <a:latin typeface="Arial" panose="020B0604020202020204" pitchFamily="34" charset="0"/>
                <a:cs typeface="Arial" panose="020B0604020202020204" pitchFamily="34" charset="0"/>
              </a:rPr>
              <a:t>The term PLC stands for Programmable Logic Controller, a device that is suitable for systems that must integrate many digital Input and output connections, such as industrial equipment controllers. PLCs are widely used in eye-axe that run complex processes, including high-speed communications. </a:t>
            </a:r>
          </a:p>
          <a:p>
            <a:pPr>
              <a:buFontTx/>
              <a:buNone/>
            </a:pPr>
            <a:endParaRPr lang="en-US" sz="1050" dirty="0">
              <a:latin typeface="Arial" panose="020B0604020202020204" pitchFamily="34" charset="0"/>
              <a:cs typeface="Arial" panose="020B0604020202020204" pitchFamily="34" charset="0"/>
            </a:endParaRPr>
          </a:p>
          <a:p>
            <a:pPr lvl="0">
              <a:buFontTx/>
              <a:buNone/>
            </a:pPr>
            <a:r>
              <a:rPr lang="en-US" sz="1050" dirty="0">
                <a:latin typeface="Arial" panose="020B0604020202020204" pitchFamily="34" charset="0"/>
                <a:cs typeface="Arial" panose="020B0604020202020204" pitchFamily="34" charset="0"/>
              </a:rPr>
              <a:t>The term RTU stands for Remote Terminal Unit.  These are typically used for controlling simpler processes, with fewer Inputs and outputs, but strong remote communication capabilities, such as transportation pipelines that use Supervisory Control and Data Acquisition SCADA systems. </a:t>
            </a:r>
          </a:p>
          <a:p>
            <a:pPr lvl="0">
              <a:buFontTx/>
              <a:buNone/>
            </a:pPr>
            <a:r>
              <a:rPr lang="en-US" sz="1050" dirty="0">
                <a:latin typeface="Arial" panose="020B0604020202020204" pitchFamily="34" charset="0"/>
                <a:cs typeface="Arial" panose="020B0604020202020204" pitchFamily="34" charset="0"/>
              </a:rPr>
              <a:t>Both PLC’s and RTU’s provide data collection and control of real-time processes. </a:t>
            </a:r>
          </a:p>
          <a:p>
            <a:pPr lvl="0">
              <a:buFontTx/>
              <a:buNone/>
            </a:pPr>
            <a:endParaRPr lang="en-US" sz="1050" dirty="0">
              <a:latin typeface="Arial" panose="020B0604020202020204" pitchFamily="34" charset="0"/>
              <a:cs typeface="Arial" panose="020B0604020202020204" pitchFamily="34" charset="0"/>
            </a:endParaRPr>
          </a:p>
          <a:p>
            <a:pPr lvl="0">
              <a:buFontTx/>
              <a:buNone/>
            </a:pPr>
            <a:r>
              <a:rPr lang="en-US" sz="1050" dirty="0">
                <a:latin typeface="Arial" panose="020B0604020202020204" pitchFamily="34" charset="0"/>
                <a:cs typeface="Arial" panose="020B0604020202020204" pitchFamily="34" charset="0"/>
              </a:rPr>
              <a:t>Typical roles of the PLC and the RTU in an eye-axe include the following:</a:t>
            </a:r>
          </a:p>
          <a:p>
            <a:pPr marL="181240" indent="-181240">
              <a:buFont typeface="Arial" panose="020B0604020202020204" pitchFamily="34" charset="0"/>
              <a:buChar char="•"/>
            </a:pPr>
            <a:r>
              <a:rPr lang="en-US" sz="1050" dirty="0">
                <a:latin typeface="Arial" panose="020B0604020202020204" pitchFamily="34" charset="0"/>
                <a:cs typeface="Arial" panose="020B0604020202020204" pitchFamily="34" charset="0"/>
              </a:rPr>
              <a:t>Perform real-time processing required for specific equipment,</a:t>
            </a:r>
          </a:p>
          <a:p>
            <a:pPr marL="181240" indent="-181240">
              <a:buFont typeface="Arial" panose="020B0604020202020204" pitchFamily="34" charset="0"/>
              <a:buChar char="•"/>
            </a:pPr>
            <a:r>
              <a:rPr lang="en-US" sz="1050" dirty="0">
                <a:latin typeface="Arial" panose="020B0604020202020204" pitchFamily="34" charset="0"/>
                <a:cs typeface="Arial" panose="020B0604020202020204" pitchFamily="34" charset="0"/>
              </a:rPr>
              <a:t>Provide reliable interfaces to connected sensors and actuators,</a:t>
            </a:r>
          </a:p>
          <a:p>
            <a:pPr marL="181240" indent="-181240">
              <a:buFont typeface="Arial" panose="020B0604020202020204" pitchFamily="34" charset="0"/>
              <a:buChar char="•"/>
            </a:pPr>
            <a:r>
              <a:rPr lang="en-US" sz="1050" dirty="0">
                <a:latin typeface="Arial" panose="020B0604020202020204" pitchFamily="34" charset="0"/>
                <a:cs typeface="Arial" panose="020B0604020202020204" pitchFamily="34" charset="0"/>
              </a:rPr>
              <a:t>Communicate with Peer devices and higher-level supervisory devices,</a:t>
            </a:r>
          </a:p>
          <a:p>
            <a:pPr marL="181240" indent="-181240">
              <a:buFont typeface="Arial" panose="020B0604020202020204" pitchFamily="34" charset="0"/>
              <a:buChar char="•"/>
            </a:pPr>
            <a:r>
              <a:rPr lang="en-US" sz="1050" dirty="0">
                <a:latin typeface="Arial" panose="020B0604020202020204" pitchFamily="34" charset="0"/>
                <a:cs typeface="Arial" panose="020B0604020202020204" pitchFamily="34" charset="0"/>
              </a:rPr>
              <a:t>Perform communication using specific protocols as required.</a:t>
            </a:r>
          </a:p>
          <a:p>
            <a:pPr marL="181240" indent="-181240"/>
            <a:endParaRPr lang="en-US" sz="1050" dirty="0">
              <a:latin typeface="Arial" panose="020B0604020202020204" pitchFamily="34" charset="0"/>
              <a:cs typeface="Arial" panose="020B0604020202020204" pitchFamily="34" charset="0"/>
            </a:endParaRPr>
          </a:p>
          <a:p>
            <a:pPr>
              <a:buFontTx/>
              <a:buNone/>
            </a:pPr>
            <a:r>
              <a:rPr lang="en-US" sz="1050" dirty="0">
                <a:latin typeface="Arial" panose="020B0604020202020204" pitchFamily="34" charset="0"/>
                <a:cs typeface="Arial" panose="020B0604020202020204" pitchFamily="34" charset="0"/>
              </a:rPr>
              <a:t>Let’s briefly describe the “Minimum Trust” security model used with PLCs and other eye-axe devices.</a:t>
            </a:r>
          </a:p>
          <a:p>
            <a:pPr marL="171450" indent="-171450">
              <a:buFont typeface="Arial" panose="020B0604020202020204" pitchFamily="34" charset="0"/>
              <a:buChar char="•"/>
            </a:pPr>
            <a:r>
              <a:rPr lang="en-US" sz="1050" dirty="0">
                <a:latin typeface="Arial" panose="020B0604020202020204" pitchFamily="34" charset="0"/>
                <a:cs typeface="Arial" panose="020B0604020202020204" pitchFamily="34" charset="0"/>
              </a:rPr>
              <a:t>For I T systems, we often say, “Never Trust-Always Verify”. This is called a “Zero Trust” model, and it involves verifying every transaction, with passwords and other means.  It ensures that every request for information or change is valid before the transaction may proceed.  Unfortunately, it also means that should validation fail, no action will occur.  When dangerous equipment is involved, a bad password could result in a disaster, causing huge costs and even loss of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a:solidFill>
                  <a:schemeClr val="tx1"/>
                </a:solidFill>
                <a:latin typeface="Arial" panose="020B0604020202020204" pitchFamily="34" charset="0"/>
                <a:ea typeface="+mn-ea"/>
                <a:cs typeface="Arial" panose="020B0604020202020204" pitchFamily="34" charset="0"/>
              </a:rPr>
              <a:t>Therefore, when we deal with a PLC or other eye-axe device, we use a “Minimum Trust model.”  This is part of a set of special design and programming practices designed to achieve the required level of operational safety and security to address the special risks associated with the control of hazardous plant equipment.</a:t>
            </a:r>
          </a:p>
        </p:txBody>
      </p:sp>
    </p:spTree>
    <p:extLst>
      <p:ext uri="{BB962C8B-B14F-4D97-AF65-F5344CB8AC3E}">
        <p14:creationId xmlns:p14="http://schemas.microsoft.com/office/powerpoint/2010/main" val="446693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92138"/>
            <a:ext cx="5759450" cy="3240087"/>
          </a:xfrm>
        </p:spPr>
      </p:sp>
      <p:sp>
        <p:nvSpPr>
          <p:cNvPr id="4" name="Notes Placeholder 3">
            <a:extLst>
              <a:ext uri="{FF2B5EF4-FFF2-40B4-BE49-F238E27FC236}">
                <a16:creationId xmlns:a16="http://schemas.microsoft.com/office/drawing/2014/main" id="{75D2DB28-60F0-7463-FF10-0D51C0C58C9F}"/>
              </a:ext>
            </a:extLst>
          </p:cNvPr>
          <p:cNvSpPr>
            <a:spLocks noGrp="1" noChangeArrowheads="1"/>
          </p:cNvSpPr>
          <p:nvPr>
            <p:ph type="body" idx="1"/>
          </p:nvPr>
        </p:nvSpPr>
        <p:spPr>
          <a:xfrm>
            <a:off x="731520" y="4108401"/>
            <a:ext cx="6128173" cy="4717256"/>
          </a:xfrm>
          <a:prstGeom prst="rect">
            <a:avLst/>
          </a:prstGeom>
          <a:noFill/>
          <a:ln w="9525"/>
        </p:spPr>
        <p:txBody>
          <a:bodyPr/>
          <a:lstStyle/>
          <a:p>
            <a:pPr algn="ctr">
              <a:buNone/>
            </a:pPr>
            <a:endParaRPr lang="en-US" dirty="0">
              <a:latin typeface="Arial" panose="020B0604020202020204" pitchFamily="34" charset="0"/>
              <a:cs typeface="Arial" panose="020B0604020202020204" pitchFamily="34" charset="0"/>
            </a:endParaRPr>
          </a:p>
          <a:p>
            <a:pPr>
              <a:buFontTx/>
              <a:buNone/>
            </a:pPr>
            <a:r>
              <a:rPr lang="en-US" dirty="0">
                <a:latin typeface="Arial" panose="020B0604020202020204" pitchFamily="34" charset="0"/>
                <a:cs typeface="Arial" panose="020B0604020202020204" pitchFamily="34" charset="0"/>
              </a:rPr>
              <a:t>Here is an illustration of how an eye-axe system may be structured:</a:t>
            </a:r>
          </a:p>
          <a:p>
            <a:pPr>
              <a:buFontTx/>
              <a:buNone/>
            </a:pPr>
            <a:r>
              <a:rPr lang="en-US" dirty="0">
                <a:latin typeface="Arial" panose="020B0604020202020204" pitchFamily="34" charset="0"/>
                <a:cs typeface="Arial" panose="020B0604020202020204" pitchFamily="34" charset="0"/>
              </a:rPr>
              <a:t>On the left side of this slide, you see a simplified version of a Purdue Enterprise Reference Architecture (or PERA model) showing the sensor, controller, and Operator levels that manage the real-time process.</a:t>
            </a:r>
          </a:p>
          <a:p>
            <a:pPr marL="241653" indent="-241653">
              <a:buFontTx/>
              <a:buAutoNum type="alphaLcParenR"/>
            </a:pPr>
            <a:r>
              <a:rPr lang="en-US" dirty="0">
                <a:latin typeface="Arial" panose="020B0604020202020204" pitchFamily="34" charset="0"/>
                <a:cs typeface="Arial" panose="020B0604020202020204" pitchFamily="34" charset="0"/>
              </a:rPr>
              <a:t>On the top right side, you may see examples of sensors that convert parameters representing physical conditions such as temperature, pressure, etc., to electric analog signals. If smart sensors are used, data may be sent directly in digital format.</a:t>
            </a:r>
          </a:p>
          <a:p>
            <a:pPr marL="241653" indent="-241653" defTabSz="966612" eaLnBrk="0" fontAlgn="base" hangingPunct="0">
              <a:spcBef>
                <a:spcPct val="30000"/>
              </a:spcBef>
              <a:spcAft>
                <a:spcPct val="0"/>
              </a:spcAft>
              <a:buSzPct val="100000"/>
              <a:buFontTx/>
              <a:buAutoNum type="alphaLcParenR"/>
              <a:defRPr/>
            </a:pPr>
            <a:r>
              <a:rPr lang="en-US" dirty="0">
                <a:latin typeface="Arial" panose="020B0604020202020204" pitchFamily="34" charset="0"/>
                <a:cs typeface="Arial" panose="020B0604020202020204" pitchFamily="34" charset="0"/>
              </a:rPr>
              <a:t>On the lower left, you see typical process control equipment, including equipment, pipes, physical property sensors, electric valves, pressure relief valves, etc.</a:t>
            </a:r>
          </a:p>
          <a:p>
            <a:pPr marL="241653" indent="-241653" defTabSz="966612" eaLnBrk="0" fontAlgn="base" hangingPunct="0">
              <a:spcBef>
                <a:spcPct val="30000"/>
              </a:spcBef>
              <a:spcAft>
                <a:spcPct val="0"/>
              </a:spcAft>
              <a:buSzPct val="100000"/>
              <a:buFontTx/>
              <a:buAutoNum type="alphaLcParenR"/>
              <a:defRPr/>
            </a:pPr>
            <a:r>
              <a:rPr lang="en-US" dirty="0">
                <a:latin typeface="Arial" panose="020B0604020202020204" pitchFamily="34" charset="0"/>
                <a:cs typeface="Arial" panose="020B0604020202020204" pitchFamily="34" charset="0"/>
              </a:rPr>
              <a:t>This simplified model represents Purdue Level 0, Level 1, and Level 2.  </a:t>
            </a:r>
          </a:p>
          <a:p>
            <a:pPr marL="241653" indent="-241653" defTabSz="966612" eaLnBrk="0" fontAlgn="base" hangingPunct="0">
              <a:spcBef>
                <a:spcPct val="30000"/>
              </a:spcBef>
              <a:spcAft>
                <a:spcPct val="0"/>
              </a:spcAft>
              <a:buSzPct val="100000"/>
              <a:buFontTx/>
              <a:buAutoNum type="alphaLcParenR"/>
              <a:defRPr/>
            </a:pPr>
            <a:r>
              <a:rPr lang="en-US" dirty="0">
                <a:latin typeface="Arial" panose="020B0604020202020204" pitchFamily="34" charset="0"/>
                <a:cs typeface="Arial" panose="020B0604020202020204" pitchFamily="34" charset="0"/>
              </a:rPr>
              <a:t>At the top of the triangle, you see the I T zone including management levels. Depending on the type and size of the enterprise, the I T zone may include several levels.</a:t>
            </a:r>
          </a:p>
        </p:txBody>
      </p:sp>
    </p:spTree>
    <p:extLst>
      <p:ext uri="{BB962C8B-B14F-4D97-AF65-F5344CB8AC3E}">
        <p14:creationId xmlns:p14="http://schemas.microsoft.com/office/powerpoint/2010/main" val="272259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31825"/>
            <a:ext cx="5759450" cy="3240088"/>
          </a:xfrm>
        </p:spPr>
      </p:sp>
      <p:sp>
        <p:nvSpPr>
          <p:cNvPr id="4" name="Notes Placeholder 3">
            <a:extLst>
              <a:ext uri="{FF2B5EF4-FFF2-40B4-BE49-F238E27FC236}">
                <a16:creationId xmlns:a16="http://schemas.microsoft.com/office/drawing/2014/main" id="{43BA658D-4823-C373-CB38-63D8E39B23D2}"/>
              </a:ext>
            </a:extLst>
          </p:cNvPr>
          <p:cNvSpPr>
            <a:spLocks noGrp="1" noChangeArrowheads="1"/>
          </p:cNvSpPr>
          <p:nvPr>
            <p:ph type="body" idx="1"/>
          </p:nvPr>
        </p:nvSpPr>
        <p:spPr>
          <a:xfrm>
            <a:off x="731520" y="4135448"/>
            <a:ext cx="5852160" cy="4717256"/>
          </a:xfrm>
          <a:prstGeom prst="rect">
            <a:avLst/>
          </a:prstGeom>
          <a:noFill/>
          <a:ln w="9525"/>
        </p:spPr>
        <p:txBody>
          <a:bodyPr/>
          <a:lstStyle/>
          <a:p>
            <a:pPr algn="ctr">
              <a:buNone/>
            </a:pPr>
            <a:endParaRPr lang="en-US" altLang="en-US" dirty="0">
              <a:latin typeface="Arial" panose="020B0604020202020204" pitchFamily="34" charset="0"/>
              <a:cs typeface="Arial" panose="020B0604020202020204" pitchFamily="34" charset="0"/>
            </a:endParaRPr>
          </a:p>
          <a:p>
            <a:pPr>
              <a:buNone/>
            </a:pPr>
            <a:r>
              <a:rPr lang="en-US" altLang="en-US" dirty="0">
                <a:latin typeface="Arial" panose="020B0604020202020204" pitchFamily="34" charset="0"/>
                <a:cs typeface="Arial" panose="020B0604020202020204" pitchFamily="34" charset="0"/>
              </a:rPr>
              <a:t>It must be assumed that any device, network or software component in an eye-axe can fail.  Therefore, the PLC and every other device in the eye-axe should be programmed to (at least) inform the Operator (at PERA Level 2) of the failure.  For example, when abnormal process values, loss of control, or communication are detected, the PLC should be programmed to, at the very least, alert the Process Operator. </a:t>
            </a:r>
          </a:p>
          <a:p>
            <a:pPr>
              <a:buNone/>
            </a:pPr>
            <a:r>
              <a:rPr lang="en-US" altLang="en-US" dirty="0">
                <a:latin typeface="Arial" panose="020B0604020202020204" pitchFamily="34" charset="0"/>
                <a:cs typeface="Arial" panose="020B0604020202020204" pitchFamily="34" charset="0"/>
              </a:rPr>
              <a:t>However, in recent exploits such as the Stuxnet virus, attackers have even hidden information from the plant operator, causing them to fail to manually shut down the process before major equipment was destroyed.</a:t>
            </a:r>
          </a:p>
          <a:p>
            <a:pPr>
              <a:buNone/>
            </a:pPr>
            <a:r>
              <a:rPr lang="en-US" altLang="en-US" dirty="0">
                <a:latin typeface="Arial" panose="020B0604020202020204" pitchFamily="34" charset="0"/>
                <a:cs typeface="Arial" panose="020B0604020202020204" pitchFamily="34" charset="0"/>
              </a:rPr>
              <a:t>Similarly, Engineering Stations have been used to modify measured data in the Operator’s HMI or the Data Historian.</a:t>
            </a:r>
          </a:p>
          <a:p>
            <a:pPr>
              <a:buNone/>
            </a:pPr>
            <a:endParaRPr lang="en-US" altLang="en-US" dirty="0"/>
          </a:p>
        </p:txBody>
      </p:sp>
    </p:spTree>
    <p:extLst>
      <p:ext uri="{BB962C8B-B14F-4D97-AF65-F5344CB8AC3E}">
        <p14:creationId xmlns:p14="http://schemas.microsoft.com/office/powerpoint/2010/main" val="1951985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73100"/>
            <a:ext cx="5759450" cy="3240088"/>
          </a:xfrm>
        </p:spPr>
      </p:sp>
      <p:sp>
        <p:nvSpPr>
          <p:cNvPr id="4" name="Notes Placeholder 3">
            <a:extLst>
              <a:ext uri="{FF2B5EF4-FFF2-40B4-BE49-F238E27FC236}">
                <a16:creationId xmlns:a16="http://schemas.microsoft.com/office/drawing/2014/main" id="{75D2DB28-60F0-7463-FF10-0D51C0C58C9F}"/>
              </a:ext>
            </a:extLst>
          </p:cNvPr>
          <p:cNvSpPr>
            <a:spLocks noGrp="1" noChangeArrowheads="1"/>
          </p:cNvSpPr>
          <p:nvPr>
            <p:ph type="body" idx="1"/>
          </p:nvPr>
        </p:nvSpPr>
        <p:spPr>
          <a:xfrm>
            <a:off x="731520" y="4054310"/>
            <a:ext cx="5852160" cy="4717256"/>
          </a:xfrm>
          <a:prstGeom prst="rect">
            <a:avLst/>
          </a:prstGeom>
          <a:noFill/>
          <a:ln w="9525"/>
        </p:spPr>
        <p:txBody>
          <a:bodyPr/>
          <a:lstStyle/>
          <a:p>
            <a:pPr algn="ctr">
              <a:buNone/>
            </a:pPr>
            <a:endParaRPr lang="en-US" dirty="0">
              <a:latin typeface="Arial" panose="020B0604020202020204" pitchFamily="34" charset="0"/>
              <a:cs typeface="Arial" panose="020B0604020202020204" pitchFamily="34" charset="0"/>
            </a:endParaRPr>
          </a:p>
          <a:p>
            <a:pPr>
              <a:buFontTx/>
              <a:buNone/>
            </a:pPr>
            <a:r>
              <a:rPr lang="en-US" dirty="0">
                <a:latin typeface="Arial" panose="020B0604020202020204" pitchFamily="34" charset="0"/>
                <a:cs typeface="Arial" panose="020B0604020202020204" pitchFamily="34" charset="0"/>
              </a:rPr>
              <a:t>This block diagram illustrates the main modules associated with a PLC or RTU. Each module has its own internal programming that may be modified using the local HMI or a programming and maintenance terminal that plugs directly into the PLC or RTU, or by a remote computer.</a:t>
            </a:r>
          </a:p>
          <a:p>
            <a:pPr>
              <a:buFontTx/>
              <a:buNone/>
            </a:pPr>
            <a:endParaRPr lang="en-US" dirty="0">
              <a:latin typeface="Arial" panose="020B0604020202020204" pitchFamily="34" charset="0"/>
              <a:cs typeface="Arial" panose="020B0604020202020204" pitchFamily="34" charset="0"/>
            </a:endParaRPr>
          </a:p>
          <a:p>
            <a:pPr>
              <a:buFontTx/>
              <a:buNone/>
            </a:pPr>
            <a:r>
              <a:rPr lang="en-US" dirty="0">
                <a:latin typeface="Arial" panose="020B0604020202020204" pitchFamily="34" charset="0"/>
                <a:cs typeface="Arial" panose="020B0604020202020204" pitchFamily="34" charset="0"/>
              </a:rPr>
              <a:t>Similarly, the application programs in the processor may be modified to change process operations or even change emergency shutdown logic.</a:t>
            </a:r>
          </a:p>
          <a:p>
            <a:pPr>
              <a:buFontTx/>
              <a:buNone/>
            </a:pPr>
            <a:endParaRPr lang="en-US" dirty="0">
              <a:latin typeface="Arial" panose="020B0604020202020204" pitchFamily="34" charset="0"/>
              <a:cs typeface="Arial" panose="020B0604020202020204" pitchFamily="34" charset="0"/>
            </a:endParaRPr>
          </a:p>
          <a:p>
            <a:pPr>
              <a:buFontTx/>
              <a:buNone/>
            </a:pPr>
            <a:r>
              <a:rPr lang="en-US" dirty="0">
                <a:latin typeface="Arial" panose="020B0604020202020204" pitchFamily="34" charset="0"/>
                <a:cs typeface="Arial" panose="020B0604020202020204" pitchFamily="34" charset="0"/>
              </a:rPr>
              <a:t>It is therefore advisable to regularly inspect PLC programs and configuration to detect accidental errors or malicious changes.</a:t>
            </a:r>
          </a:p>
          <a:p>
            <a:endParaRPr lang="en-US" dirty="0"/>
          </a:p>
        </p:txBody>
      </p:sp>
    </p:spTree>
    <p:extLst>
      <p:ext uri="{BB962C8B-B14F-4D97-AF65-F5344CB8AC3E}">
        <p14:creationId xmlns:p14="http://schemas.microsoft.com/office/powerpoint/2010/main" val="3897486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644525"/>
            <a:ext cx="5762625" cy="3241675"/>
          </a:xfrm>
        </p:spPr>
      </p:sp>
      <p:sp>
        <p:nvSpPr>
          <p:cNvPr id="4" name="Notes Placeholder 3">
            <a:extLst>
              <a:ext uri="{FF2B5EF4-FFF2-40B4-BE49-F238E27FC236}">
                <a16:creationId xmlns:a16="http://schemas.microsoft.com/office/drawing/2014/main" id="{43BA658D-4823-C373-CB38-63D8E39B23D2}"/>
              </a:ext>
            </a:extLst>
          </p:cNvPr>
          <p:cNvSpPr>
            <a:spLocks noGrp="1" noChangeArrowheads="1"/>
          </p:cNvSpPr>
          <p:nvPr>
            <p:ph type="body" idx="1"/>
          </p:nvPr>
        </p:nvSpPr>
        <p:spPr>
          <a:xfrm>
            <a:off x="731520" y="4013741"/>
            <a:ext cx="5852160" cy="4717256"/>
          </a:xfrm>
          <a:prstGeom prst="rect">
            <a:avLst/>
          </a:prstGeom>
          <a:noFill/>
          <a:ln w="9525"/>
        </p:spPr>
        <p:txBody>
          <a:bodyPr/>
          <a:lstStyle/>
          <a:p>
            <a:pPr>
              <a:buFontTx/>
              <a:buNone/>
            </a:pPr>
            <a:endParaRPr lang="en-US" dirty="0">
              <a:latin typeface="Arial" panose="020B0604020202020204" pitchFamily="34" charset="0"/>
              <a:cs typeface="Arial" panose="020B0604020202020204" pitchFamily="34" charset="0"/>
            </a:endParaRPr>
          </a:p>
          <a:p>
            <a:pPr>
              <a:buFontTx/>
              <a:buNone/>
            </a:pPr>
            <a:r>
              <a:rPr lang="en-US" dirty="0">
                <a:latin typeface="Arial" panose="020B0604020202020204" pitchFamily="34" charset="0"/>
                <a:cs typeface="Arial" panose="020B0604020202020204" pitchFamily="34" charset="0"/>
              </a:rPr>
              <a:t>On the top right side of the slide, you can see a typical PLC four-phase cycle:</a:t>
            </a:r>
          </a:p>
          <a:p>
            <a:pPr marL="0" indent="0">
              <a:buFontTx/>
              <a:buNone/>
            </a:pPr>
            <a:r>
              <a:rPr lang="en-US" altLang="en-US" b="1" dirty="0">
                <a:latin typeface="Arial" panose="020B0604020202020204" pitchFamily="34" charset="0"/>
                <a:cs typeface="Arial" panose="020B0604020202020204" pitchFamily="34" charset="0"/>
              </a:rPr>
              <a:t> Phase 1: Read </a:t>
            </a:r>
            <a:r>
              <a:rPr lang="en-US" altLang="en-US" dirty="0">
                <a:latin typeface="Arial" panose="020B0604020202020204" pitchFamily="34" charset="0"/>
                <a:cs typeface="Arial" panose="020B0604020202020204" pitchFamily="34" charset="0"/>
              </a:rPr>
              <a:t>the analog or status inputs delivered to the PLC.  Following that, the PLC performs input validation and accepts the data only if it matches predefined criteria. </a:t>
            </a:r>
          </a:p>
          <a:p>
            <a:pPr marL="0" indent="0">
              <a:buFontTx/>
              <a:buNone/>
            </a:pPr>
            <a:r>
              <a:rPr lang="en-US" altLang="en-US" b="1" dirty="0">
                <a:latin typeface="Arial" panose="020B0604020202020204" pitchFamily="34" charset="0"/>
                <a:cs typeface="Arial" panose="020B0604020202020204" pitchFamily="34" charset="0"/>
              </a:rPr>
              <a:t> Phase 2: Execute</a:t>
            </a:r>
            <a:r>
              <a:rPr lang="en-US" altLang="en-US" dirty="0">
                <a:latin typeface="Arial" panose="020B0604020202020204" pitchFamily="34" charset="0"/>
                <a:cs typeface="Arial" panose="020B0604020202020204" pitchFamily="34" charset="0"/>
              </a:rPr>
              <a:t> the PLC program, considering the previous status, commands from the control center, and the analog and status inputs delivered to the PLC.</a:t>
            </a:r>
          </a:p>
          <a:p>
            <a:pPr marL="0" indent="0">
              <a:buFontTx/>
              <a:buNone/>
            </a:pPr>
            <a:r>
              <a:rPr lang="en-US" altLang="en-US" b="1" dirty="0">
                <a:latin typeface="Arial" panose="020B0604020202020204" pitchFamily="34" charset="0"/>
                <a:cs typeface="Arial" panose="020B0604020202020204" pitchFamily="34" charset="0"/>
              </a:rPr>
              <a:t> Phase 3: Diagnose</a:t>
            </a:r>
            <a:r>
              <a:rPr lang="en-US" altLang="en-US" dirty="0">
                <a:latin typeface="Arial" panose="020B0604020202020204" pitchFamily="34" charset="0"/>
                <a:cs typeface="Arial" panose="020B0604020202020204" pitchFamily="34" charset="0"/>
              </a:rPr>
              <a:t> the PLC hardware and software.  If that cycle creates an unusual or risky condition, the PLC must switch to a fail-safe condition.  It also accomplishes any communication tasks.</a:t>
            </a:r>
          </a:p>
          <a:p>
            <a:pPr marL="0" indent="0">
              <a:buFontTx/>
              <a:buNone/>
            </a:pP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Phase 4: Output </a:t>
            </a:r>
            <a:r>
              <a:rPr lang="en-US" altLang="en-US" b="0" dirty="0">
                <a:latin typeface="Arial" panose="020B0604020202020204" pitchFamily="34" charset="0"/>
                <a:cs typeface="Arial" panose="020B0604020202020204" pitchFamily="34" charset="0"/>
              </a:rPr>
              <a:t>new values.  Finally, </a:t>
            </a:r>
            <a:r>
              <a:rPr lang="en-US" altLang="en-US" dirty="0">
                <a:latin typeface="Arial" panose="020B0604020202020204" pitchFamily="34" charset="0"/>
                <a:cs typeface="Arial" panose="020B0604020202020204" pitchFamily="34" charset="0"/>
              </a:rPr>
              <a:t>the PLC sends outputs to adjust the process to suit new process conditions.</a:t>
            </a:r>
          </a:p>
          <a:p>
            <a:pPr>
              <a:buNone/>
            </a:pPr>
            <a:endParaRPr lang="en-US" altLang="en-US" dirty="0">
              <a:latin typeface="Arial" panose="020B0604020202020204" pitchFamily="34" charset="0"/>
              <a:cs typeface="Arial" panose="020B0604020202020204" pitchFamily="34" charset="0"/>
            </a:endParaRPr>
          </a:p>
          <a:p>
            <a:pPr>
              <a:buNone/>
            </a:pPr>
            <a:r>
              <a:rPr lang="en-US" altLang="en-US" dirty="0">
                <a:latin typeface="Arial" panose="020B0604020202020204" pitchFamily="34" charset="0"/>
                <a:cs typeface="Arial" panose="020B0604020202020204" pitchFamily="34" charset="0"/>
              </a:rPr>
              <a:t>When the standard scan time of the PLC has passed, the program will restart.</a:t>
            </a:r>
          </a:p>
          <a:p>
            <a:pPr>
              <a:buNone/>
            </a:pPr>
            <a:endParaRPr lang="en-US" altLang="en-US" dirty="0">
              <a:latin typeface="Arial" panose="020B0604020202020204" pitchFamily="34" charset="0"/>
              <a:cs typeface="Arial" panose="020B0604020202020204" pitchFamily="34" charset="0"/>
            </a:endParaRPr>
          </a:p>
          <a:p>
            <a:pPr>
              <a:buNone/>
            </a:pPr>
            <a:r>
              <a:rPr lang="en-US" altLang="en-US" dirty="0">
                <a:latin typeface="Arial" panose="020B0604020202020204" pitchFamily="34" charset="0"/>
                <a:cs typeface="Arial" panose="020B0604020202020204" pitchFamily="34" charset="0"/>
              </a:rPr>
              <a:t>This describes how the application program executes.  The second MLM of this series provides tips on how to avoid programming errors that may be used by an attacker to gain control of the device.</a:t>
            </a:r>
          </a:p>
          <a:p>
            <a:pPr marL="241653" indent="-241653">
              <a:buFont typeface="+mj-lt"/>
              <a:buAutoNum type="arabicPeriod"/>
            </a:pPr>
            <a:endParaRPr lang="en-US" altLang="en-US" dirty="0"/>
          </a:p>
        </p:txBody>
      </p:sp>
    </p:spTree>
    <p:extLst>
      <p:ext uri="{BB962C8B-B14F-4D97-AF65-F5344CB8AC3E}">
        <p14:creationId xmlns:p14="http://schemas.microsoft.com/office/powerpoint/2010/main" val="223278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827088" y="717550"/>
            <a:ext cx="5721350" cy="3217863"/>
          </a:xfrm>
          <a:ln/>
        </p:spPr>
      </p:sp>
      <p:sp>
        <p:nvSpPr>
          <p:cNvPr id="40963" name="Rectangle 3"/>
          <p:cNvSpPr>
            <a:spLocks noGrp="1" noChangeArrowheads="1"/>
          </p:cNvSpPr>
          <p:nvPr>
            <p:ph type="body" idx="1"/>
          </p:nvPr>
        </p:nvSpPr>
        <p:spPr>
          <a:xfrm>
            <a:off x="780628" y="4032043"/>
            <a:ext cx="5936993" cy="4852401"/>
          </a:xfrm>
          <a:prstGeom prst="rect">
            <a:avLst/>
          </a:prstGeom>
          <a:noFill/>
          <a:ln w="9525"/>
        </p:spPr>
        <p:txBody>
          <a:bodyPr/>
          <a:lstStyle/>
          <a:p>
            <a:pPr>
              <a:tabLst>
                <a:tab pos="490019" algn="l"/>
              </a:tabLst>
            </a:pPr>
            <a:endParaRPr lang="en-US" dirty="0">
              <a:latin typeface="Arial" panose="020B0604020202020204" pitchFamily="34" charset="0"/>
              <a:cs typeface="Arial" panose="020B0604020202020204" pitchFamily="34" charset="0"/>
            </a:endParaRPr>
          </a:p>
          <a:p>
            <a:pPr>
              <a:tabLst>
                <a:tab pos="490019" algn="l"/>
              </a:tabLst>
            </a:pPr>
            <a:r>
              <a:rPr lang="en-US" dirty="0">
                <a:latin typeface="Arial" panose="020B0604020202020204" pitchFamily="34" charset="0"/>
                <a:cs typeface="Arial" panose="020B0604020202020204" pitchFamily="34" charset="0"/>
              </a:rPr>
              <a:t>This MLM summarizes the main goals for securing eye-axe including:</a:t>
            </a:r>
          </a:p>
          <a:p>
            <a:pPr marL="171450" indent="-171450">
              <a:buFont typeface="Arial" panose="020B0604020202020204" pitchFamily="34" charset="0"/>
              <a:buChar char="•"/>
              <a:tabLst>
                <a:tab pos="490019" algn="l"/>
              </a:tabLst>
            </a:pPr>
            <a:r>
              <a:rPr lang="en-US" dirty="0">
                <a:latin typeface="Arial" panose="020B0604020202020204" pitchFamily="34" charset="0"/>
                <a:cs typeface="Arial" panose="020B0604020202020204" pitchFamily="34" charset="0"/>
              </a:rPr>
              <a:t>For I T, we use cyber security practices and technologies for achieving CIA (Confidentiality-Integrity-Availability) goals.</a:t>
            </a:r>
          </a:p>
          <a:p>
            <a:pPr marL="171450" indent="-171450">
              <a:buFont typeface="Arial" panose="020B0604020202020204" pitchFamily="34" charset="0"/>
              <a:buChar char="•"/>
              <a:tabLst>
                <a:tab pos="490019" algn="l"/>
              </a:tabLst>
            </a:pPr>
            <a:r>
              <a:rPr lang="en-US" dirty="0">
                <a:latin typeface="Arial" panose="020B0604020202020204" pitchFamily="34" charset="0"/>
                <a:cs typeface="Arial" panose="020B0604020202020204" pitchFamily="34" charset="0"/>
              </a:rPr>
              <a:t>However, for eye-axe, we must use special cybersecurity practices to achieve the defined S I A C (Safety-Integrity-Availability, Confidentiality) goals.</a:t>
            </a:r>
          </a:p>
          <a:p>
            <a:pPr>
              <a:tabLst>
                <a:tab pos="490019" algn="l"/>
              </a:tabLst>
            </a:pPr>
            <a:endParaRPr lang="en-US" dirty="0">
              <a:latin typeface="Arial" panose="020B0604020202020204" pitchFamily="34" charset="0"/>
              <a:cs typeface="Arial" panose="020B0604020202020204" pitchFamily="34" charset="0"/>
            </a:endParaRPr>
          </a:p>
          <a:p>
            <a:pPr>
              <a:tabLst>
                <a:tab pos="490019" algn="l"/>
              </a:tabLst>
            </a:pPr>
            <a:r>
              <a:rPr lang="en-US" dirty="0">
                <a:latin typeface="Arial" panose="020B0604020202020204" pitchFamily="34" charset="0"/>
                <a:cs typeface="Arial" panose="020B0604020202020204" pitchFamily="34" charset="0"/>
              </a:rPr>
              <a:t>Cybersecurity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90019" algn="l"/>
              </a:tabLst>
              <a:defRPr/>
            </a:pPr>
            <a:r>
              <a:rPr lang="en-US" dirty="0">
                <a:latin typeface="Arial" panose="020B0604020202020204" pitchFamily="34" charset="0"/>
                <a:cs typeface="Arial" panose="020B0604020202020204" pitchFamily="34" charset="0"/>
              </a:rPr>
              <a:t>Achieving Cyber security for industrial operations is a critical part of maintaining Plant Operating Safety. Cybersecurity practices and guidelines must therefore be included in the eye-axe design.</a:t>
            </a:r>
          </a:p>
          <a:p>
            <a:pPr marL="171450" indent="-171450">
              <a:buFont typeface="Arial" panose="020B0604020202020204" pitchFamily="34" charset="0"/>
              <a:buChar char="•"/>
              <a:tabLst>
                <a:tab pos="490019" algn="l"/>
              </a:tabLst>
            </a:pPr>
            <a:r>
              <a:rPr lang="en-US" dirty="0">
                <a:latin typeface="Arial" panose="020B0604020202020204" pitchFamily="34" charset="0"/>
                <a:cs typeface="Arial" panose="020B0604020202020204" pitchFamily="34" charset="0"/>
              </a:rPr>
              <a:t>Physical security for sensors, PLCs, communication appliances, the HMI, and Engineering Station, is a precondition for achieving cyber-secure operations, </a:t>
            </a:r>
            <a:r>
              <a:rPr lang="en-US" dirty="0"/>
              <a:t>since physical access may be used to defeat cyber security.</a:t>
            </a:r>
            <a:endParaRPr lang="en-US" dirty="0">
              <a:latin typeface="Arial" panose="020B0604020202020204" pitchFamily="34" charset="0"/>
              <a:cs typeface="Arial" panose="020B0604020202020204" pitchFamily="34" charset="0"/>
            </a:endParaRPr>
          </a:p>
          <a:p>
            <a:pPr>
              <a:buNone/>
            </a:pPr>
            <a:endParaRPr lang="en-US" dirty="0"/>
          </a:p>
        </p:txBody>
      </p:sp>
    </p:spTree>
    <p:extLst>
      <p:ext uri="{BB962C8B-B14F-4D97-AF65-F5344CB8AC3E}">
        <p14:creationId xmlns:p14="http://schemas.microsoft.com/office/powerpoint/2010/main" val="1485047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8675" y="649288"/>
            <a:ext cx="5657850" cy="3182937"/>
          </a:xfrm>
        </p:spPr>
      </p:sp>
      <p:sp>
        <p:nvSpPr>
          <p:cNvPr id="3" name="Notes Placeholder 2"/>
          <p:cNvSpPr>
            <a:spLocks noGrp="1"/>
          </p:cNvSpPr>
          <p:nvPr>
            <p:ph type="body" idx="1"/>
          </p:nvPr>
        </p:nvSpPr>
        <p:spPr>
          <a:xfrm>
            <a:off x="785708" y="3964232"/>
            <a:ext cx="5849489" cy="4986886"/>
          </a:xfrm>
          <a:prstGeom prst="rect">
            <a:avLst/>
          </a:prstGeom>
        </p:spPr>
        <p:txBody>
          <a:bodyPr>
            <a:noAutofit/>
          </a:bodyPr>
          <a:lstStyle/>
          <a:p>
            <a:pPr algn="ctr">
              <a:buNone/>
            </a:pPr>
            <a:r>
              <a:rPr lang="en-US" sz="13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It is recommended that Enterprises establish corporate cybersecurity design and operating principles using a formal selection and approval process such as PERA.  These principles should be established with reference to appropriate International standards such as I E C / I S A 62443, and I E C 27 thousand, as well as regional and industry standards such as </a:t>
            </a:r>
            <a:r>
              <a:rPr lang="en-US" dirty="0" err="1">
                <a:latin typeface="Arial" panose="020B0604020202020204" pitchFamily="34" charset="0"/>
                <a:cs typeface="Arial" panose="020B0604020202020204" pitchFamily="34" charset="0"/>
              </a:rPr>
              <a:t>Nist</a:t>
            </a:r>
            <a:r>
              <a:rPr lang="en-US" dirty="0">
                <a:latin typeface="Arial" panose="020B0604020202020204" pitchFamily="34" charset="0"/>
                <a:cs typeface="Arial" panose="020B0604020202020204" pitchFamily="34" charset="0"/>
              </a:rPr>
              <a:t> 800.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Segregate operating zones and networks, according to an approved Enterprise Architecture.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Implement eye-axe Secure Design Principles, Procedures, and Policies in eye-axe zones </a:t>
            </a:r>
            <a:r>
              <a:rPr lang="en-US" dirty="0"/>
              <a:t>to achieve defined S A I C (Safety, Availability. Integrity, and Confidentiality) for PLCs, RTUs and other eye-axe devices and networks.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Implement I T Secure </a:t>
            </a:r>
            <a:r>
              <a:rPr lang="en-US" dirty="0">
                <a:latin typeface="Arial" panose="020B0604020202020204" pitchFamily="34" charset="0"/>
                <a:cs typeface="Arial" panose="020B0604020202020204" pitchFamily="34" charset="0"/>
              </a:rPr>
              <a:t>Design Principles in I T zones </a:t>
            </a:r>
            <a:r>
              <a:rPr lang="en-US" dirty="0"/>
              <a:t>to achieve defined CIA (Confidentiality, Integrity, and Availability).</a:t>
            </a:r>
            <a:endParaRPr lang="en-US" dirty="0">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PLC and RTU designers should use “Security by Design” principles from I S A 62443.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Implement principles of “minimum trust” for eye-axe including PLCs and RTUs, and “zero trust” for I T systems.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Harden eye-axe devices by disabling unused communication ports and protocols.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Periodically validate PLC code to detect accidental or malicious changes, for example, by comparing code and configurations to an approved “Golden Copy” that is stored in a secure location.</a:t>
            </a:r>
            <a:endParaRPr lang="de-DE" dirty="0">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Arial" panose="020B0604020202020204" pitchFamily="34" charset="0"/>
                <a:cs typeface="Arial" panose="020B0604020202020204" pitchFamily="34" charset="0"/>
              </a:rPr>
              <a:t>Monitor </a:t>
            </a:r>
            <a:r>
              <a:rPr lang="de-DE" dirty="0" err="1">
                <a:latin typeface="Arial" panose="020B0604020202020204" pitchFamily="34" charset="0"/>
                <a:cs typeface="Arial" panose="020B0604020202020204" pitchFamily="34" charset="0"/>
              </a:rPr>
              <a:t>performance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PLCs and </a:t>
            </a:r>
            <a:r>
              <a:rPr lang="de-DE" dirty="0" err="1">
                <a:latin typeface="Arial" panose="020B0604020202020204" pitchFamily="34" charset="0"/>
                <a:cs typeface="Arial" panose="020B0604020202020204" pitchFamily="34" charset="0"/>
              </a:rPr>
              <a:t>other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eye-axe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detect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unauthorized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changes</a:t>
            </a:r>
            <a:r>
              <a:rPr lang="de-DE" dirty="0">
                <a:latin typeface="Arial" panose="020B0604020202020204" pitchFamily="34" charset="0"/>
                <a:cs typeface="Arial" panose="020B060402020202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Control physical access to eye-axe devices and networks.</a:t>
            </a:r>
            <a:endParaRPr lang="de-DE" dirty="0">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Arial" panose="020B0604020202020204" pitchFamily="34" charset="0"/>
                <a:cs typeface="Arial" panose="020B0604020202020204" pitchFamily="34" charset="0"/>
              </a:rPr>
              <a:t>Monitor </a:t>
            </a:r>
            <a:r>
              <a:rPr lang="de-DE" dirty="0" err="1">
                <a:latin typeface="Arial" panose="020B0604020202020204" pitchFamily="34" charset="0"/>
                <a:cs typeface="Arial" panose="020B0604020202020204" pitchFamily="34" charset="0"/>
              </a:rPr>
              <a:t>Cyber</a:t>
            </a:r>
            <a:r>
              <a:rPr lang="de-DE" dirty="0">
                <a:latin typeface="Arial" panose="020B0604020202020204" pitchFamily="34" charset="0"/>
                <a:cs typeface="Arial" panose="020B0604020202020204" pitchFamily="34" charset="0"/>
              </a:rPr>
              <a:t> Security Standards such </a:t>
            </a:r>
            <a:r>
              <a:rPr lang="de-DE" dirty="0" err="1">
                <a:latin typeface="Arial" panose="020B0604020202020204" pitchFamily="34" charset="0"/>
                <a:cs typeface="Arial" panose="020B0604020202020204" pitchFamily="34" charset="0"/>
              </a:rPr>
              <a:t>as</a:t>
            </a:r>
            <a:r>
              <a:rPr lang="de-DE" dirty="0">
                <a:latin typeface="Arial" panose="020B0604020202020204" pitchFamily="34" charset="0"/>
                <a:cs typeface="Arial" panose="020B0604020202020204" pitchFamily="34" charset="0"/>
              </a:rPr>
              <a:t> I E C / I S A 62443 and </a:t>
            </a:r>
            <a:r>
              <a:rPr lang="de-DE" dirty="0" err="1">
                <a:latin typeface="Arial" panose="020B0604020202020204" pitchFamily="34" charset="0"/>
                <a:cs typeface="Arial" panose="020B0604020202020204" pitchFamily="34" charset="0"/>
              </a:rPr>
              <a:t>cybersecurity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vulnerability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websites</a:t>
            </a:r>
            <a:r>
              <a:rPr lang="de-DE" dirty="0">
                <a:latin typeface="Arial" panose="020B0604020202020204" pitchFamily="34" charset="0"/>
                <a:cs typeface="Arial" panose="020B0604020202020204" pitchFamily="34" charset="0"/>
              </a:rPr>
              <a:t> like C I S A.</a:t>
            </a:r>
          </a:p>
        </p:txBody>
      </p:sp>
    </p:spTree>
    <p:extLst>
      <p:ext uri="{BB962C8B-B14F-4D97-AF65-F5344CB8AC3E}">
        <p14:creationId xmlns:p14="http://schemas.microsoft.com/office/powerpoint/2010/main" val="398854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635000"/>
            <a:ext cx="5764212" cy="3241675"/>
          </a:xfrm>
        </p:spPr>
      </p:sp>
      <p:sp>
        <p:nvSpPr>
          <p:cNvPr id="3" name="Notes Placeholder 2"/>
          <p:cNvSpPr>
            <a:spLocks noGrp="1"/>
          </p:cNvSpPr>
          <p:nvPr>
            <p:ph type="body" idx="1"/>
          </p:nvPr>
        </p:nvSpPr>
        <p:spPr>
          <a:xfrm>
            <a:off x="811213" y="3922694"/>
            <a:ext cx="5764212" cy="4867044"/>
          </a:xfrm>
        </p:spPr>
        <p:txBody>
          <a:bodyPr/>
          <a:lstStyle/>
          <a:p>
            <a:pPr algn="ctr">
              <a:lnSpc>
                <a:spcPct val="110000"/>
              </a:lnSpc>
              <a:spcAft>
                <a:spcPts val="1269"/>
              </a:spcAft>
            </a:pPr>
            <a:r>
              <a:rPr lang="en-US" dirty="0">
                <a:latin typeface="Arial" panose="020B0604020202020204" pitchFamily="34" charset="0"/>
                <a:cs typeface="Arial" panose="020B0604020202020204" pitchFamily="34" charset="0"/>
              </a:rPr>
              <a:t> </a:t>
            </a:r>
          </a:p>
          <a:p>
            <a:pPr>
              <a:lnSpc>
                <a:spcPct val="110000"/>
              </a:lnSpc>
              <a:spcAft>
                <a:spcPts val="1269"/>
              </a:spcAft>
            </a:pPr>
            <a:r>
              <a:rPr lang="en-US" dirty="0">
                <a:latin typeface="Arial" panose="020B0604020202020204" pitchFamily="34" charset="0"/>
                <a:cs typeface="Arial" panose="020B0604020202020204" pitchFamily="34" charset="0"/>
              </a:rPr>
              <a:t>Daniel Ehrenreich has over 3</a:t>
            </a:r>
            <a:r>
              <a:rPr lang="he-IL"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years of experience with control of industrial operations and integration of cyber security solutions. </a:t>
            </a:r>
            <a:endParaRPr lang="he-IL" dirty="0">
              <a:latin typeface="Arial" panose="020B0604020202020204" pitchFamily="34" charset="0"/>
              <a:cs typeface="Arial" panose="020B0604020202020204" pitchFamily="34" charset="0"/>
            </a:endParaRPr>
          </a:p>
          <a:p>
            <a:pPr>
              <a:lnSpc>
                <a:spcPct val="110000"/>
              </a:lnSpc>
              <a:spcAft>
                <a:spcPts val="1269"/>
              </a:spcAft>
            </a:pPr>
            <a:r>
              <a:rPr lang="en-US" dirty="0">
                <a:latin typeface="Arial" panose="020B0604020202020204" pitchFamily="34" charset="0"/>
                <a:cs typeface="Arial" panose="020B0604020202020204" pitchFamily="34" charset="0"/>
              </a:rPr>
              <a:t>He is a control consultant, workshop lecturer, and expert at Secure Communications and Control Experts. Daniel is also contributing his expertise to multiple ISA 62443 workgroups and conducting podcast sessions for educating engineers worldwide.</a:t>
            </a:r>
            <a:r>
              <a:rPr lang="he-IL"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Since 2016 he has also served as Chairman of the annual ICS Cybersecurity Conference.</a:t>
            </a:r>
          </a:p>
          <a:p>
            <a:pPr>
              <a:lnSpc>
                <a:spcPct val="110000"/>
              </a:lnSpc>
              <a:spcAft>
                <a:spcPts val="1269"/>
              </a:spcAft>
            </a:pPr>
            <a:r>
              <a:rPr lang="en-US" dirty="0">
                <a:latin typeface="Arial" panose="020B0604020202020204" pitchFamily="34" charset="0"/>
                <a:cs typeface="Arial" panose="020B0604020202020204" pitchFamily="34" charset="0"/>
              </a:rPr>
              <a:t>Please click this link to provide feedback to the author.</a:t>
            </a:r>
          </a:p>
          <a:p>
            <a:pPr>
              <a:lnSpc>
                <a:spcPct val="110000"/>
              </a:lnSpc>
              <a:spcAft>
                <a:spcPts val="1269"/>
              </a:spcAft>
            </a:pPr>
            <a:endParaRPr lang="en-US" baseline="0" dirty="0"/>
          </a:p>
        </p:txBody>
      </p:sp>
    </p:spTree>
    <p:extLst>
      <p:ext uri="{BB962C8B-B14F-4D97-AF65-F5344CB8AC3E}">
        <p14:creationId xmlns:p14="http://schemas.microsoft.com/office/powerpoint/2010/main" val="2769761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0419" name="Rectangle 3"/>
          <p:cNvSpPr>
            <a:spLocks noGrp="1" noChangeArrowheads="1"/>
          </p:cNvSpPr>
          <p:nvPr>
            <p:ph type="ctrTitle"/>
          </p:nvPr>
        </p:nvSpPr>
        <p:spPr bwMode="auto">
          <a:xfrm>
            <a:off x="857779" y="1067360"/>
            <a:ext cx="5238222" cy="1371320"/>
          </a:xfrm>
        </p:spPr>
        <p:txBody>
          <a:bodyPr/>
          <a:lstStyle>
            <a:lvl1pPr>
              <a:defRPr sz="3600">
                <a:solidFill>
                  <a:schemeClr val="tx1"/>
                </a:solidFill>
              </a:defRPr>
            </a:lvl1pPr>
          </a:lstStyle>
          <a:p>
            <a:pPr lvl="0"/>
            <a:r>
              <a:rPr lang="en-US" altLang="en-US" noProof="0" dirty="0"/>
              <a:t>Click to edit Master title style</a:t>
            </a:r>
          </a:p>
        </p:txBody>
      </p:sp>
      <p:sp>
        <p:nvSpPr>
          <p:cNvPr id="6" name="Slide Number Placeholder 6">
            <a:extLst>
              <a:ext uri="{FF2B5EF4-FFF2-40B4-BE49-F238E27FC236}">
                <a16:creationId xmlns:a16="http://schemas.microsoft.com/office/drawing/2014/main" id="{609B4D88-08EA-41F5-A2BD-84F92E54B182}"/>
              </a:ext>
            </a:extLst>
          </p:cNvPr>
          <p:cNvSpPr>
            <a:spLocks noGrp="1" noChangeArrowheads="1"/>
          </p:cNvSpPr>
          <p:nvPr>
            <p:ph type="sldNum" sz="quarter" idx="11"/>
          </p:nvPr>
        </p:nvSpPr>
        <p:spPr bwMode="black">
          <a:xfrm>
            <a:off x="8927577" y="6266890"/>
            <a:ext cx="2540000" cy="458041"/>
          </a:xfrm>
          <a:prstGeom prst="rect">
            <a:avLst/>
          </a:prstGeom>
        </p:spPr>
        <p:txBody>
          <a:bodyPr vert="horz" wrap="square" lIns="101870" tIns="50935" rIns="101870" bIns="50935" numCol="1" anchor="t" anchorCtr="0" compatLnSpc="1">
            <a:prstTxWarp prst="textNoShape">
              <a:avLst/>
            </a:prstTxWarp>
          </a:bodyPr>
          <a:lstStyle>
            <a:lvl1pPr algn="r" defTabSz="899320">
              <a:defRPr sz="971">
                <a:latin typeface="Arial" panose="020B0604020202020204" pitchFamily="34" charset="0"/>
              </a:defRPr>
            </a:lvl1pPr>
          </a:lstStyle>
          <a:p>
            <a:pPr>
              <a:defRPr/>
            </a:pPr>
            <a:fld id="{3F9BFECF-A7EE-41A2-85EB-1E98BD6C3CFB}" type="slidenum">
              <a:rPr lang="en-US" altLang="en-US"/>
              <a:pPr>
                <a:defRPr/>
              </a:pPr>
              <a:t>‹#›</a:t>
            </a:fld>
            <a:endParaRPr lang="en-US" altLang="en-US" dirty="0"/>
          </a:p>
        </p:txBody>
      </p:sp>
      <p:pic>
        <p:nvPicPr>
          <p:cNvPr id="3" name="Picture 2" descr="A diagram of a diagram&#10;&#10;Description automatically generated with medium confidence">
            <a:extLst>
              <a:ext uri="{FF2B5EF4-FFF2-40B4-BE49-F238E27FC236}">
                <a16:creationId xmlns:a16="http://schemas.microsoft.com/office/drawing/2014/main" id="{461098F5-F551-793F-7B9D-0D40E9E4A7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7030" y="261016"/>
            <a:ext cx="1036226" cy="971436"/>
          </a:xfrm>
          <a:prstGeom prst="rect">
            <a:avLst/>
          </a:prstGeom>
        </p:spPr>
      </p:pic>
    </p:spTree>
    <p:custDataLst>
      <p:tags r:id="rId1"/>
    </p:custDataLst>
    <p:extLst>
      <p:ext uri="{BB962C8B-B14F-4D97-AF65-F5344CB8AC3E}">
        <p14:creationId xmlns:p14="http://schemas.microsoft.com/office/powerpoint/2010/main" val="3623914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BBA5-3B82-F641-8FC7-D473CD068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E5622-5DDB-7386-CCB0-0D87625CAB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2FA4E7-EF28-6646-7118-CD1C3DA751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7AC526-6593-2D62-A904-066C8CDA8B4F}"/>
              </a:ext>
            </a:extLst>
          </p:cNvPr>
          <p:cNvSpPr>
            <a:spLocks noGrp="1"/>
          </p:cNvSpPr>
          <p:nvPr>
            <p:ph type="dt" sz="half" idx="10"/>
          </p:nvPr>
        </p:nvSpPr>
        <p:spPr/>
        <p:txBody>
          <a:bodyPr/>
          <a:lstStyle/>
          <a:p>
            <a:fld id="{DAB21D90-D1F1-4D26-AF50-5FBD0BE20C44}" type="datetimeFigureOut">
              <a:rPr lang="en-US" smtClean="0"/>
              <a:t>3/23/2026</a:t>
            </a:fld>
            <a:endParaRPr lang="en-US"/>
          </a:p>
        </p:txBody>
      </p:sp>
      <p:sp>
        <p:nvSpPr>
          <p:cNvPr id="6" name="Footer Placeholder 5">
            <a:extLst>
              <a:ext uri="{FF2B5EF4-FFF2-40B4-BE49-F238E27FC236}">
                <a16:creationId xmlns:a16="http://schemas.microsoft.com/office/drawing/2014/main" id="{E3F3E225-D1F7-5424-60DA-D47C8CF5D8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78C2FF-A06C-704B-FAAB-098A77D003FC}"/>
              </a:ext>
            </a:extLst>
          </p:cNvPr>
          <p:cNvSpPr>
            <a:spLocks noGrp="1"/>
          </p:cNvSpPr>
          <p:nvPr>
            <p:ph type="sldNum" sz="quarter" idx="12"/>
          </p:nvPr>
        </p:nvSpPr>
        <p:spPr/>
        <p:txBody>
          <a:bodyPr/>
          <a:lstStyle/>
          <a:p>
            <a:fld id="{FEEB235D-91FC-4047-8056-B8FF1B3BA0B7}" type="slidenum">
              <a:rPr lang="en-US" smtClean="0"/>
              <a:t>‹#›</a:t>
            </a:fld>
            <a:endParaRPr lang="en-US"/>
          </a:p>
        </p:txBody>
      </p:sp>
    </p:spTree>
    <p:extLst>
      <p:ext uri="{BB962C8B-B14F-4D97-AF65-F5344CB8AC3E}">
        <p14:creationId xmlns:p14="http://schemas.microsoft.com/office/powerpoint/2010/main" val="1740826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B933-8DCB-CF9F-A53B-CFE0CBC2AD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E92687-0A5C-40BC-47D5-5D1A984C5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2CD24C-8D18-EAE6-7483-322D04F2D2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00C7AD-5BA4-6D37-1B20-B5D9DE5067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ACA5D0-FB0A-9F45-7386-93403C2FC7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A1473A-78F3-C248-E76B-D8C3F61921CB}"/>
              </a:ext>
            </a:extLst>
          </p:cNvPr>
          <p:cNvSpPr>
            <a:spLocks noGrp="1"/>
          </p:cNvSpPr>
          <p:nvPr>
            <p:ph type="dt" sz="half" idx="10"/>
          </p:nvPr>
        </p:nvSpPr>
        <p:spPr/>
        <p:txBody>
          <a:bodyPr/>
          <a:lstStyle/>
          <a:p>
            <a:fld id="{DAB21D90-D1F1-4D26-AF50-5FBD0BE20C44}" type="datetimeFigureOut">
              <a:rPr lang="en-US" smtClean="0"/>
              <a:t>3/23/2026</a:t>
            </a:fld>
            <a:endParaRPr lang="en-US"/>
          </a:p>
        </p:txBody>
      </p:sp>
      <p:sp>
        <p:nvSpPr>
          <p:cNvPr id="8" name="Footer Placeholder 7">
            <a:extLst>
              <a:ext uri="{FF2B5EF4-FFF2-40B4-BE49-F238E27FC236}">
                <a16:creationId xmlns:a16="http://schemas.microsoft.com/office/drawing/2014/main" id="{3AFC0CF2-C9C9-F08D-5C77-EE64A0229B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A0AA3-EFE8-6DC2-AA4E-B10C424AE1BA}"/>
              </a:ext>
            </a:extLst>
          </p:cNvPr>
          <p:cNvSpPr>
            <a:spLocks noGrp="1"/>
          </p:cNvSpPr>
          <p:nvPr>
            <p:ph type="sldNum" sz="quarter" idx="12"/>
          </p:nvPr>
        </p:nvSpPr>
        <p:spPr/>
        <p:txBody>
          <a:bodyPr/>
          <a:lstStyle/>
          <a:p>
            <a:fld id="{FEEB235D-91FC-4047-8056-B8FF1B3BA0B7}" type="slidenum">
              <a:rPr lang="en-US" smtClean="0"/>
              <a:t>‹#›</a:t>
            </a:fld>
            <a:endParaRPr lang="en-US"/>
          </a:p>
        </p:txBody>
      </p:sp>
    </p:spTree>
    <p:extLst>
      <p:ext uri="{BB962C8B-B14F-4D97-AF65-F5344CB8AC3E}">
        <p14:creationId xmlns:p14="http://schemas.microsoft.com/office/powerpoint/2010/main" val="7427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3105" y="301887"/>
            <a:ext cx="9584017" cy="537882"/>
          </a:xfr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683107" y="1344706"/>
            <a:ext cx="10776247" cy="4649040"/>
          </a:xfrm>
        </p:spPr>
        <p:txBody>
          <a:bodyPr/>
          <a:lstStyle>
            <a:lvl2pPr>
              <a:defRPr sz="2000"/>
            </a:lvl2pPr>
          </a:lstStyle>
          <a:p>
            <a:pPr lvl="0"/>
            <a:r>
              <a:rPr lang="en-US" dirty="0"/>
              <a:t>Click to edit Master text styles</a:t>
            </a:r>
          </a:p>
          <a:p>
            <a:pPr lvl="1"/>
            <a:r>
              <a:rPr lang="en-US" dirty="0"/>
              <a:t>Second level</a:t>
            </a:r>
          </a:p>
        </p:txBody>
      </p:sp>
    </p:spTree>
    <p:custDataLst>
      <p:tags r:id="rId1"/>
    </p:custDataLst>
    <p:extLst>
      <p:ext uri="{BB962C8B-B14F-4D97-AF65-F5344CB8AC3E}">
        <p14:creationId xmlns:p14="http://schemas.microsoft.com/office/powerpoint/2010/main" val="2682468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9595" y="251459"/>
            <a:ext cx="9667101" cy="573488"/>
          </a:xfrm>
        </p:spPr>
        <p:txBody>
          <a:bodyPr/>
          <a:lstStyle>
            <a:lvl1pPr>
              <a:defRPr sz="3200"/>
            </a:lvl1pPr>
          </a:lstStyle>
          <a:p>
            <a:r>
              <a:rPr lang="en-US" dirty="0"/>
              <a:t>Click to edit Master title style</a:t>
            </a:r>
          </a:p>
        </p:txBody>
      </p:sp>
      <p:sp>
        <p:nvSpPr>
          <p:cNvPr id="4" name="Content Placeholder 3"/>
          <p:cNvSpPr>
            <a:spLocks noGrp="1"/>
          </p:cNvSpPr>
          <p:nvPr>
            <p:ph sz="half" idx="2" hasCustomPrompt="1"/>
          </p:nvPr>
        </p:nvSpPr>
        <p:spPr>
          <a:xfrm>
            <a:off x="669595" y="1292088"/>
            <a:ext cx="5049922" cy="4820478"/>
          </a:xfrm>
        </p:spPr>
        <p:txBody>
          <a:bodyPr/>
          <a:lstStyle>
            <a:lvl1pPr>
              <a:defRPr/>
            </a:lvl1pPr>
            <a:lvl2pPr>
              <a:defRPr sz="2000"/>
            </a:lvl2pPr>
          </a:lstStyle>
          <a:p>
            <a:pPr lvl="0"/>
            <a:r>
              <a:rPr lang="en-US" dirty="0"/>
              <a:t>First level</a:t>
            </a:r>
          </a:p>
          <a:p>
            <a:pPr lvl="1"/>
            <a:r>
              <a:rPr lang="en-US" dirty="0"/>
              <a:t>Second level</a:t>
            </a:r>
          </a:p>
        </p:txBody>
      </p:sp>
      <p:sp>
        <p:nvSpPr>
          <p:cNvPr id="6" name="Content Placeholder 5"/>
          <p:cNvSpPr>
            <a:spLocks noGrp="1"/>
          </p:cNvSpPr>
          <p:nvPr>
            <p:ph sz="quarter" idx="4" hasCustomPrompt="1"/>
          </p:nvPr>
        </p:nvSpPr>
        <p:spPr>
          <a:xfrm>
            <a:off x="5924440" y="1292088"/>
            <a:ext cx="5181985" cy="4820478"/>
          </a:xfrm>
        </p:spPr>
        <p:txBody>
          <a:bodyPr/>
          <a:lstStyle>
            <a:lvl1pPr>
              <a:defRPr/>
            </a:lvl1pPr>
            <a:lvl2pPr>
              <a:defRPr sz="2000"/>
            </a:lvl2pPr>
          </a:lstStyle>
          <a:p>
            <a:pPr lvl="0"/>
            <a:r>
              <a:rPr lang="en-US" dirty="0"/>
              <a:t>First Level</a:t>
            </a:r>
          </a:p>
          <a:p>
            <a:pPr lvl="1"/>
            <a:r>
              <a:rPr lang="en-US" dirty="0"/>
              <a:t>Second level</a:t>
            </a:r>
          </a:p>
        </p:txBody>
      </p:sp>
    </p:spTree>
    <p:custDataLst>
      <p:tags r:id="rId1"/>
    </p:custDataLst>
    <p:extLst>
      <p:ext uri="{BB962C8B-B14F-4D97-AF65-F5344CB8AC3E}">
        <p14:creationId xmlns:p14="http://schemas.microsoft.com/office/powerpoint/2010/main" val="1090809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95852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8467" y="311887"/>
            <a:ext cx="9549142" cy="537882"/>
          </a:xfrm>
          <a:prstGeom prst="rect">
            <a:avLst/>
          </a:prstGeom>
        </p:spPr>
        <p:txBody>
          <a:bodyPr/>
          <a:lstStyle>
            <a:lvl1pPr algn="l">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3499859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AB3A-C694-1938-0847-A4B27C9BFB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4115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219E-89C7-8B75-206F-435FDE47E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3C4AEA-81B0-F35E-4910-ABCDFA881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55A249-BF16-BFC0-DE25-B68611C592CD}"/>
              </a:ext>
            </a:extLst>
          </p:cNvPr>
          <p:cNvSpPr>
            <a:spLocks noGrp="1"/>
          </p:cNvSpPr>
          <p:nvPr>
            <p:ph type="dt" sz="half" idx="10"/>
          </p:nvPr>
        </p:nvSpPr>
        <p:spPr/>
        <p:txBody>
          <a:bodyPr/>
          <a:lstStyle/>
          <a:p>
            <a:fld id="{DAB21D90-D1F1-4D26-AF50-5FBD0BE20C44}" type="datetimeFigureOut">
              <a:rPr lang="en-US" smtClean="0"/>
              <a:t>3/23/2026</a:t>
            </a:fld>
            <a:endParaRPr lang="en-US"/>
          </a:p>
        </p:txBody>
      </p:sp>
      <p:sp>
        <p:nvSpPr>
          <p:cNvPr id="5" name="Footer Placeholder 4">
            <a:extLst>
              <a:ext uri="{FF2B5EF4-FFF2-40B4-BE49-F238E27FC236}">
                <a16:creationId xmlns:a16="http://schemas.microsoft.com/office/drawing/2014/main" id="{21FE1D39-F0C1-4615-19F8-7911DD6A2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A0A7C-0C8C-E60B-0260-C3DF320DBC8B}"/>
              </a:ext>
            </a:extLst>
          </p:cNvPr>
          <p:cNvSpPr>
            <a:spLocks noGrp="1"/>
          </p:cNvSpPr>
          <p:nvPr>
            <p:ph type="sldNum" sz="quarter" idx="12"/>
          </p:nvPr>
        </p:nvSpPr>
        <p:spPr/>
        <p:txBody>
          <a:bodyPr/>
          <a:lstStyle/>
          <a:p>
            <a:fld id="{FEEB235D-91FC-4047-8056-B8FF1B3BA0B7}" type="slidenum">
              <a:rPr lang="en-US" smtClean="0"/>
              <a:t>‹#›</a:t>
            </a:fld>
            <a:endParaRPr lang="en-US"/>
          </a:p>
        </p:txBody>
      </p:sp>
    </p:spTree>
    <p:extLst>
      <p:ext uri="{BB962C8B-B14F-4D97-AF65-F5344CB8AC3E}">
        <p14:creationId xmlns:p14="http://schemas.microsoft.com/office/powerpoint/2010/main" val="59840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CD85-A8A6-0431-78A0-71E8DBFED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E4C4C-92DF-ACED-BFE2-E42D4EFE5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84B82-585F-6B9C-8465-00B4FD1C3FC6}"/>
              </a:ext>
            </a:extLst>
          </p:cNvPr>
          <p:cNvSpPr>
            <a:spLocks noGrp="1"/>
          </p:cNvSpPr>
          <p:nvPr>
            <p:ph type="dt" sz="half" idx="10"/>
          </p:nvPr>
        </p:nvSpPr>
        <p:spPr/>
        <p:txBody>
          <a:bodyPr/>
          <a:lstStyle/>
          <a:p>
            <a:fld id="{DAB21D90-D1F1-4D26-AF50-5FBD0BE20C44}" type="datetimeFigureOut">
              <a:rPr lang="en-US" smtClean="0"/>
              <a:t>3/23/2026</a:t>
            </a:fld>
            <a:endParaRPr lang="en-US"/>
          </a:p>
        </p:txBody>
      </p:sp>
      <p:sp>
        <p:nvSpPr>
          <p:cNvPr id="5" name="Footer Placeholder 4">
            <a:extLst>
              <a:ext uri="{FF2B5EF4-FFF2-40B4-BE49-F238E27FC236}">
                <a16:creationId xmlns:a16="http://schemas.microsoft.com/office/drawing/2014/main" id="{F8CA9485-9F8C-9D05-F986-184E944AA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E8B9A-B4BB-A89F-69B8-E7091F31552F}"/>
              </a:ext>
            </a:extLst>
          </p:cNvPr>
          <p:cNvSpPr>
            <a:spLocks noGrp="1"/>
          </p:cNvSpPr>
          <p:nvPr>
            <p:ph type="sldNum" sz="quarter" idx="12"/>
          </p:nvPr>
        </p:nvSpPr>
        <p:spPr/>
        <p:txBody>
          <a:bodyPr/>
          <a:lstStyle/>
          <a:p>
            <a:fld id="{FEEB235D-91FC-4047-8056-B8FF1B3BA0B7}" type="slidenum">
              <a:rPr lang="en-US" smtClean="0"/>
              <a:t>‹#›</a:t>
            </a:fld>
            <a:endParaRPr lang="en-US"/>
          </a:p>
        </p:txBody>
      </p:sp>
    </p:spTree>
    <p:extLst>
      <p:ext uri="{BB962C8B-B14F-4D97-AF65-F5344CB8AC3E}">
        <p14:creationId xmlns:p14="http://schemas.microsoft.com/office/powerpoint/2010/main" val="1486062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EEB52-D3E5-D759-770D-2B92985972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6AB9B2-E2E1-6A1E-5141-D5FC2A28D3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D59E71-B87F-7A79-9A6A-E9F370D4E6D4}"/>
              </a:ext>
            </a:extLst>
          </p:cNvPr>
          <p:cNvSpPr>
            <a:spLocks noGrp="1"/>
          </p:cNvSpPr>
          <p:nvPr>
            <p:ph type="dt" sz="half" idx="10"/>
          </p:nvPr>
        </p:nvSpPr>
        <p:spPr/>
        <p:txBody>
          <a:bodyPr/>
          <a:lstStyle/>
          <a:p>
            <a:fld id="{DAB21D90-D1F1-4D26-AF50-5FBD0BE20C44}" type="datetimeFigureOut">
              <a:rPr lang="en-US" smtClean="0"/>
              <a:t>3/23/2026</a:t>
            </a:fld>
            <a:endParaRPr lang="en-US"/>
          </a:p>
        </p:txBody>
      </p:sp>
      <p:sp>
        <p:nvSpPr>
          <p:cNvPr id="5" name="Footer Placeholder 4">
            <a:extLst>
              <a:ext uri="{FF2B5EF4-FFF2-40B4-BE49-F238E27FC236}">
                <a16:creationId xmlns:a16="http://schemas.microsoft.com/office/drawing/2014/main" id="{9F02182D-43C5-A5D1-A062-29C60C84B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495B7-0E60-F3DC-424E-BD4B27A44F5E}"/>
              </a:ext>
            </a:extLst>
          </p:cNvPr>
          <p:cNvSpPr>
            <a:spLocks noGrp="1"/>
          </p:cNvSpPr>
          <p:nvPr>
            <p:ph type="sldNum" sz="quarter" idx="12"/>
          </p:nvPr>
        </p:nvSpPr>
        <p:spPr/>
        <p:txBody>
          <a:bodyPr/>
          <a:lstStyle/>
          <a:p>
            <a:fld id="{FEEB235D-91FC-4047-8056-B8FF1B3BA0B7}" type="slidenum">
              <a:rPr lang="en-US" smtClean="0"/>
              <a:t>‹#›</a:t>
            </a:fld>
            <a:endParaRPr lang="en-US"/>
          </a:p>
        </p:txBody>
      </p:sp>
    </p:spTree>
    <p:extLst>
      <p:ext uri="{BB962C8B-B14F-4D97-AF65-F5344CB8AC3E}">
        <p14:creationId xmlns:p14="http://schemas.microsoft.com/office/powerpoint/2010/main" val="172649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hyperlink" Target="https://creativecommons.org/share-your-work/cclicense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customXml" Target="../ink/ink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gi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6F6C7780-C851-4520-B02E-3053AE2CF5CD}"/>
              </a:ext>
            </a:extLst>
          </p:cNvPr>
          <p:cNvSpPr>
            <a:spLocks noGrp="1" noChangeArrowheads="1"/>
          </p:cNvSpPr>
          <p:nvPr>
            <p:ph type="title"/>
          </p:nvPr>
        </p:nvSpPr>
        <p:spPr bwMode="black">
          <a:xfrm>
            <a:off x="993073" y="293711"/>
            <a:ext cx="9343624" cy="53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t" anchorCtr="0" compatLnSpc="1">
            <a:prstTxWarp prst="textNoShape">
              <a:avLst/>
            </a:prstTxWarp>
          </a:bodyPr>
          <a:lstStyle/>
          <a:p>
            <a:pPr lvl="0"/>
            <a:r>
              <a:rPr lang="en-US" altLang="en-US" dirty="0"/>
              <a:t>Click to edit Master title style</a:t>
            </a:r>
          </a:p>
        </p:txBody>
      </p:sp>
      <p:sp>
        <p:nvSpPr>
          <p:cNvPr id="1028" name="Rectangle 4">
            <a:extLst>
              <a:ext uri="{FF2B5EF4-FFF2-40B4-BE49-F238E27FC236}">
                <a16:creationId xmlns:a16="http://schemas.microsoft.com/office/drawing/2014/main" id="{BFE21187-D957-4EBC-A84A-B0E3991B5A2F}"/>
              </a:ext>
            </a:extLst>
          </p:cNvPr>
          <p:cNvSpPr>
            <a:spLocks noGrp="1" noChangeArrowheads="1"/>
          </p:cNvSpPr>
          <p:nvPr>
            <p:ph type="body" idx="1"/>
          </p:nvPr>
        </p:nvSpPr>
        <p:spPr bwMode="black">
          <a:xfrm>
            <a:off x="1005433" y="1245417"/>
            <a:ext cx="10484779" cy="494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t" anchorCtr="0" compatLnSpc="1">
            <a:prstTxWarp prst="textNoShape">
              <a:avLst/>
            </a:prstTxWarp>
          </a:bodyPr>
          <a:lstStyle/>
          <a:p>
            <a:pPr lvl="0"/>
            <a:r>
              <a:rPr lang="en-US" altLang="en-US" dirty="0"/>
              <a:t>Click to edit Master text styles</a:t>
            </a:r>
          </a:p>
          <a:p>
            <a:pPr lvl="1"/>
            <a:r>
              <a:rPr lang="en-US" altLang="en-US" dirty="0"/>
              <a:t>Second level</a:t>
            </a:r>
          </a:p>
        </p:txBody>
      </p:sp>
      <p:sp>
        <p:nvSpPr>
          <p:cNvPr id="1029" name="Text Box 6">
            <a:extLst>
              <a:ext uri="{FF2B5EF4-FFF2-40B4-BE49-F238E27FC236}">
                <a16:creationId xmlns:a16="http://schemas.microsoft.com/office/drawing/2014/main" id="{F0633E3E-D016-4AD1-BB78-764691151E7F}"/>
              </a:ext>
            </a:extLst>
          </p:cNvPr>
          <p:cNvSpPr txBox="1">
            <a:spLocks noChangeArrowheads="1"/>
          </p:cNvSpPr>
          <p:nvPr userDrawn="1"/>
        </p:nvSpPr>
        <p:spPr bwMode="auto">
          <a:xfrm>
            <a:off x="11144593" y="6367321"/>
            <a:ext cx="711970" cy="309637"/>
          </a:xfrm>
          <a:prstGeom prst="rect">
            <a:avLst/>
          </a:prstGeom>
          <a:noFill/>
          <a:ln>
            <a:noFill/>
          </a:ln>
          <a:effec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defRPr/>
            </a:pPr>
            <a:fld id="{64458543-3D9D-4BFB-95C3-772B1AA483AD}" type="slidenum">
              <a:rPr lang="en-US" altLang="en-US" sz="1412" smtClean="0">
                <a:latin typeface="+mn-lt"/>
              </a:rPr>
              <a:pPr>
                <a:spcBef>
                  <a:spcPct val="50000"/>
                </a:spcBef>
                <a:defRPr/>
              </a:pPr>
              <a:t>‹#›</a:t>
            </a:fld>
            <a:endParaRPr lang="en-US" altLang="en-US" sz="1412" dirty="0">
              <a:latin typeface="+mn-lt"/>
            </a:endParaRPr>
          </a:p>
        </p:txBody>
      </p:sp>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5D474127-0F43-42B8-9839-50D8980947E6}"/>
                  </a:ext>
                </a:extLst>
              </p14:cNvPr>
              <p14:cNvContentPartPr/>
              <p14:nvPr userDrawn="1"/>
            </p14:nvContentPartPr>
            <p14:xfrm>
              <a:off x="12769808" y="5280650"/>
              <a:ext cx="436" cy="45719"/>
            </p14:xfrm>
          </p:contentPart>
        </mc:Choice>
        <mc:Fallback xmlns="">
          <p:pic>
            <p:nvPicPr>
              <p:cNvPr id="3" name="Ink 2">
                <a:extLst>
                  <a:ext uri="{FF2B5EF4-FFF2-40B4-BE49-F238E27FC236}">
                    <a16:creationId xmlns:a16="http://schemas.microsoft.com/office/drawing/2014/main" id="{5D474127-0F43-42B8-9839-50D8980947E6}"/>
                  </a:ext>
                </a:extLst>
              </p:cNvPr>
              <p:cNvPicPr/>
              <p:nvPr/>
            </p:nvPicPr>
            <p:blipFill>
              <a:blip r:embed="rId10"/>
              <a:stretch>
                <a:fillRect/>
              </a:stretch>
            </p:blipFill>
            <p:spPr>
              <a:xfrm>
                <a:off x="12758908" y="5271579"/>
                <a:ext cx="21800" cy="63499"/>
              </a:xfrm>
              <a:prstGeom prst="rect">
                <a:avLst/>
              </a:prstGeom>
            </p:spPr>
          </p:pic>
        </mc:Fallback>
      </mc:AlternateContent>
      <p:pic>
        <p:nvPicPr>
          <p:cNvPr id="4" name="Picture 3" descr="A diagram of a diagram&#10;&#10;Description automatically generated with medium confidence">
            <a:extLst>
              <a:ext uri="{FF2B5EF4-FFF2-40B4-BE49-F238E27FC236}">
                <a16:creationId xmlns:a16="http://schemas.microsoft.com/office/drawing/2014/main" id="{BA3C8928-4A64-E0FA-EB17-4FCB55402E9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529455" y="261015"/>
            <a:ext cx="950575" cy="961991"/>
          </a:xfrm>
          <a:prstGeom prst="rect">
            <a:avLst/>
          </a:prstGeom>
        </p:spPr>
      </p:pic>
      <p:cxnSp>
        <p:nvCxnSpPr>
          <p:cNvPr id="5" name="Straight Connector 4">
            <a:extLst>
              <a:ext uri="{FF2B5EF4-FFF2-40B4-BE49-F238E27FC236}">
                <a16:creationId xmlns:a16="http://schemas.microsoft.com/office/drawing/2014/main" id="{762467E6-E784-6337-5855-14FFEAA4CADD}"/>
              </a:ext>
            </a:extLst>
          </p:cNvPr>
          <p:cNvCxnSpPr/>
          <p:nvPr userDrawn="1"/>
        </p:nvCxnSpPr>
        <p:spPr bwMode="auto">
          <a:xfrm flipH="1">
            <a:off x="993072" y="1159647"/>
            <a:ext cx="9226417"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descr="CC BY SA image">
            <a:hlinkClick r:id="rId12"/>
            <a:extLst>
              <a:ext uri="{FF2B5EF4-FFF2-40B4-BE49-F238E27FC236}">
                <a16:creationId xmlns:a16="http://schemas.microsoft.com/office/drawing/2014/main" id="{9AA145BA-F87D-D462-EEB8-8BE22415435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5433" y="6190816"/>
            <a:ext cx="1570518" cy="461579"/>
          </a:xfrm>
          <a:prstGeom prst="rect">
            <a:avLst/>
          </a:prstGeom>
          <a:noFill/>
          <a:ln>
            <a:noFill/>
          </a:ln>
        </p:spPr>
      </p:pic>
    </p:spTree>
    <p:custDataLst>
      <p:tags r:id="rId8"/>
    </p:custDataLst>
    <p:extLst>
      <p:ext uri="{BB962C8B-B14F-4D97-AF65-F5344CB8AC3E}">
        <p14:creationId xmlns:p14="http://schemas.microsoft.com/office/powerpoint/2010/main" val="3591750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xStyles>
    <p:titleStyle>
      <a:lvl1pPr algn="l" defTabSz="899320" rtl="0" eaLnBrk="0" fontAlgn="base" hangingPunct="0">
        <a:spcBef>
          <a:spcPct val="0"/>
        </a:spcBef>
        <a:spcAft>
          <a:spcPct val="0"/>
        </a:spcAft>
        <a:defRPr sz="3200" b="1" kern="1200">
          <a:solidFill>
            <a:srgbClr val="072B5F"/>
          </a:solidFill>
          <a:latin typeface="+mj-lt"/>
          <a:ea typeface="+mj-ea"/>
          <a:cs typeface="+mj-cs"/>
        </a:defRPr>
      </a:lvl1pPr>
      <a:lvl2pPr algn="l" defTabSz="899320" rtl="0" eaLnBrk="0" fontAlgn="base" hangingPunct="0">
        <a:spcBef>
          <a:spcPct val="0"/>
        </a:spcBef>
        <a:spcAft>
          <a:spcPct val="0"/>
        </a:spcAft>
        <a:defRPr sz="2471" b="1">
          <a:solidFill>
            <a:srgbClr val="072B5F"/>
          </a:solidFill>
          <a:latin typeface="Arial" panose="020B0604020202020204" pitchFamily="34" charset="0"/>
        </a:defRPr>
      </a:lvl2pPr>
      <a:lvl3pPr algn="l" defTabSz="899320" rtl="0" eaLnBrk="0" fontAlgn="base" hangingPunct="0">
        <a:spcBef>
          <a:spcPct val="0"/>
        </a:spcBef>
        <a:spcAft>
          <a:spcPct val="0"/>
        </a:spcAft>
        <a:defRPr sz="2471" b="1">
          <a:solidFill>
            <a:srgbClr val="072B5F"/>
          </a:solidFill>
          <a:latin typeface="Arial" panose="020B0604020202020204" pitchFamily="34" charset="0"/>
        </a:defRPr>
      </a:lvl3pPr>
      <a:lvl4pPr algn="l" defTabSz="899320" rtl="0" eaLnBrk="0" fontAlgn="base" hangingPunct="0">
        <a:spcBef>
          <a:spcPct val="0"/>
        </a:spcBef>
        <a:spcAft>
          <a:spcPct val="0"/>
        </a:spcAft>
        <a:defRPr sz="2471" b="1">
          <a:solidFill>
            <a:srgbClr val="072B5F"/>
          </a:solidFill>
          <a:latin typeface="Arial" panose="020B0604020202020204" pitchFamily="34" charset="0"/>
        </a:defRPr>
      </a:lvl4pPr>
      <a:lvl5pPr algn="l" defTabSz="899320" rtl="0" eaLnBrk="0" fontAlgn="base" hangingPunct="0">
        <a:spcBef>
          <a:spcPct val="0"/>
        </a:spcBef>
        <a:spcAft>
          <a:spcPct val="0"/>
        </a:spcAft>
        <a:defRPr sz="2471" b="1">
          <a:solidFill>
            <a:srgbClr val="072B5F"/>
          </a:solidFill>
          <a:latin typeface="Arial" panose="020B0604020202020204" pitchFamily="34" charset="0"/>
        </a:defRPr>
      </a:lvl5pPr>
      <a:lvl6pPr marL="403433" algn="l" defTabSz="899320" rtl="0" fontAlgn="base">
        <a:spcBef>
          <a:spcPct val="0"/>
        </a:spcBef>
        <a:spcAft>
          <a:spcPct val="0"/>
        </a:spcAft>
        <a:defRPr sz="2471" b="1">
          <a:solidFill>
            <a:srgbClr val="072B5F"/>
          </a:solidFill>
          <a:latin typeface="Arial" panose="020B0604020202020204" pitchFamily="34" charset="0"/>
        </a:defRPr>
      </a:lvl6pPr>
      <a:lvl7pPr marL="806867" algn="l" defTabSz="899320" rtl="0" fontAlgn="base">
        <a:spcBef>
          <a:spcPct val="0"/>
        </a:spcBef>
        <a:spcAft>
          <a:spcPct val="0"/>
        </a:spcAft>
        <a:defRPr sz="2471" b="1">
          <a:solidFill>
            <a:srgbClr val="072B5F"/>
          </a:solidFill>
          <a:latin typeface="Arial" panose="020B0604020202020204" pitchFamily="34" charset="0"/>
        </a:defRPr>
      </a:lvl7pPr>
      <a:lvl8pPr marL="1210300" algn="l" defTabSz="899320" rtl="0" fontAlgn="base">
        <a:spcBef>
          <a:spcPct val="0"/>
        </a:spcBef>
        <a:spcAft>
          <a:spcPct val="0"/>
        </a:spcAft>
        <a:defRPr sz="2471" b="1">
          <a:solidFill>
            <a:srgbClr val="072B5F"/>
          </a:solidFill>
          <a:latin typeface="Arial" panose="020B0604020202020204" pitchFamily="34" charset="0"/>
        </a:defRPr>
      </a:lvl8pPr>
      <a:lvl9pPr marL="1613733" algn="l" defTabSz="899320" rtl="0" fontAlgn="base">
        <a:spcBef>
          <a:spcPct val="0"/>
        </a:spcBef>
        <a:spcAft>
          <a:spcPct val="0"/>
        </a:spcAft>
        <a:defRPr sz="2471" b="1">
          <a:solidFill>
            <a:srgbClr val="072B5F"/>
          </a:solidFill>
          <a:latin typeface="Arial" panose="020B0604020202020204" pitchFamily="34" charset="0"/>
        </a:defRPr>
      </a:lvl9pPr>
    </p:titleStyle>
    <p:bodyStyle>
      <a:lvl1pPr marL="337596" indent="-337596" algn="l" defTabSz="899320" rtl="0" eaLnBrk="0" fontAlgn="base" hangingPunct="0">
        <a:spcBef>
          <a:spcPct val="20000"/>
        </a:spcBef>
        <a:spcAft>
          <a:spcPct val="0"/>
        </a:spcAft>
        <a:buChar char="•"/>
        <a:defRPr sz="2800" b="1" kern="1200">
          <a:solidFill>
            <a:schemeClr val="tx1"/>
          </a:solidFill>
          <a:latin typeface="+mn-lt"/>
          <a:ea typeface="+mn-ea"/>
          <a:cs typeface="+mn-cs"/>
        </a:defRPr>
      </a:lvl1pPr>
      <a:lvl2pPr marL="729822" indent="-280162" algn="l" defTabSz="899320" rtl="0" eaLnBrk="0" fontAlgn="base" hangingPunct="0">
        <a:spcBef>
          <a:spcPct val="20000"/>
        </a:spcBef>
        <a:spcAft>
          <a:spcPct val="0"/>
        </a:spcAft>
        <a:buChar char="–"/>
        <a:defRPr sz="2400" kern="1200">
          <a:solidFill>
            <a:schemeClr val="tx1"/>
          </a:solidFill>
          <a:latin typeface="+mn-lt"/>
          <a:ea typeface="+mn-ea"/>
          <a:cs typeface="+mn-cs"/>
        </a:defRPr>
      </a:lvl2pPr>
      <a:lvl3pPr marL="1123450" indent="-224130" algn="l" defTabSz="899320" rtl="0" eaLnBrk="0" fontAlgn="base" hangingPunct="0">
        <a:spcBef>
          <a:spcPct val="20000"/>
        </a:spcBef>
        <a:spcAft>
          <a:spcPct val="0"/>
        </a:spcAft>
        <a:buChar char="–"/>
        <a:defRPr kern="1200">
          <a:solidFill>
            <a:schemeClr val="tx1"/>
          </a:solidFill>
          <a:latin typeface="+mn-lt"/>
          <a:ea typeface="+mn-ea"/>
          <a:cs typeface="+mn-cs"/>
        </a:defRPr>
      </a:lvl3pPr>
      <a:lvl4pPr marL="1573110" indent="-224130" algn="l" defTabSz="899320" rtl="0" eaLnBrk="0" fontAlgn="base" hangingPunct="0">
        <a:spcBef>
          <a:spcPct val="20000"/>
        </a:spcBef>
        <a:spcAft>
          <a:spcPct val="0"/>
        </a:spcAft>
        <a:buChar char="–"/>
        <a:defRPr kern="1200">
          <a:solidFill>
            <a:schemeClr val="tx1"/>
          </a:solidFill>
          <a:latin typeface="+mn-lt"/>
          <a:ea typeface="+mn-ea"/>
          <a:cs typeface="+mn-cs"/>
        </a:defRPr>
      </a:lvl4pPr>
      <a:lvl5pPr marL="2022770" indent="-224130" algn="l" defTabSz="899320" rtl="0" eaLnBrk="0" fontAlgn="base" hangingPunct="0">
        <a:spcBef>
          <a:spcPct val="20000"/>
        </a:spcBef>
        <a:spcAft>
          <a:spcPct val="0"/>
        </a:spcAft>
        <a:buChar char="–"/>
        <a:defRPr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7ED0E1-87A7-9B4F-FD8A-8EF19029D11A}"/>
              </a:ext>
            </a:extLst>
          </p:cNvPr>
          <p:cNvSpPr>
            <a:spLocks noGrp="1"/>
          </p:cNvSpPr>
          <p:nvPr>
            <p:ph type="title"/>
          </p:nvPr>
        </p:nvSpPr>
        <p:spPr>
          <a:xfrm>
            <a:off x="838200" y="365126"/>
            <a:ext cx="10515600" cy="743828"/>
          </a:xfrm>
          <a:prstGeom prst="rect">
            <a:avLst/>
          </a:prstGeom>
        </p:spPr>
        <p:txBody>
          <a:bodyPr vert="horz" lIns="91440" tIns="45720" rIns="91440" bIns="45720" rtlCol="0" anchor="ctr">
            <a:normAutofit/>
          </a:bodyPr>
          <a:lstStyle/>
          <a:p>
            <a:r>
              <a:rPr lang="en-US" dirty="0"/>
              <a:t>Click to edit the Master title style</a:t>
            </a:r>
          </a:p>
        </p:txBody>
      </p:sp>
      <p:sp>
        <p:nvSpPr>
          <p:cNvPr id="3" name="Text Placeholder 2">
            <a:extLst>
              <a:ext uri="{FF2B5EF4-FFF2-40B4-BE49-F238E27FC236}">
                <a16:creationId xmlns:a16="http://schemas.microsoft.com/office/drawing/2014/main" id="{8A39EEEE-6779-7A67-479E-D2FFDCE62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BCEE-2094-B3B4-A2EC-70A7A102FC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B21D90-D1F1-4D26-AF50-5FBD0BE20C44}" type="datetimeFigureOut">
              <a:rPr lang="en-US" smtClean="0"/>
              <a:t>3/23/2026</a:t>
            </a:fld>
            <a:endParaRPr lang="en-US"/>
          </a:p>
        </p:txBody>
      </p:sp>
      <p:sp>
        <p:nvSpPr>
          <p:cNvPr id="5" name="Footer Placeholder 4">
            <a:extLst>
              <a:ext uri="{FF2B5EF4-FFF2-40B4-BE49-F238E27FC236}">
                <a16:creationId xmlns:a16="http://schemas.microsoft.com/office/drawing/2014/main" id="{07425010-8AE9-6F67-4458-87FD1094F7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B3264F-47D2-6F8F-1CA5-8B89925030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EB235D-91FC-4047-8056-B8FF1B3BA0B7}" type="slidenum">
              <a:rPr lang="en-US" smtClean="0"/>
              <a:t>‹#›</a:t>
            </a:fld>
            <a:endParaRPr lang="en-US"/>
          </a:p>
        </p:txBody>
      </p:sp>
      <p:cxnSp>
        <p:nvCxnSpPr>
          <p:cNvPr id="7" name="Straight Connector 6">
            <a:extLst>
              <a:ext uri="{FF2B5EF4-FFF2-40B4-BE49-F238E27FC236}">
                <a16:creationId xmlns:a16="http://schemas.microsoft.com/office/drawing/2014/main" id="{6100C2B3-17C5-E047-400E-FA5A47932CAD}"/>
              </a:ext>
            </a:extLst>
          </p:cNvPr>
          <p:cNvCxnSpPr/>
          <p:nvPr userDrawn="1"/>
        </p:nvCxnSpPr>
        <p:spPr bwMode="auto">
          <a:xfrm flipH="1">
            <a:off x="993072" y="1159647"/>
            <a:ext cx="9226417"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7" descr="A diagram of a diagram&#10;&#10;Description automatically generated with medium confidence">
            <a:extLst>
              <a:ext uri="{FF2B5EF4-FFF2-40B4-BE49-F238E27FC236}">
                <a16:creationId xmlns:a16="http://schemas.microsoft.com/office/drawing/2014/main" id="{C9BFA05E-C70E-14A9-094C-7BE2B07AED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29455" y="261015"/>
            <a:ext cx="950575" cy="961991"/>
          </a:xfrm>
          <a:prstGeom prst="rect">
            <a:avLst/>
          </a:prstGeom>
        </p:spPr>
      </p:pic>
    </p:spTree>
    <p:extLst>
      <p:ext uri="{BB962C8B-B14F-4D97-AF65-F5344CB8AC3E}">
        <p14:creationId xmlns:p14="http://schemas.microsoft.com/office/powerpoint/2010/main" val="115525340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1.xml"/><Relationship Id="rId10" Type="http://schemas.openxmlformats.org/officeDocument/2006/relationships/image" Target="../media/image7.jpeg"/><Relationship Id="rId4" Type="http://schemas.openxmlformats.org/officeDocument/2006/relationships/slideLayout" Target="../slideLayouts/slideLayout1.xml"/><Relationship Id="rId9"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3.mp3"/><Relationship Id="rId7" Type="http://schemas.openxmlformats.org/officeDocument/2006/relationships/image" Target="../media/image10.png"/><Relationship Id="rId2" Type="http://schemas.microsoft.com/office/2007/relationships/media" Target="../media/media3.mp3"/><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5.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8.png"/><Relationship Id="rId2" Type="http://schemas.microsoft.com/office/2007/relationships/media" Target="../media/media5.mp3"/><Relationship Id="rId1" Type="http://schemas.openxmlformats.org/officeDocument/2006/relationships/tags" Target="../tags/tag11.xml"/><Relationship Id="rId6" Type="http://schemas.openxmlformats.org/officeDocument/2006/relationships/image" Target="../media/image13.jpeg"/><Relationship Id="rId5" Type="http://schemas.openxmlformats.org/officeDocument/2006/relationships/notesSlide" Target="../notesSlides/notesSlide5.xml"/><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audio" Target="../media/media6.mp3"/><Relationship Id="rId2" Type="http://schemas.microsoft.com/office/2007/relationships/media" Target="../media/media6.mp3"/><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p3"/><Relationship Id="rId2" Type="http://schemas.microsoft.com/office/2007/relationships/media" Target="../media/media7.mp3"/><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p3"/><Relationship Id="rId2" Type="http://schemas.microsoft.com/office/2007/relationships/media" Target="../media/media8.mp3"/><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mailto:gary.rathwell@outlook.com" TargetMode="External"/><Relationship Id="rId3" Type="http://schemas.openxmlformats.org/officeDocument/2006/relationships/audio" Target="../media/media9.mp3"/><Relationship Id="rId7" Type="http://schemas.openxmlformats.org/officeDocument/2006/relationships/hyperlink" Target="https://creativecommons.org/licenses/by-sa/4.0/" TargetMode="External"/><Relationship Id="rId2" Type="http://schemas.microsoft.com/office/2007/relationships/media" Target="../media/media9.mp3"/><Relationship Id="rId1" Type="http://schemas.openxmlformats.org/officeDocument/2006/relationships/tags" Target="../tags/tag15.xml"/><Relationship Id="rId6" Type="http://schemas.openxmlformats.org/officeDocument/2006/relationships/image" Target="../media/image14.jpg"/><Relationship Id="rId5" Type="http://schemas.openxmlformats.org/officeDocument/2006/relationships/notesSlide" Target="../notesSlides/notesSlide9.xml"/><Relationship Id="rId4" Type="http://schemas.openxmlformats.org/officeDocument/2006/relationships/slideLayout" Target="../slideLayouts/slideLayout5.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539DAD5-CC2B-7D71-2C6E-5410F8E858D2}"/>
              </a:ext>
            </a:extLst>
          </p:cNvPr>
          <p:cNvSpPr txBox="1"/>
          <p:nvPr/>
        </p:nvSpPr>
        <p:spPr>
          <a:xfrm>
            <a:off x="8539804" y="4691148"/>
            <a:ext cx="2372259" cy="954107"/>
          </a:xfrm>
          <a:prstGeom prst="rect">
            <a:avLst/>
          </a:prstGeom>
          <a:noFill/>
        </p:spPr>
        <p:txBody>
          <a:bodyPr wrap="square" rtlCol="0">
            <a:spAutoFit/>
          </a:bodyPr>
          <a:lstStyle/>
          <a:p>
            <a:r>
              <a:rPr lang="en-US" sz="1400" dirty="0"/>
              <a:t>https://as1.ftcdn.net/jpg/01/24/46/43/240_F_124464399_DMaiOASCdfdFHilIvIFkg0wZi6dFRd2U.jpg</a:t>
            </a:r>
          </a:p>
        </p:txBody>
      </p:sp>
      <p:sp>
        <p:nvSpPr>
          <p:cNvPr id="4" name="TextBox 3">
            <a:extLst>
              <a:ext uri="{FF2B5EF4-FFF2-40B4-BE49-F238E27FC236}">
                <a16:creationId xmlns:a16="http://schemas.microsoft.com/office/drawing/2014/main" id="{CA462B34-5115-462A-B0ED-1BBA15625933}"/>
              </a:ext>
            </a:extLst>
          </p:cNvPr>
          <p:cNvSpPr txBox="1"/>
          <p:nvPr/>
        </p:nvSpPr>
        <p:spPr>
          <a:xfrm>
            <a:off x="5671811" y="3702496"/>
            <a:ext cx="1974575" cy="584775"/>
          </a:xfrm>
          <a:prstGeom prst="rect">
            <a:avLst/>
          </a:prstGeom>
          <a:noFill/>
        </p:spPr>
        <p:txBody>
          <a:bodyPr wrap="square" rtlCol="0">
            <a:spAutoFit/>
          </a:bodyPr>
          <a:lstStyle/>
          <a:p>
            <a:r>
              <a:rPr lang="en-US" sz="1600" dirty="0"/>
              <a:t>https://stock.adobe.com/90548941</a:t>
            </a:r>
          </a:p>
        </p:txBody>
      </p:sp>
      <p:sp>
        <p:nvSpPr>
          <p:cNvPr id="7" name="TextBox 6">
            <a:extLst>
              <a:ext uri="{FF2B5EF4-FFF2-40B4-BE49-F238E27FC236}">
                <a16:creationId xmlns:a16="http://schemas.microsoft.com/office/drawing/2014/main" id="{6A213401-07EE-4B8A-AF54-1F366DE83B50}"/>
              </a:ext>
            </a:extLst>
          </p:cNvPr>
          <p:cNvSpPr txBox="1"/>
          <p:nvPr/>
        </p:nvSpPr>
        <p:spPr>
          <a:xfrm>
            <a:off x="729927" y="3429000"/>
            <a:ext cx="4321813" cy="1508105"/>
          </a:xfrm>
          <a:prstGeom prst="rect">
            <a:avLst/>
          </a:prstGeom>
          <a:noFill/>
        </p:spPr>
        <p:txBody>
          <a:bodyPr wrap="square" lIns="0" tIns="0" rIns="0" bIns="0" rtlCol="0">
            <a:spAutoFit/>
          </a:bodyPr>
          <a:lstStyle/>
          <a:p>
            <a:r>
              <a:rPr lang="en-US" sz="2000" dirty="0">
                <a:solidFill>
                  <a:schemeClr val="tx2"/>
                </a:solidFill>
                <a:latin typeface="Arial Black" panose="020B0A04020102020204" pitchFamily="34" charset="0"/>
                <a:ea typeface="Open Sans Extrabold" panose="020B0906030804020204" pitchFamily="34" charset="0"/>
                <a:cs typeface="Open Sans Extrabold" panose="020B0906030804020204" pitchFamily="34" charset="0"/>
              </a:rPr>
              <a:t>MLM-0</a:t>
            </a:r>
            <a:r>
              <a:rPr lang="he-IL" sz="2000" dirty="0">
                <a:solidFill>
                  <a:schemeClr val="tx2"/>
                </a:solidFill>
                <a:latin typeface="Arial Black" panose="020B0A04020102020204" pitchFamily="34" charset="0"/>
                <a:ea typeface="Open Sans Extrabold" panose="020B0906030804020204" pitchFamily="34" charset="0"/>
                <a:cs typeface="Open Sans Extrabold" panose="020B0906030804020204" pitchFamily="34" charset="0"/>
              </a:rPr>
              <a:t>3</a:t>
            </a:r>
            <a:r>
              <a:rPr lang="en-US" sz="2000" dirty="0">
                <a:solidFill>
                  <a:schemeClr val="tx2"/>
                </a:solidFill>
                <a:latin typeface="Arial Black" panose="020B0A04020102020204" pitchFamily="34" charset="0"/>
                <a:ea typeface="Open Sans Extrabold" panose="020B0906030804020204" pitchFamily="34" charset="0"/>
                <a:cs typeface="Open Sans Extrabold" panose="020B0906030804020204" pitchFamily="34" charset="0"/>
              </a:rPr>
              <a:t>5-A</a:t>
            </a:r>
          </a:p>
          <a:p>
            <a:r>
              <a:rPr lang="en-US" sz="1600" dirty="0">
                <a:solidFill>
                  <a:schemeClr val="tx2"/>
                </a:solidFill>
                <a:latin typeface="Arial" panose="020B0604020202020204" pitchFamily="34" charset="0"/>
                <a:ea typeface="Open Sans Extrabold" panose="020B0906030804020204" pitchFamily="34" charset="0"/>
                <a:cs typeface="Arial" panose="020B0604020202020204" pitchFamily="34" charset="0"/>
              </a:rPr>
              <a:t>Industry 		–  Process</a:t>
            </a:r>
          </a:p>
          <a:p>
            <a:r>
              <a:rPr lang="en-US" sz="1600" dirty="0">
                <a:solidFill>
                  <a:schemeClr val="tx2"/>
                </a:solidFill>
                <a:latin typeface="Arial" panose="020B0604020202020204" pitchFamily="34" charset="0"/>
                <a:ea typeface="Open Sans Extrabold" panose="020B0906030804020204" pitchFamily="34" charset="0"/>
                <a:cs typeface="Arial" panose="020B0604020202020204" pitchFamily="34" charset="0"/>
              </a:rPr>
              <a:t>Principal Role 	–  Owner</a:t>
            </a:r>
          </a:p>
          <a:p>
            <a:r>
              <a:rPr lang="en-US" sz="1600" dirty="0">
                <a:solidFill>
                  <a:schemeClr val="tx2"/>
                </a:solidFill>
                <a:latin typeface="Arial" panose="020B0604020202020204" pitchFamily="34" charset="0"/>
                <a:ea typeface="Open Sans Extrabold" panose="020B0906030804020204" pitchFamily="34" charset="0"/>
                <a:cs typeface="Arial" panose="020B0604020202020204" pitchFamily="34" charset="0"/>
              </a:rPr>
              <a:t>Professional Role	–  All</a:t>
            </a:r>
          </a:p>
          <a:p>
            <a:r>
              <a:rPr lang="en-US" sz="1600" dirty="0">
                <a:solidFill>
                  <a:schemeClr val="tx2"/>
                </a:solidFill>
                <a:latin typeface="Arial" panose="020B0604020202020204" pitchFamily="34" charset="0"/>
                <a:ea typeface="Open Sans Extrabold" panose="020B0906030804020204" pitchFamily="34" charset="0"/>
                <a:cs typeface="Arial" panose="020B0604020202020204" pitchFamily="34" charset="0"/>
              </a:rPr>
              <a:t>Enterprise Phase 	–  Master Planning</a:t>
            </a:r>
          </a:p>
          <a:p>
            <a:endParaRPr lang="en-US" sz="1400" dirty="0">
              <a:solidFill>
                <a:schemeClr val="tx2"/>
              </a:solidFill>
            </a:endParaRPr>
          </a:p>
        </p:txBody>
      </p:sp>
      <p:pic>
        <p:nvPicPr>
          <p:cNvPr id="8" name="Picture 7" descr="Icon&#10;&#10;Description automatically generated">
            <a:extLst>
              <a:ext uri="{FF2B5EF4-FFF2-40B4-BE49-F238E27FC236}">
                <a16:creationId xmlns:a16="http://schemas.microsoft.com/office/drawing/2014/main" id="{36B59BF0-F165-DD2C-6958-ED1C321C2C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613" y="5866498"/>
            <a:ext cx="516357" cy="471607"/>
          </a:xfrm>
          <a:prstGeom prst="rect">
            <a:avLst/>
          </a:prstGeom>
        </p:spPr>
      </p:pic>
      <p:sp>
        <p:nvSpPr>
          <p:cNvPr id="9" name="TextBox 8">
            <a:extLst>
              <a:ext uri="{FF2B5EF4-FFF2-40B4-BE49-F238E27FC236}">
                <a16:creationId xmlns:a16="http://schemas.microsoft.com/office/drawing/2014/main" id="{63942A1C-FF8D-2E8F-7D57-1E4092B97C0B}"/>
              </a:ext>
            </a:extLst>
          </p:cNvPr>
          <p:cNvSpPr txBox="1"/>
          <p:nvPr/>
        </p:nvSpPr>
        <p:spPr>
          <a:xfrm>
            <a:off x="1759688" y="5882901"/>
            <a:ext cx="2175799" cy="488724"/>
          </a:xfrm>
          <a:prstGeom prst="rect">
            <a:avLst/>
          </a:prstGeom>
          <a:noFill/>
        </p:spPr>
        <p:txBody>
          <a:bodyPr wrap="square" lIns="0" tIns="0" rIns="0" bIns="0" rtlCol="0">
            <a:spAutoFit/>
          </a:bodyPr>
          <a:lstStyle/>
          <a:p>
            <a:r>
              <a:rPr lang="en-US" sz="1588" dirty="0">
                <a:latin typeface="Arial" panose="020B0604020202020204" pitchFamily="34" charset="0"/>
                <a:cs typeface="Arial" panose="020B0604020202020204" pitchFamily="34" charset="0"/>
              </a:rPr>
              <a:t>Turn on your audio and click start to begin video</a:t>
            </a:r>
          </a:p>
        </p:txBody>
      </p:sp>
      <p:pic>
        <p:nvPicPr>
          <p:cNvPr id="10" name="Picture 9">
            <a:extLst>
              <a:ext uri="{FF2B5EF4-FFF2-40B4-BE49-F238E27FC236}">
                <a16:creationId xmlns:a16="http://schemas.microsoft.com/office/drawing/2014/main" id="{AEA81060-F326-21CC-2A6C-7A8E552C57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5780" y="5866498"/>
            <a:ext cx="936031" cy="449295"/>
          </a:xfrm>
          <a:prstGeom prst="rect">
            <a:avLst/>
          </a:prstGeom>
        </p:spPr>
      </p:pic>
      <p:sp>
        <p:nvSpPr>
          <p:cNvPr id="20" name="Title 19">
            <a:extLst>
              <a:ext uri="{FF2B5EF4-FFF2-40B4-BE49-F238E27FC236}">
                <a16:creationId xmlns:a16="http://schemas.microsoft.com/office/drawing/2014/main" id="{17F84BCE-4737-8BD8-4B9B-8AC248136CCE}"/>
              </a:ext>
            </a:extLst>
          </p:cNvPr>
          <p:cNvSpPr>
            <a:spLocks noGrp="1"/>
          </p:cNvSpPr>
          <p:nvPr>
            <p:ph type="ctrTitle"/>
          </p:nvPr>
        </p:nvSpPr>
        <p:spPr>
          <a:xfrm>
            <a:off x="680510" y="699939"/>
            <a:ext cx="5238222" cy="1371320"/>
          </a:xfrm>
        </p:spPr>
        <p:txBody>
          <a:bodyPr/>
          <a:lstStyle/>
          <a:p>
            <a:r>
              <a:rPr lang="en-US" sz="3600" dirty="0">
                <a:solidFill>
                  <a:srgbClr val="003E6B"/>
                </a:solidFill>
                <a:latin typeface="Montserrat ExtraBold" panose="00000900000000000000" pitchFamily="2" charset="0"/>
              </a:rPr>
              <a:t>Cybersecure PLCs &amp; RTUs</a:t>
            </a:r>
            <a:r>
              <a:rPr lang="he-IL" sz="3600" dirty="0">
                <a:solidFill>
                  <a:srgbClr val="003E6B"/>
                </a:solidFill>
                <a:latin typeface="Montserrat ExtraBold" panose="00000900000000000000" pitchFamily="2" charset="0"/>
              </a:rPr>
              <a:t> </a:t>
            </a:r>
            <a:r>
              <a:rPr lang="en-US" sz="3600" dirty="0">
                <a:solidFill>
                  <a:srgbClr val="003E6B"/>
                </a:solidFill>
                <a:latin typeface="Montserrat ExtraBold" panose="00000900000000000000" pitchFamily="2" charset="0"/>
              </a:rPr>
              <a:t>- Principles &amp; Definitions</a:t>
            </a:r>
            <a:br>
              <a:rPr lang="en-US" sz="3600" dirty="0">
                <a:solidFill>
                  <a:srgbClr val="003E6B"/>
                </a:solidFill>
                <a:latin typeface="Montserrat ExtraBold" panose="00000900000000000000" pitchFamily="2" charset="0"/>
              </a:rPr>
            </a:br>
            <a:br>
              <a:rPr lang="en-US" dirty="0"/>
            </a:br>
            <a:endParaRPr lang="en-US" dirty="0"/>
          </a:p>
        </p:txBody>
      </p:sp>
      <p:pic>
        <p:nvPicPr>
          <p:cNvPr id="3" name="Picture 2">
            <a:extLst>
              <a:ext uri="{FF2B5EF4-FFF2-40B4-BE49-F238E27FC236}">
                <a16:creationId xmlns:a16="http://schemas.microsoft.com/office/drawing/2014/main" id="{8EAD933F-8A73-32C7-32D8-0C66F831188F}"/>
              </a:ext>
            </a:extLst>
          </p:cNvPr>
          <p:cNvPicPr>
            <a:picLocks noChangeAspect="1"/>
          </p:cNvPicPr>
          <p:nvPr/>
        </p:nvPicPr>
        <p:blipFill>
          <a:blip r:embed="rId8"/>
          <a:stretch>
            <a:fillRect/>
          </a:stretch>
        </p:blipFill>
        <p:spPr>
          <a:xfrm>
            <a:off x="4936699" y="3120725"/>
            <a:ext cx="3076260" cy="1956159"/>
          </a:xfrm>
          <a:prstGeom prst="rect">
            <a:avLst/>
          </a:prstGeom>
        </p:spPr>
      </p:pic>
      <p:sp>
        <p:nvSpPr>
          <p:cNvPr id="2" name="TextBox 1">
            <a:extLst>
              <a:ext uri="{FF2B5EF4-FFF2-40B4-BE49-F238E27FC236}">
                <a16:creationId xmlns:a16="http://schemas.microsoft.com/office/drawing/2014/main" id="{B042DDE4-9724-C73B-37F9-25462C576C35}"/>
              </a:ext>
            </a:extLst>
          </p:cNvPr>
          <p:cNvSpPr txBox="1"/>
          <p:nvPr/>
        </p:nvSpPr>
        <p:spPr>
          <a:xfrm>
            <a:off x="8848039" y="2115514"/>
            <a:ext cx="2277070" cy="646331"/>
          </a:xfrm>
          <a:prstGeom prst="rect">
            <a:avLst/>
          </a:prstGeom>
          <a:noFill/>
        </p:spPr>
        <p:txBody>
          <a:bodyPr wrap="square" rtlCol="0">
            <a:spAutoFit/>
          </a:bodyPr>
          <a:lstStyle/>
          <a:p>
            <a:r>
              <a:rPr lang="en-US" dirty="0"/>
              <a:t>https://stock.adobe.com/87519903</a:t>
            </a:r>
          </a:p>
        </p:txBody>
      </p:sp>
      <p:pic>
        <p:nvPicPr>
          <p:cNvPr id="6" name="Picture 5" descr="A machine with many wires&#10;&#10;Description automatically generated">
            <a:extLst>
              <a:ext uri="{FF2B5EF4-FFF2-40B4-BE49-F238E27FC236}">
                <a16:creationId xmlns:a16="http://schemas.microsoft.com/office/drawing/2014/main" id="{114D77C6-3020-FB6C-F1BB-24013EC4F8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88574" y="1639284"/>
            <a:ext cx="3074720" cy="1956158"/>
          </a:xfrm>
          <a:prstGeom prst="rect">
            <a:avLst/>
          </a:prstGeom>
        </p:spPr>
      </p:pic>
      <p:pic>
        <p:nvPicPr>
          <p:cNvPr id="1026" name="Picture 2" descr="Industrial 4.0 , Augmented reality concept. Hand holding tablet with AR service , maintenance application and calling technician for check destroy part of smart machine in smart factory background">
            <a:extLst>
              <a:ext uri="{FF2B5EF4-FFF2-40B4-BE49-F238E27FC236}">
                <a16:creationId xmlns:a16="http://schemas.microsoft.com/office/drawing/2014/main" id="{7C07C8C2-FF26-7B41-76B3-F3CDF08ECF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9731" y="4143294"/>
            <a:ext cx="3074720" cy="2049813"/>
          </a:xfrm>
          <a:prstGeom prst="rect">
            <a:avLst/>
          </a:prstGeom>
          <a:noFill/>
          <a:extLst>
            <a:ext uri="{909E8E84-426E-40DD-AFC4-6F175D3DCCD1}">
              <a14:hiddenFill xmlns:a14="http://schemas.microsoft.com/office/drawing/2010/main">
                <a:solidFill>
                  <a:srgbClr val="FFFFFF"/>
                </a:solidFill>
              </a14:hiddenFill>
            </a:ext>
          </a:extLst>
        </p:spPr>
      </p:pic>
      <p:pic>
        <p:nvPicPr>
          <p:cNvPr id="11" name="slide1">
            <a:hlinkClick r:id="" action="ppaction://media"/>
            <a:extLst>
              <a:ext uri="{FF2B5EF4-FFF2-40B4-BE49-F238E27FC236}">
                <a16:creationId xmlns:a16="http://schemas.microsoft.com/office/drawing/2014/main" id="{31CE3738-CC43-D52A-1046-DC761EBB313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837416" y="5645255"/>
            <a:ext cx="406400" cy="406400"/>
          </a:xfrm>
          <a:prstGeom prst="rect">
            <a:avLst/>
          </a:prstGeom>
        </p:spPr>
      </p:pic>
      <p:sp>
        <p:nvSpPr>
          <p:cNvPr id="5" name="TextBox 4">
            <a:extLst>
              <a:ext uri="{FF2B5EF4-FFF2-40B4-BE49-F238E27FC236}">
                <a16:creationId xmlns:a16="http://schemas.microsoft.com/office/drawing/2014/main" id="{80307F06-E024-F997-17B3-4EDA812851E9}"/>
              </a:ext>
            </a:extLst>
          </p:cNvPr>
          <p:cNvSpPr txBox="1"/>
          <p:nvPr/>
        </p:nvSpPr>
        <p:spPr>
          <a:xfrm>
            <a:off x="6474829" y="2389663"/>
            <a:ext cx="1411613" cy="523220"/>
          </a:xfrm>
          <a:prstGeom prst="rect">
            <a:avLst/>
          </a:prstGeom>
          <a:noFill/>
        </p:spPr>
        <p:txBody>
          <a:bodyPr wrap="square" rtlCol="0">
            <a:spAutoFit/>
          </a:bodyPr>
          <a:lstStyle/>
          <a:p>
            <a:pPr algn="ctr"/>
            <a:r>
              <a:rPr lang="en-US" sz="1400" dirty="0"/>
              <a:t>© Adobe</a:t>
            </a:r>
          </a:p>
          <a:p>
            <a:pPr algn="ctr"/>
            <a:r>
              <a:rPr lang="en-US" sz="1400" dirty="0"/>
              <a:t> Stock</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3105" y="301887"/>
            <a:ext cx="9584017" cy="537882"/>
          </a:xfrm>
        </p:spPr>
        <p:txBody>
          <a:bodyPr/>
          <a:lstStyle/>
          <a:p>
            <a:pPr algn="ctr"/>
            <a:r>
              <a:rPr lang="en-US" dirty="0"/>
              <a:t>Overview of PLC and RTU Functions</a:t>
            </a:r>
          </a:p>
        </p:txBody>
      </p:sp>
      <p:sp>
        <p:nvSpPr>
          <p:cNvPr id="11267" name="Rectangle 3"/>
          <p:cNvSpPr>
            <a:spLocks noGrp="1" noChangeArrowheads="1"/>
          </p:cNvSpPr>
          <p:nvPr>
            <p:ph idx="1"/>
          </p:nvPr>
        </p:nvSpPr>
        <p:spPr>
          <a:xfrm>
            <a:off x="683107" y="1344705"/>
            <a:ext cx="10776247" cy="5012551"/>
          </a:xfrm>
        </p:spPr>
        <p:txBody>
          <a:bodyPr/>
          <a:lstStyle/>
          <a:p>
            <a:r>
              <a:rPr lang="en-US" sz="2400" dirty="0"/>
              <a:t>Understanding PLCs and RTUs</a:t>
            </a:r>
          </a:p>
          <a:p>
            <a:pPr lvl="1"/>
            <a:r>
              <a:rPr lang="en-US" dirty="0"/>
              <a:t>PLCs: involve many I/Os and complex plant processes </a:t>
            </a:r>
          </a:p>
          <a:p>
            <a:pPr lvl="1"/>
            <a:r>
              <a:rPr lang="en-US" dirty="0"/>
              <a:t>RTUs: simpler processes, fewer I/Os, but remote communications</a:t>
            </a:r>
          </a:p>
          <a:p>
            <a:r>
              <a:rPr lang="en-US" sz="2400" dirty="0"/>
              <a:t>Typical roles of the PLC and the RTU in an ACS</a:t>
            </a:r>
          </a:p>
          <a:p>
            <a:pPr lvl="1"/>
            <a:r>
              <a:rPr lang="en-US" dirty="0"/>
              <a:t>Perform real-time processing required for each specific site</a:t>
            </a:r>
          </a:p>
          <a:p>
            <a:pPr lvl="1"/>
            <a:r>
              <a:rPr lang="en-US" dirty="0"/>
              <a:t>Integrate a reliable interface with connected sensors and actuators</a:t>
            </a:r>
          </a:p>
          <a:p>
            <a:pPr lvl="1"/>
            <a:r>
              <a:rPr lang="en-US" dirty="0"/>
              <a:t>Communicate with Peer devices and higher hierarchy controllers</a:t>
            </a:r>
          </a:p>
          <a:p>
            <a:pPr lvl="1"/>
            <a:r>
              <a:rPr lang="en-US" dirty="0"/>
              <a:t>Perform communication using special protocols as required</a:t>
            </a:r>
          </a:p>
          <a:p>
            <a:r>
              <a:rPr lang="en-US" sz="2400" dirty="0"/>
              <a:t>What is an ACS security model?</a:t>
            </a:r>
          </a:p>
          <a:p>
            <a:pPr lvl="1"/>
            <a:r>
              <a:rPr lang="en-US" dirty="0"/>
              <a:t>For IT systems, we say “Never Trust-Always Verify” for each Session.  </a:t>
            </a:r>
          </a:p>
          <a:p>
            <a:pPr lvl="1"/>
            <a:r>
              <a:rPr lang="en-US" dirty="0"/>
              <a:t>For a PLC and other ACS devices, we employ an adapted “Minimum Trust” security model.</a:t>
            </a:r>
          </a:p>
        </p:txBody>
      </p:sp>
      <p:pic>
        <p:nvPicPr>
          <p:cNvPr id="3" name="slide2">
            <a:hlinkClick r:id="" action="ppaction://media"/>
            <a:extLst>
              <a:ext uri="{FF2B5EF4-FFF2-40B4-BE49-F238E27FC236}">
                <a16:creationId xmlns:a16="http://schemas.microsoft.com/office/drawing/2014/main" id="{69DB8C34-36EF-3BBE-74AD-61C97A22D0D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5600" y="5648960"/>
            <a:ext cx="406400" cy="406400"/>
          </a:xfrm>
          <a:prstGeom prst="rect">
            <a:avLst/>
          </a:prstGeom>
        </p:spPr>
      </p:pic>
    </p:spTree>
    <p:custDataLst>
      <p:tags r:id="rId1"/>
    </p:custDataLst>
    <p:extLst>
      <p:ext uri="{BB962C8B-B14F-4D97-AF65-F5344CB8AC3E}">
        <p14:creationId xmlns:p14="http://schemas.microsoft.com/office/powerpoint/2010/main" val="2742090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8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EB9FC4-AFC5-2353-0F56-C9E5F4BE6871}"/>
              </a:ext>
            </a:extLst>
          </p:cNvPr>
          <p:cNvSpPr txBox="1"/>
          <p:nvPr/>
        </p:nvSpPr>
        <p:spPr>
          <a:xfrm>
            <a:off x="3312706" y="3277848"/>
            <a:ext cx="2852063" cy="363946"/>
          </a:xfrm>
          <a:prstGeom prst="rect">
            <a:avLst/>
          </a:prstGeom>
          <a:noFill/>
        </p:spPr>
        <p:txBody>
          <a:bodyPr wrap="none" rtlCol="0">
            <a:spAutoFit/>
          </a:bodyPr>
          <a:lstStyle/>
          <a:p>
            <a:r>
              <a:rPr lang="en-US" sz="1765" dirty="0"/>
              <a:t>Source Daniel Ehrenreich</a:t>
            </a:r>
          </a:p>
        </p:txBody>
      </p:sp>
      <p:sp>
        <p:nvSpPr>
          <p:cNvPr id="7" name="TextBox 6">
            <a:extLst>
              <a:ext uri="{FF2B5EF4-FFF2-40B4-BE49-F238E27FC236}">
                <a16:creationId xmlns:a16="http://schemas.microsoft.com/office/drawing/2014/main" id="{AAFAD53F-E336-5FCB-C6F6-6059A60DD3F3}"/>
              </a:ext>
            </a:extLst>
          </p:cNvPr>
          <p:cNvSpPr txBox="1"/>
          <p:nvPr/>
        </p:nvSpPr>
        <p:spPr>
          <a:xfrm>
            <a:off x="3312706" y="5629545"/>
            <a:ext cx="2523604" cy="282385"/>
          </a:xfrm>
          <a:prstGeom prst="rect">
            <a:avLst/>
          </a:prstGeom>
          <a:noFill/>
        </p:spPr>
        <p:txBody>
          <a:bodyPr wrap="square">
            <a:spAutoFit/>
          </a:bodyPr>
          <a:lstStyle/>
          <a:p>
            <a:r>
              <a:rPr lang="en-US" sz="1235" dirty="0"/>
              <a:t>AdobeStock_200397209.jpeg</a:t>
            </a:r>
          </a:p>
        </p:txBody>
      </p:sp>
      <p:sp>
        <p:nvSpPr>
          <p:cNvPr id="4" name="TextBox 3">
            <a:extLst>
              <a:ext uri="{FF2B5EF4-FFF2-40B4-BE49-F238E27FC236}">
                <a16:creationId xmlns:a16="http://schemas.microsoft.com/office/drawing/2014/main" id="{3DCFB801-21C3-44CB-BC29-07EBB4F9C055}"/>
              </a:ext>
            </a:extLst>
          </p:cNvPr>
          <p:cNvSpPr txBox="1"/>
          <p:nvPr/>
        </p:nvSpPr>
        <p:spPr>
          <a:xfrm>
            <a:off x="8052056" y="3381652"/>
            <a:ext cx="2428294" cy="1042593"/>
          </a:xfrm>
          <a:prstGeom prst="rect">
            <a:avLst/>
          </a:prstGeom>
          <a:noFill/>
        </p:spPr>
        <p:txBody>
          <a:bodyPr wrap="square">
            <a:spAutoFit/>
          </a:bodyPr>
          <a:lstStyle/>
          <a:p>
            <a:r>
              <a:rPr lang="en-US" sz="1235" dirty="0"/>
              <a:t>https://stock.adobe.com/images/electronic-digital-pressure-gauge-for-precision-measurements/380674186?prev_url=detail</a:t>
            </a:r>
          </a:p>
        </p:txBody>
      </p:sp>
      <p:sp>
        <p:nvSpPr>
          <p:cNvPr id="24583" name="Freeform 28"/>
          <p:cNvSpPr>
            <a:spLocks/>
          </p:cNvSpPr>
          <p:nvPr/>
        </p:nvSpPr>
        <p:spPr bwMode="auto">
          <a:xfrm>
            <a:off x="8133312" y="3688106"/>
            <a:ext cx="114797" cy="770927"/>
          </a:xfrm>
          <a:custGeom>
            <a:avLst/>
            <a:gdLst>
              <a:gd name="T0" fmla="*/ 9950839 w 20000"/>
              <a:gd name="T1" fmla="*/ 0 h 20000"/>
              <a:gd name="T2" fmla="*/ 0 w 20000"/>
              <a:gd name="T3" fmla="*/ 0 h 20000"/>
              <a:gd name="T4" fmla="*/ 0 w 20000"/>
              <a:gd name="T5" fmla="*/ 2147483646 h 20000"/>
              <a:gd name="T6" fmla="*/ 8420092 w 20000"/>
              <a:gd name="T7" fmla="*/ 2147483646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9898" y="0"/>
                </a:moveTo>
                <a:lnTo>
                  <a:pt x="0" y="0"/>
                </a:lnTo>
                <a:lnTo>
                  <a:pt x="0" y="19727"/>
                </a:lnTo>
                <a:lnTo>
                  <a:pt x="16837" y="1998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type="none" w="sm" len="sm"/>
                <a:tailEnd type="none" w="sm" len="sm"/>
              </a14:hiddenLine>
            </a:ext>
          </a:extLst>
        </p:spPr>
        <p:txBody>
          <a:bodyPr/>
          <a:lstStyle/>
          <a:p>
            <a:endParaRPr lang="en-US" sz="1747" dirty="0"/>
          </a:p>
        </p:txBody>
      </p:sp>
      <p:sp>
        <p:nvSpPr>
          <p:cNvPr id="10" name="Title 9"/>
          <p:cNvSpPr>
            <a:spLocks noGrp="1"/>
          </p:cNvSpPr>
          <p:nvPr>
            <p:ph type="title"/>
          </p:nvPr>
        </p:nvSpPr>
        <p:spPr>
          <a:xfrm>
            <a:off x="754201" y="352698"/>
            <a:ext cx="9549142" cy="811032"/>
          </a:xfrm>
        </p:spPr>
        <p:txBody>
          <a:bodyPr>
            <a:noAutofit/>
          </a:bodyPr>
          <a:lstStyle/>
          <a:p>
            <a:pPr algn="ctr" defTabSz="899320" eaLnBrk="0" fontAlgn="base" hangingPunct="0">
              <a:spcAft>
                <a:spcPct val="0"/>
              </a:spcAft>
            </a:pPr>
            <a:r>
              <a:rPr lang="en-US" altLang="en-US" sz="3200" b="1" dirty="0">
                <a:solidFill>
                  <a:srgbClr val="072B5F"/>
                </a:solidFill>
              </a:rPr>
              <a:t>Major Components of an ACS Architecture</a:t>
            </a:r>
            <a:endParaRPr lang="en-US" sz="3200" b="1" dirty="0">
              <a:solidFill>
                <a:srgbClr val="072B5F"/>
              </a:solidFill>
            </a:endParaRPr>
          </a:p>
        </p:txBody>
      </p:sp>
      <p:pic>
        <p:nvPicPr>
          <p:cNvPr id="9" name="Picture 8">
            <a:extLst>
              <a:ext uri="{FF2B5EF4-FFF2-40B4-BE49-F238E27FC236}">
                <a16:creationId xmlns:a16="http://schemas.microsoft.com/office/drawing/2014/main" id="{9949F972-18AE-754E-29B6-95C75D68406C}"/>
              </a:ext>
            </a:extLst>
          </p:cNvPr>
          <p:cNvPicPr>
            <a:picLocks noChangeAspect="1"/>
          </p:cNvPicPr>
          <p:nvPr/>
        </p:nvPicPr>
        <p:blipFill>
          <a:blip r:embed="rId6"/>
          <a:stretch>
            <a:fillRect/>
          </a:stretch>
        </p:blipFill>
        <p:spPr>
          <a:xfrm>
            <a:off x="2402033" y="1297885"/>
            <a:ext cx="5234009" cy="3162470"/>
          </a:xfrm>
          <a:prstGeom prst="rect">
            <a:avLst/>
          </a:prstGeom>
        </p:spPr>
      </p:pic>
      <p:sp>
        <p:nvSpPr>
          <p:cNvPr id="13" name="Left Brace 12">
            <a:extLst>
              <a:ext uri="{FF2B5EF4-FFF2-40B4-BE49-F238E27FC236}">
                <a16:creationId xmlns:a16="http://schemas.microsoft.com/office/drawing/2014/main" id="{9F597C98-DEBF-0152-4512-D65D08F7DAA3}"/>
              </a:ext>
            </a:extLst>
          </p:cNvPr>
          <p:cNvSpPr/>
          <p:nvPr/>
        </p:nvSpPr>
        <p:spPr bwMode="auto">
          <a:xfrm>
            <a:off x="7560126" y="2809006"/>
            <a:ext cx="520843" cy="2082789"/>
          </a:xfrm>
          <a:prstGeom prst="leftBrace">
            <a:avLst/>
          </a:prstGeom>
          <a:noFill/>
          <a:ln w="12700" cap="flat" cmpd="sng" algn="ctr">
            <a:solidFill>
              <a:schemeClr val="tx1"/>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dirty="0">
              <a:latin typeface="Times" panose="02020603050405020304" pitchFamily="18" charset="0"/>
            </a:endParaRPr>
          </a:p>
        </p:txBody>
      </p:sp>
      <p:sp>
        <p:nvSpPr>
          <p:cNvPr id="14" name="Left Brace 13">
            <a:extLst>
              <a:ext uri="{FF2B5EF4-FFF2-40B4-BE49-F238E27FC236}">
                <a16:creationId xmlns:a16="http://schemas.microsoft.com/office/drawing/2014/main" id="{90CBFC9A-3DF8-5AA1-F7E6-5E495E1B4BD0}"/>
              </a:ext>
            </a:extLst>
          </p:cNvPr>
          <p:cNvSpPr/>
          <p:nvPr/>
        </p:nvSpPr>
        <p:spPr bwMode="auto">
          <a:xfrm rot="16200000">
            <a:off x="4166272" y="2219779"/>
            <a:ext cx="529738" cy="4038467"/>
          </a:xfrm>
          <a:prstGeom prst="leftBrace">
            <a:avLst/>
          </a:prstGeom>
          <a:noFill/>
          <a:ln w="12700" cap="flat" cmpd="sng" algn="ctr">
            <a:solidFill>
              <a:schemeClr val="tx1"/>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dirty="0">
              <a:latin typeface="Times" panose="02020603050405020304" pitchFamily="18" charset="0"/>
            </a:endParaRPr>
          </a:p>
        </p:txBody>
      </p:sp>
      <p:sp>
        <p:nvSpPr>
          <p:cNvPr id="15" name="TextBox 14">
            <a:extLst>
              <a:ext uri="{FF2B5EF4-FFF2-40B4-BE49-F238E27FC236}">
                <a16:creationId xmlns:a16="http://schemas.microsoft.com/office/drawing/2014/main" id="{EC334320-4463-44E9-7B02-4F86228A967A}"/>
              </a:ext>
            </a:extLst>
          </p:cNvPr>
          <p:cNvSpPr txBox="1"/>
          <p:nvPr/>
        </p:nvSpPr>
        <p:spPr>
          <a:xfrm>
            <a:off x="6587798" y="5103879"/>
            <a:ext cx="1392421" cy="472437"/>
          </a:xfrm>
          <a:prstGeom prst="rect">
            <a:avLst/>
          </a:prstGeom>
          <a:noFill/>
        </p:spPr>
        <p:txBody>
          <a:bodyPr wrap="square" rtlCol="0">
            <a:spAutoFit/>
          </a:bodyPr>
          <a:lstStyle/>
          <a:p>
            <a:r>
              <a:rPr lang="en-US" sz="1235" b="1" dirty="0">
                <a:latin typeface="Arial" panose="020B0604020202020204" pitchFamily="34" charset="0"/>
                <a:cs typeface="Arial" panose="020B0604020202020204" pitchFamily="34" charset="0"/>
              </a:rPr>
              <a:t>Process Plant Equipment</a:t>
            </a:r>
          </a:p>
        </p:txBody>
      </p:sp>
      <p:pic>
        <p:nvPicPr>
          <p:cNvPr id="2" name="Picture 1">
            <a:extLst>
              <a:ext uri="{FF2B5EF4-FFF2-40B4-BE49-F238E27FC236}">
                <a16:creationId xmlns:a16="http://schemas.microsoft.com/office/drawing/2014/main" id="{CFDB298C-0B73-59B9-8B46-9E91E90C79D8}"/>
              </a:ext>
            </a:extLst>
          </p:cNvPr>
          <p:cNvPicPr>
            <a:picLocks noChangeAspect="1"/>
          </p:cNvPicPr>
          <p:nvPr/>
        </p:nvPicPr>
        <p:blipFill>
          <a:blip r:embed="rId7"/>
          <a:stretch>
            <a:fillRect/>
          </a:stretch>
        </p:blipFill>
        <p:spPr>
          <a:xfrm>
            <a:off x="7980219" y="2956586"/>
            <a:ext cx="2683355" cy="1792481"/>
          </a:xfrm>
          <a:prstGeom prst="rect">
            <a:avLst/>
          </a:prstGeom>
        </p:spPr>
      </p:pic>
      <p:pic>
        <p:nvPicPr>
          <p:cNvPr id="6" name="Picture 5" descr="A blue and yellow machine&#10;&#10;Description automatically generated">
            <a:extLst>
              <a:ext uri="{FF2B5EF4-FFF2-40B4-BE49-F238E27FC236}">
                <a16:creationId xmlns:a16="http://schemas.microsoft.com/office/drawing/2014/main" id="{F829A349-2CEE-C9A3-0AD2-F11F10836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2029" y="4499651"/>
            <a:ext cx="3598223" cy="2196194"/>
          </a:xfrm>
          <a:prstGeom prst="rect">
            <a:avLst/>
          </a:prstGeom>
        </p:spPr>
      </p:pic>
      <p:sp>
        <p:nvSpPr>
          <p:cNvPr id="11" name="TextBox 10">
            <a:extLst>
              <a:ext uri="{FF2B5EF4-FFF2-40B4-BE49-F238E27FC236}">
                <a16:creationId xmlns:a16="http://schemas.microsoft.com/office/drawing/2014/main" id="{8734F677-88AE-9125-6190-A3E8AF5F4EA4}"/>
              </a:ext>
            </a:extLst>
          </p:cNvPr>
          <p:cNvSpPr txBox="1"/>
          <p:nvPr/>
        </p:nvSpPr>
        <p:spPr>
          <a:xfrm>
            <a:off x="8340448" y="4862362"/>
            <a:ext cx="1962895" cy="307777"/>
          </a:xfrm>
          <a:prstGeom prst="rect">
            <a:avLst/>
          </a:prstGeom>
          <a:noFill/>
        </p:spPr>
        <p:txBody>
          <a:bodyPr wrap="square" rtlCol="0">
            <a:spAutoFit/>
          </a:bodyPr>
          <a:lstStyle/>
          <a:p>
            <a:pPr algn="ctr"/>
            <a:r>
              <a:rPr lang="en-US" sz="1400" dirty="0"/>
              <a:t>© Adobe Stock</a:t>
            </a:r>
          </a:p>
        </p:txBody>
      </p:sp>
      <p:sp>
        <p:nvSpPr>
          <p:cNvPr id="12" name="TextBox 11">
            <a:extLst>
              <a:ext uri="{FF2B5EF4-FFF2-40B4-BE49-F238E27FC236}">
                <a16:creationId xmlns:a16="http://schemas.microsoft.com/office/drawing/2014/main" id="{743483A4-C52C-1F26-A76A-2B6408ACC3AD}"/>
              </a:ext>
            </a:extLst>
          </p:cNvPr>
          <p:cNvSpPr txBox="1"/>
          <p:nvPr/>
        </p:nvSpPr>
        <p:spPr>
          <a:xfrm>
            <a:off x="1325901" y="5247517"/>
            <a:ext cx="1411613" cy="523220"/>
          </a:xfrm>
          <a:prstGeom prst="rect">
            <a:avLst/>
          </a:prstGeom>
          <a:noFill/>
        </p:spPr>
        <p:txBody>
          <a:bodyPr wrap="square" rtlCol="0">
            <a:spAutoFit/>
          </a:bodyPr>
          <a:lstStyle/>
          <a:p>
            <a:pPr algn="ctr"/>
            <a:r>
              <a:rPr lang="en-US" sz="1400" dirty="0"/>
              <a:t>© Adobe</a:t>
            </a:r>
          </a:p>
          <a:p>
            <a:pPr algn="ctr"/>
            <a:r>
              <a:rPr lang="en-US" sz="1400" dirty="0"/>
              <a:t> Stock</a:t>
            </a:r>
          </a:p>
        </p:txBody>
      </p:sp>
      <p:pic>
        <p:nvPicPr>
          <p:cNvPr id="5" name="slide3">
            <a:hlinkClick r:id="" action="ppaction://media"/>
            <a:extLst>
              <a:ext uri="{FF2B5EF4-FFF2-40B4-BE49-F238E27FC236}">
                <a16:creationId xmlns:a16="http://schemas.microsoft.com/office/drawing/2014/main" id="{A9BC3017-EEF3-0264-6B27-7075859EA6A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800840" y="5708730"/>
            <a:ext cx="406400" cy="406400"/>
          </a:xfrm>
          <a:prstGeom prst="rect">
            <a:avLst/>
          </a:prstGeom>
        </p:spPr>
      </p:pic>
    </p:spTree>
    <p:custDataLst>
      <p:tags r:id="rId1"/>
    </p:custDataLst>
    <p:extLst>
      <p:ext uri="{BB962C8B-B14F-4D97-AF65-F5344CB8AC3E}">
        <p14:creationId xmlns:p14="http://schemas.microsoft.com/office/powerpoint/2010/main" val="1582585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3105" y="301887"/>
            <a:ext cx="9584017" cy="537882"/>
          </a:xfrm>
        </p:spPr>
        <p:txBody>
          <a:bodyPr/>
          <a:lstStyle/>
          <a:p>
            <a:pPr algn="ctr"/>
            <a:r>
              <a:rPr lang="en-US" dirty="0"/>
              <a:t>ACS Cybersecurity Risks</a:t>
            </a:r>
          </a:p>
        </p:txBody>
      </p:sp>
      <p:sp>
        <p:nvSpPr>
          <p:cNvPr id="7" name="Content Placeholder 6"/>
          <p:cNvSpPr>
            <a:spLocks noGrp="1"/>
          </p:cNvSpPr>
          <p:nvPr>
            <p:ph idx="1"/>
          </p:nvPr>
        </p:nvSpPr>
        <p:spPr>
          <a:xfrm>
            <a:off x="683105" y="1229092"/>
            <a:ext cx="10776247" cy="4649040"/>
          </a:xfrm>
        </p:spPr>
        <p:txBody>
          <a:bodyPr/>
          <a:lstStyle/>
          <a:p>
            <a:r>
              <a:rPr lang="en-US" altLang="en-US" sz="2000" dirty="0"/>
              <a:t>Any device may fail, so alerts are reported to the Operator at:            of:</a:t>
            </a:r>
          </a:p>
          <a:p>
            <a:pPr lvl="1"/>
            <a:r>
              <a:rPr lang="en-US" altLang="en-US" dirty="0"/>
              <a:t>Abnormal process values (alarms)</a:t>
            </a:r>
          </a:p>
          <a:p>
            <a:pPr lvl="1"/>
            <a:r>
              <a:rPr lang="en-US" altLang="en-US" dirty="0"/>
              <a:t>Loss of control</a:t>
            </a:r>
          </a:p>
          <a:p>
            <a:pPr lvl="1"/>
            <a:r>
              <a:rPr lang="en-US" altLang="en-US" dirty="0"/>
              <a:t>Communications failures</a:t>
            </a:r>
            <a:br>
              <a:rPr lang="en-US" altLang="en-US" dirty="0"/>
            </a:br>
            <a:r>
              <a:rPr lang="en-US" altLang="en-US" sz="1100" dirty="0"/>
              <a:t>  </a:t>
            </a:r>
            <a:r>
              <a:rPr lang="en-US" altLang="en-US" sz="1400" dirty="0"/>
              <a:t> </a:t>
            </a:r>
            <a:endParaRPr lang="en-US" altLang="en-US" dirty="0"/>
          </a:p>
          <a:p>
            <a:r>
              <a:rPr lang="en-US" altLang="en-US" sz="2000" dirty="0"/>
              <a:t>In recent incidents, attackers have caused failures of each of these ACS components.</a:t>
            </a:r>
          </a:p>
        </p:txBody>
      </p:sp>
      <p:pic>
        <p:nvPicPr>
          <p:cNvPr id="2" name="Picture 1">
            <a:extLst>
              <a:ext uri="{FF2B5EF4-FFF2-40B4-BE49-F238E27FC236}">
                <a16:creationId xmlns:a16="http://schemas.microsoft.com/office/drawing/2014/main" id="{2EB0224C-040B-4284-D91E-590C4DA29D1B}"/>
              </a:ext>
            </a:extLst>
          </p:cNvPr>
          <p:cNvPicPr>
            <a:picLocks noChangeAspect="1"/>
          </p:cNvPicPr>
          <p:nvPr/>
        </p:nvPicPr>
        <p:blipFill>
          <a:blip r:embed="rId6"/>
          <a:stretch>
            <a:fillRect/>
          </a:stretch>
        </p:blipFill>
        <p:spPr>
          <a:xfrm>
            <a:off x="3274213" y="3343669"/>
            <a:ext cx="7487917" cy="2918669"/>
          </a:xfrm>
          <a:prstGeom prst="rect">
            <a:avLst/>
          </a:prstGeom>
        </p:spPr>
      </p:pic>
      <p:sp>
        <p:nvSpPr>
          <p:cNvPr id="3" name="Rectangle 2">
            <a:extLst>
              <a:ext uri="{FF2B5EF4-FFF2-40B4-BE49-F238E27FC236}">
                <a16:creationId xmlns:a16="http://schemas.microsoft.com/office/drawing/2014/main" id="{5266399D-FA17-4322-CFB6-A1671ADCFE83}"/>
              </a:ext>
            </a:extLst>
          </p:cNvPr>
          <p:cNvSpPr/>
          <p:nvPr/>
        </p:nvSpPr>
        <p:spPr bwMode="auto">
          <a:xfrm>
            <a:off x="8825858" y="1260756"/>
            <a:ext cx="879661" cy="381399"/>
          </a:xfrm>
          <a:prstGeom prst="rect">
            <a:avLst/>
          </a:prstGeom>
          <a:solidFill>
            <a:srgbClr val="A9D18E"/>
          </a:solidFill>
          <a:ln w="12700"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r>
              <a:rPr lang="en-US" sz="1600" b="1" dirty="0">
                <a:latin typeface="Arial" panose="020B0604020202020204" pitchFamily="34" charset="0"/>
                <a:cs typeface="Arial" panose="020B0604020202020204" pitchFamily="34" charset="0"/>
              </a:rPr>
              <a:t>Level 2</a:t>
            </a:r>
          </a:p>
        </p:txBody>
      </p:sp>
      <p:pic>
        <p:nvPicPr>
          <p:cNvPr id="5" name="slide4">
            <a:hlinkClick r:id="" action="ppaction://media"/>
            <a:extLst>
              <a:ext uri="{FF2B5EF4-FFF2-40B4-BE49-F238E27FC236}">
                <a16:creationId xmlns:a16="http://schemas.microsoft.com/office/drawing/2014/main" id="{E476E9C0-1447-B60D-0EA8-BD9F835C1E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1696" y="5674932"/>
            <a:ext cx="406400" cy="406400"/>
          </a:xfrm>
          <a:prstGeom prst="rect">
            <a:avLst/>
          </a:prstGeom>
        </p:spPr>
      </p:pic>
    </p:spTree>
    <p:custDataLst>
      <p:tags r:id="rId1"/>
    </p:custDataLst>
    <p:extLst>
      <p:ext uri="{BB962C8B-B14F-4D97-AF65-F5344CB8AC3E}">
        <p14:creationId xmlns:p14="http://schemas.microsoft.com/office/powerpoint/2010/main" val="221284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altLang="en-US" dirty="0"/>
              <a:t>Internal PLC Programs May be Changed</a:t>
            </a:r>
            <a:endParaRPr lang="en-US" dirty="0"/>
          </a:p>
        </p:txBody>
      </p:sp>
      <p:grpSp>
        <p:nvGrpSpPr>
          <p:cNvPr id="11" name="Group 10">
            <a:extLst>
              <a:ext uri="{FF2B5EF4-FFF2-40B4-BE49-F238E27FC236}">
                <a16:creationId xmlns:a16="http://schemas.microsoft.com/office/drawing/2014/main" id="{ABCC508D-5986-CCAD-F6D7-B60011E10DE0}"/>
              </a:ext>
            </a:extLst>
          </p:cNvPr>
          <p:cNvGrpSpPr/>
          <p:nvPr/>
        </p:nvGrpSpPr>
        <p:grpSpPr>
          <a:xfrm>
            <a:off x="4204252" y="1276350"/>
            <a:ext cx="7662708" cy="5140903"/>
            <a:chOff x="4204252" y="1188917"/>
            <a:chExt cx="7662708" cy="5514549"/>
          </a:xfrm>
        </p:grpSpPr>
        <p:sp>
          <p:nvSpPr>
            <p:cNvPr id="9" name="TextBox 8">
              <a:extLst>
                <a:ext uri="{FF2B5EF4-FFF2-40B4-BE49-F238E27FC236}">
                  <a16:creationId xmlns:a16="http://schemas.microsoft.com/office/drawing/2014/main" id="{83DE5447-ECBC-1D5C-44AB-D6A0959F5C6A}"/>
                </a:ext>
              </a:extLst>
            </p:cNvPr>
            <p:cNvSpPr txBox="1"/>
            <p:nvPr/>
          </p:nvSpPr>
          <p:spPr>
            <a:xfrm>
              <a:off x="4572894" y="4262636"/>
              <a:ext cx="1719454" cy="1015663"/>
            </a:xfrm>
            <a:prstGeom prst="rect">
              <a:avLst/>
            </a:prstGeom>
            <a:noFill/>
          </p:spPr>
          <p:txBody>
            <a:bodyPr wrap="square" rtlCol="0">
              <a:spAutoFit/>
            </a:bodyPr>
            <a:lstStyle/>
            <a:p>
              <a:r>
                <a:rPr lang="en-US" sz="2000" dirty="0"/>
                <a:t>Source Daniel Ehrenreich</a:t>
              </a:r>
            </a:p>
          </p:txBody>
        </p:sp>
        <p:sp>
          <p:nvSpPr>
            <p:cNvPr id="24583" name="Freeform 28"/>
            <p:cNvSpPr>
              <a:spLocks/>
            </p:cNvSpPr>
            <p:nvPr/>
          </p:nvSpPr>
          <p:spPr bwMode="auto">
            <a:xfrm>
              <a:off x="7801447" y="3523120"/>
              <a:ext cx="114797" cy="770927"/>
            </a:xfrm>
            <a:custGeom>
              <a:avLst/>
              <a:gdLst>
                <a:gd name="T0" fmla="*/ 9950839 w 20000"/>
                <a:gd name="T1" fmla="*/ 0 h 20000"/>
                <a:gd name="T2" fmla="*/ 0 w 20000"/>
                <a:gd name="T3" fmla="*/ 0 h 20000"/>
                <a:gd name="T4" fmla="*/ 0 w 20000"/>
                <a:gd name="T5" fmla="*/ 2147483646 h 20000"/>
                <a:gd name="T6" fmla="*/ 8420092 w 20000"/>
                <a:gd name="T7" fmla="*/ 2147483646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9898" y="0"/>
                  </a:moveTo>
                  <a:lnTo>
                    <a:pt x="0" y="0"/>
                  </a:lnTo>
                  <a:lnTo>
                    <a:pt x="0" y="19727"/>
                  </a:lnTo>
                  <a:lnTo>
                    <a:pt x="16837" y="1998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type="none" w="sm" len="sm"/>
                  <a:tailEnd type="none" w="sm" len="sm"/>
                </a14:hiddenLine>
              </a:ext>
            </a:extLst>
          </p:spPr>
          <p:txBody>
            <a:bodyPr/>
            <a:lstStyle/>
            <a:p>
              <a:endParaRPr lang="en-US" sz="2000" dirty="0"/>
            </a:p>
          </p:txBody>
        </p:sp>
        <p:grpSp>
          <p:nvGrpSpPr>
            <p:cNvPr id="6" name="Group 5">
              <a:extLst>
                <a:ext uri="{FF2B5EF4-FFF2-40B4-BE49-F238E27FC236}">
                  <a16:creationId xmlns:a16="http://schemas.microsoft.com/office/drawing/2014/main" id="{CD6848B2-1743-02D4-BDE3-894881C78166}"/>
                </a:ext>
              </a:extLst>
            </p:cNvPr>
            <p:cNvGrpSpPr/>
            <p:nvPr/>
          </p:nvGrpSpPr>
          <p:grpSpPr>
            <a:xfrm>
              <a:off x="4204252" y="1188917"/>
              <a:ext cx="7662708" cy="5514549"/>
              <a:chOff x="819590" y="2332689"/>
              <a:chExt cx="4423203" cy="3782380"/>
            </a:xfrm>
          </p:grpSpPr>
          <p:grpSp>
            <p:nvGrpSpPr>
              <p:cNvPr id="7" name="Group 55"/>
              <p:cNvGrpSpPr>
                <a:grpSpLocks/>
              </p:cNvGrpSpPr>
              <p:nvPr/>
            </p:nvGrpSpPr>
            <p:grpSpPr bwMode="auto">
              <a:xfrm>
                <a:off x="1605881" y="2620429"/>
                <a:ext cx="3636912" cy="2169361"/>
                <a:chOff x="672" y="2016"/>
                <a:chExt cx="755" cy="1671"/>
              </a:xfrm>
            </p:grpSpPr>
            <p:sp>
              <p:nvSpPr>
                <p:cNvPr id="24598" name="Rectangle 33"/>
                <p:cNvSpPr>
                  <a:spLocks noChangeArrowheads="1"/>
                </p:cNvSpPr>
                <p:nvPr/>
              </p:nvSpPr>
              <p:spPr bwMode="auto">
                <a:xfrm>
                  <a:off x="695" y="3203"/>
                  <a:ext cx="732" cy="484"/>
                </a:xfrm>
                <a:prstGeom prst="rect">
                  <a:avLst/>
                </a:prstGeom>
                <a:noFill/>
                <a:ln w="12700">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8537" tIns="8537" rIns="8537" bIns="8537"/>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dirty="0">
                      <a:solidFill>
                        <a:srgbClr val="993300"/>
                      </a:solidFill>
                      <a:latin typeface="Arial" panose="020B0604020202020204" pitchFamily="34" charset="0"/>
                    </a:rPr>
                    <a:t>Pushbuttons’ contacts,</a:t>
                  </a:r>
                </a:p>
                <a:p>
                  <a:pPr algn="ctr">
                    <a:spcBef>
                      <a:spcPct val="0"/>
                    </a:spcBef>
                    <a:buFontTx/>
                    <a:buNone/>
                  </a:pPr>
                  <a:r>
                    <a:rPr lang="en-US" altLang="en-US" sz="1800" b="1" dirty="0">
                      <a:solidFill>
                        <a:srgbClr val="993300"/>
                      </a:solidFill>
                      <a:latin typeface="Arial" panose="020B0604020202020204" pitchFamily="34" charset="0"/>
                    </a:rPr>
                    <a:t>limit switches, etc.</a:t>
                  </a:r>
                  <a:endParaRPr lang="en-US" altLang="en-US" sz="1050" b="1" dirty="0">
                    <a:solidFill>
                      <a:srgbClr val="993300"/>
                    </a:solidFill>
                  </a:endParaRPr>
                </a:p>
              </p:txBody>
            </p:sp>
            <p:sp>
              <p:nvSpPr>
                <p:cNvPr id="24599" name="AutoShape 54"/>
                <p:cNvSpPr>
                  <a:spLocks noChangeArrowheads="1"/>
                </p:cNvSpPr>
                <p:nvPr/>
              </p:nvSpPr>
              <p:spPr bwMode="auto">
                <a:xfrm>
                  <a:off x="672" y="2016"/>
                  <a:ext cx="570" cy="2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99"/>
                </a:solidFill>
                <a:ln w="9525">
                  <a:solidFill>
                    <a:schemeClr val="tx1"/>
                  </a:solidFill>
                  <a:miter lim="800000"/>
                  <a:headEnd/>
                  <a:tailEnd/>
                </a:ln>
              </p:spPr>
              <p:txBody>
                <a:bodyPr wrap="none" anchor="ctr"/>
                <a:lstStyle/>
                <a:p>
                  <a:endParaRPr lang="en-US" sz="3200" b="1" dirty="0"/>
                </a:p>
              </p:txBody>
            </p:sp>
          </p:grpSp>
          <p:grpSp>
            <p:nvGrpSpPr>
              <p:cNvPr id="4" name="Group 3">
                <a:extLst>
                  <a:ext uri="{FF2B5EF4-FFF2-40B4-BE49-F238E27FC236}">
                    <a16:creationId xmlns:a16="http://schemas.microsoft.com/office/drawing/2014/main" id="{7DCF3DA0-E0D4-4FD9-3133-35BA3929F77F}"/>
                  </a:ext>
                </a:extLst>
              </p:cNvPr>
              <p:cNvGrpSpPr/>
              <p:nvPr/>
            </p:nvGrpSpPr>
            <p:grpSpPr>
              <a:xfrm>
                <a:off x="819590" y="2332689"/>
                <a:ext cx="4102648" cy="3782380"/>
                <a:chOff x="819590" y="2332689"/>
                <a:chExt cx="4102648" cy="3782380"/>
              </a:xfrm>
            </p:grpSpPr>
            <p:sp>
              <p:nvSpPr>
                <p:cNvPr id="24581" name="Freeform 7"/>
                <p:cNvSpPr>
                  <a:spLocks/>
                </p:cNvSpPr>
                <p:nvPr/>
              </p:nvSpPr>
              <p:spPr bwMode="auto">
                <a:xfrm>
                  <a:off x="2658977" y="3605336"/>
                  <a:ext cx="1301" cy="2192730"/>
                </a:xfrm>
                <a:custGeom>
                  <a:avLst/>
                  <a:gdLst>
                    <a:gd name="T0" fmla="*/ 0 w 1588"/>
                    <a:gd name="T1" fmla="*/ 0 h 1689"/>
                    <a:gd name="T2" fmla="*/ 0 w 1588"/>
                    <a:gd name="T3" fmla="*/ 2147483646 h 1689"/>
                    <a:gd name="T4" fmla="*/ 0 w 1588"/>
                    <a:gd name="T5" fmla="*/ 2147483646 h 1689"/>
                    <a:gd name="T6" fmla="*/ 0 w 1588"/>
                    <a:gd name="T7" fmla="*/ 0 h 1689"/>
                    <a:gd name="T8" fmla="*/ 0 60000 65536"/>
                    <a:gd name="T9" fmla="*/ 0 60000 65536"/>
                    <a:gd name="T10" fmla="*/ 0 60000 65536"/>
                    <a:gd name="T11" fmla="*/ 0 60000 65536"/>
                    <a:gd name="T12" fmla="*/ 0 w 1588"/>
                    <a:gd name="T13" fmla="*/ 0 h 1689"/>
                    <a:gd name="T14" fmla="*/ 1588 w 1588"/>
                    <a:gd name="T15" fmla="*/ 1689 h 1689"/>
                  </a:gdLst>
                  <a:ahLst/>
                  <a:cxnLst>
                    <a:cxn ang="T8">
                      <a:pos x="T0" y="T1"/>
                    </a:cxn>
                    <a:cxn ang="T9">
                      <a:pos x="T2" y="T3"/>
                    </a:cxn>
                    <a:cxn ang="T10">
                      <a:pos x="T4" y="T5"/>
                    </a:cxn>
                    <a:cxn ang="T11">
                      <a:pos x="T6" y="T7"/>
                    </a:cxn>
                  </a:cxnLst>
                  <a:rect l="T12" t="T13" r="T14" b="T15"/>
                  <a:pathLst>
                    <a:path w="1588" h="1689">
                      <a:moveTo>
                        <a:pt x="0" y="0"/>
                      </a:moveTo>
                      <a:lnTo>
                        <a:pt x="0" y="1689"/>
                      </a:lnTo>
                      <a:lnTo>
                        <a:pt x="0" y="1684"/>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dirty="0">
                    <a:latin typeface="Arial" panose="020B0604020202020204" pitchFamily="34" charset="0"/>
                    <a:cs typeface="Arial" panose="020B0604020202020204" pitchFamily="34" charset="0"/>
                  </a:endParaRPr>
                </a:p>
              </p:txBody>
            </p:sp>
            <p:grpSp>
              <p:nvGrpSpPr>
                <p:cNvPr id="2" name="Group 62"/>
                <p:cNvGrpSpPr>
                  <a:grpSpLocks/>
                </p:cNvGrpSpPr>
                <p:nvPr/>
              </p:nvGrpSpPr>
              <p:grpSpPr bwMode="auto">
                <a:xfrm>
                  <a:off x="913580" y="4527736"/>
                  <a:ext cx="1680652" cy="658858"/>
                  <a:chOff x="2304" y="1824"/>
                  <a:chExt cx="1144" cy="854"/>
                </a:xfrm>
              </p:grpSpPr>
              <p:sp>
                <p:nvSpPr>
                  <p:cNvPr id="24608" name="Rectangle 12"/>
                  <p:cNvSpPr>
                    <a:spLocks noChangeArrowheads="1"/>
                  </p:cNvSpPr>
                  <p:nvPr/>
                </p:nvSpPr>
                <p:spPr bwMode="auto">
                  <a:xfrm>
                    <a:off x="2304" y="1824"/>
                    <a:ext cx="1144" cy="854"/>
                  </a:xfrm>
                  <a:prstGeom prst="rect">
                    <a:avLst/>
                  </a:prstGeom>
                  <a:solidFill>
                    <a:srgbClr val="FFCC00"/>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3600" b="1" dirty="0">
                      <a:latin typeface="Arial" panose="020B0604020202020204" pitchFamily="34" charset="0"/>
                      <a:cs typeface="Arial" panose="020B0604020202020204" pitchFamily="34" charset="0"/>
                    </a:endParaRPr>
                  </a:p>
                </p:txBody>
              </p:sp>
              <p:sp>
                <p:nvSpPr>
                  <p:cNvPr id="24609" name="Rectangle 24"/>
                  <p:cNvSpPr>
                    <a:spLocks noChangeArrowheads="1"/>
                  </p:cNvSpPr>
                  <p:nvPr/>
                </p:nvSpPr>
                <p:spPr bwMode="auto">
                  <a:xfrm>
                    <a:off x="2448" y="2160"/>
                    <a:ext cx="83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537" tIns="8537" rIns="8537" bIns="8537"/>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dirty="0">
                        <a:latin typeface="Arial" panose="020B0604020202020204" pitchFamily="34" charset="0"/>
                        <a:cs typeface="Arial" panose="020B0604020202020204" pitchFamily="34" charset="0"/>
                      </a:rPr>
                      <a:t>PROCESSOR</a:t>
                    </a:r>
                  </a:p>
                </p:txBody>
              </p:sp>
            </p:grpSp>
            <p:sp>
              <p:nvSpPr>
                <p:cNvPr id="49192" name="Line 40"/>
                <p:cNvSpPr>
                  <a:spLocks noChangeShapeType="1"/>
                </p:cNvSpPr>
                <p:nvPr/>
              </p:nvSpPr>
              <p:spPr bwMode="auto">
                <a:xfrm>
                  <a:off x="2316804" y="5199576"/>
                  <a:ext cx="1300" cy="498524"/>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3200" b="1" dirty="0">
                    <a:latin typeface="Arial" panose="020B0604020202020204" pitchFamily="34" charset="0"/>
                    <a:cs typeface="Arial" panose="020B0604020202020204" pitchFamily="34" charset="0"/>
                  </a:endParaRPr>
                </a:p>
              </p:txBody>
            </p:sp>
            <p:sp>
              <p:nvSpPr>
                <p:cNvPr id="49193" name="Line 41"/>
                <p:cNvSpPr>
                  <a:spLocks noChangeShapeType="1"/>
                </p:cNvSpPr>
                <p:nvPr/>
              </p:nvSpPr>
              <p:spPr bwMode="auto">
                <a:xfrm rot="16200000">
                  <a:off x="900894" y="4254664"/>
                  <a:ext cx="488140" cy="1299"/>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dirty="0">
                    <a:latin typeface="Arial" panose="020B0604020202020204" pitchFamily="34" charset="0"/>
                    <a:cs typeface="Arial" panose="020B0604020202020204" pitchFamily="34" charset="0"/>
                  </a:endParaRPr>
                </a:p>
              </p:txBody>
            </p:sp>
            <p:sp>
              <p:nvSpPr>
                <p:cNvPr id="49194" name="Line 42"/>
                <p:cNvSpPr>
                  <a:spLocks noChangeShapeType="1"/>
                </p:cNvSpPr>
                <p:nvPr/>
              </p:nvSpPr>
              <p:spPr bwMode="auto">
                <a:xfrm rot="16200000" flipH="1">
                  <a:off x="1832153" y="4248550"/>
                  <a:ext cx="532250" cy="1299"/>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dirty="0">
                    <a:latin typeface="Arial" panose="020B0604020202020204" pitchFamily="34" charset="0"/>
                    <a:cs typeface="Arial" panose="020B0604020202020204" pitchFamily="34" charset="0"/>
                  </a:endParaRPr>
                </a:p>
              </p:txBody>
            </p:sp>
            <p:grpSp>
              <p:nvGrpSpPr>
                <p:cNvPr id="3" name="Group 63"/>
                <p:cNvGrpSpPr>
                  <a:grpSpLocks/>
                </p:cNvGrpSpPr>
                <p:nvPr/>
              </p:nvGrpSpPr>
              <p:grpSpPr bwMode="auto">
                <a:xfrm>
                  <a:off x="819590" y="5527837"/>
                  <a:ext cx="879540" cy="498524"/>
                  <a:chOff x="2448" y="936"/>
                  <a:chExt cx="858" cy="593"/>
                </a:xfrm>
                <a:solidFill>
                  <a:schemeClr val="accent3">
                    <a:lumMod val="20000"/>
                    <a:lumOff val="80000"/>
                  </a:schemeClr>
                </a:solidFill>
              </p:grpSpPr>
              <p:sp>
                <p:nvSpPr>
                  <p:cNvPr id="24606" name="Rectangle 11"/>
                  <p:cNvSpPr>
                    <a:spLocks noChangeArrowheads="1"/>
                  </p:cNvSpPr>
                  <p:nvPr/>
                </p:nvSpPr>
                <p:spPr bwMode="auto">
                  <a:xfrm>
                    <a:off x="2448" y="936"/>
                    <a:ext cx="858" cy="593"/>
                  </a:xfrm>
                  <a:prstGeom prst="rect">
                    <a:avLst/>
                  </a:prstGeom>
                  <a:grp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b="1" dirty="0">
                        <a:latin typeface="Arial" panose="020B0604020202020204" pitchFamily="34" charset="0"/>
                        <a:cs typeface="Arial" panose="020B0604020202020204" pitchFamily="34" charset="0"/>
                      </a:rPr>
                      <a:t>  </a:t>
                    </a:r>
                  </a:p>
                </p:txBody>
              </p:sp>
              <p:sp>
                <p:nvSpPr>
                  <p:cNvPr id="24607" name="Rectangle 25"/>
                  <p:cNvSpPr>
                    <a:spLocks noChangeArrowheads="1"/>
                  </p:cNvSpPr>
                  <p:nvPr/>
                </p:nvSpPr>
                <p:spPr bwMode="auto">
                  <a:xfrm>
                    <a:off x="2524" y="1009"/>
                    <a:ext cx="714" cy="310"/>
                  </a:xfrm>
                  <a:prstGeom prst="rect">
                    <a:avLst/>
                  </a:prstGeom>
                  <a:grpFill/>
                  <a:ln>
                    <a:noFill/>
                  </a:ln>
                  <a:extLst>
                    <a:ext uri="{91240B29-F687-4F45-9708-019B960494DF}">
                      <a14:hiddenLine xmlns:a14="http://schemas.microsoft.com/office/drawing/2010/main" w="25400">
                        <a:solidFill>
                          <a:srgbClr val="000000"/>
                        </a:solidFill>
                        <a:miter lim="800000"/>
                        <a:headEnd/>
                        <a:tailEnd/>
                      </a14:hiddenLine>
                    </a:ext>
                  </a:extLst>
                </p:spPr>
                <p:txBody>
                  <a:bodyPr lIns="8537" tIns="8537" rIns="8537" bIns="8537"/>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dirty="0">
                        <a:latin typeface="Arial" panose="020B0604020202020204" pitchFamily="34" charset="0"/>
                        <a:cs typeface="Arial" panose="020B0604020202020204" pitchFamily="34" charset="0"/>
                      </a:rPr>
                      <a:t>POWER</a:t>
                    </a:r>
                  </a:p>
                  <a:p>
                    <a:pPr algn="ctr">
                      <a:spcBef>
                        <a:spcPct val="0"/>
                      </a:spcBef>
                      <a:buFontTx/>
                      <a:buNone/>
                    </a:pPr>
                    <a:r>
                      <a:rPr lang="en-US" altLang="en-US" sz="1800" b="1" dirty="0">
                        <a:latin typeface="Arial" panose="020B0604020202020204" pitchFamily="34" charset="0"/>
                        <a:cs typeface="Arial" panose="020B0604020202020204" pitchFamily="34" charset="0"/>
                      </a:rPr>
                      <a:t>SUPPLY</a:t>
                    </a:r>
                    <a:endParaRPr lang="en-US" altLang="en-US" sz="1050" b="1" dirty="0">
                      <a:latin typeface="Arial" panose="020B0604020202020204" pitchFamily="34" charset="0"/>
                      <a:cs typeface="Arial" panose="020B0604020202020204" pitchFamily="34" charset="0"/>
                    </a:endParaRPr>
                  </a:p>
                </p:txBody>
              </p:sp>
            </p:grpSp>
            <p:sp>
              <p:nvSpPr>
                <p:cNvPr id="49195" name="Line 43"/>
                <p:cNvSpPr>
                  <a:spLocks noChangeShapeType="1"/>
                </p:cNvSpPr>
                <p:nvPr/>
              </p:nvSpPr>
              <p:spPr bwMode="auto">
                <a:xfrm rot="10800000" flipH="1">
                  <a:off x="1278088" y="5134350"/>
                  <a:ext cx="2" cy="377454"/>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dirty="0">
                    <a:latin typeface="Arial" panose="020B0604020202020204" pitchFamily="34" charset="0"/>
                    <a:cs typeface="Arial" panose="020B0604020202020204" pitchFamily="34" charset="0"/>
                  </a:endParaRPr>
                </a:p>
              </p:txBody>
            </p:sp>
            <p:sp>
              <p:nvSpPr>
                <p:cNvPr id="24604" name="Rectangle 14"/>
                <p:cNvSpPr>
                  <a:spLocks noChangeArrowheads="1"/>
                </p:cNvSpPr>
                <p:nvPr/>
              </p:nvSpPr>
              <p:spPr bwMode="auto">
                <a:xfrm rot="5400000">
                  <a:off x="2214678" y="2847762"/>
                  <a:ext cx="698660" cy="1620204"/>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3600" b="1" dirty="0">
                    <a:latin typeface="Arial" panose="020B0604020202020204" pitchFamily="34" charset="0"/>
                    <a:cs typeface="Arial" panose="020B0604020202020204" pitchFamily="34" charset="0"/>
                  </a:endParaRPr>
                </a:p>
              </p:txBody>
            </p:sp>
            <p:grpSp>
              <p:nvGrpSpPr>
                <p:cNvPr id="5" name="Group 65"/>
                <p:cNvGrpSpPr>
                  <a:grpSpLocks/>
                </p:cNvGrpSpPr>
                <p:nvPr/>
              </p:nvGrpSpPr>
              <p:grpSpPr bwMode="auto">
                <a:xfrm>
                  <a:off x="879204" y="2332689"/>
                  <a:ext cx="712899" cy="1670538"/>
                  <a:chOff x="3744" y="1632"/>
                  <a:chExt cx="496" cy="1248"/>
                </a:xfrm>
              </p:grpSpPr>
              <p:sp>
                <p:nvSpPr>
                  <p:cNvPr id="24602" name="Rectangle 50"/>
                  <p:cNvSpPr>
                    <a:spLocks noChangeArrowheads="1"/>
                  </p:cNvSpPr>
                  <p:nvPr/>
                </p:nvSpPr>
                <p:spPr bwMode="auto">
                  <a:xfrm>
                    <a:off x="3744" y="1632"/>
                    <a:ext cx="496" cy="1248"/>
                  </a:xfrm>
                  <a:prstGeom prst="rect">
                    <a:avLst/>
                  </a:prstGeom>
                  <a:solidFill>
                    <a:srgbClr val="FF9999"/>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3600" b="1" dirty="0">
                      <a:latin typeface="Arial" panose="020B0604020202020204" pitchFamily="34" charset="0"/>
                      <a:cs typeface="Arial" panose="020B0604020202020204" pitchFamily="34" charset="0"/>
                    </a:endParaRPr>
                  </a:p>
                </p:txBody>
              </p:sp>
              <p:sp>
                <p:nvSpPr>
                  <p:cNvPr id="24603" name="Rectangle 51"/>
                  <p:cNvSpPr>
                    <a:spLocks noChangeArrowheads="1"/>
                  </p:cNvSpPr>
                  <p:nvPr/>
                </p:nvSpPr>
                <p:spPr bwMode="auto">
                  <a:xfrm>
                    <a:off x="3840" y="1776"/>
                    <a:ext cx="336" cy="912"/>
                  </a:xfrm>
                  <a:prstGeom prst="rect">
                    <a:avLst/>
                  </a:prstGeom>
                  <a:solidFill>
                    <a:srgbClr val="FF9999"/>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537" tIns="8537" rIns="8537" bIns="8537"/>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latin typeface="Arial" panose="020B0604020202020204" pitchFamily="34" charset="0"/>
                        <a:cs typeface="Arial" panose="020B0604020202020204" pitchFamily="34" charset="0"/>
                      </a:rPr>
                      <a:t>O  M      </a:t>
                    </a:r>
                  </a:p>
                  <a:p>
                    <a:pPr>
                      <a:spcBef>
                        <a:spcPct val="0"/>
                      </a:spcBef>
                      <a:buFontTx/>
                      <a:buNone/>
                    </a:pPr>
                    <a:r>
                      <a:rPr lang="en-US" altLang="en-US" sz="1800" b="1" dirty="0">
                        <a:latin typeface="Arial" panose="020B0604020202020204" pitchFamily="34" charset="0"/>
                        <a:cs typeface="Arial" panose="020B0604020202020204" pitchFamily="34" charset="0"/>
                      </a:rPr>
                      <a:t>U  O</a:t>
                    </a:r>
                  </a:p>
                  <a:p>
                    <a:pPr>
                      <a:spcBef>
                        <a:spcPct val="0"/>
                      </a:spcBef>
                      <a:buFontTx/>
                      <a:buNone/>
                    </a:pPr>
                    <a:r>
                      <a:rPr lang="en-US" altLang="en-US" sz="1800" b="1" dirty="0">
                        <a:latin typeface="Arial" panose="020B0604020202020204" pitchFamily="34" charset="0"/>
                        <a:cs typeface="Arial" panose="020B0604020202020204" pitchFamily="34" charset="0"/>
                      </a:rPr>
                      <a:t>T  D</a:t>
                    </a:r>
                  </a:p>
                  <a:p>
                    <a:pPr>
                      <a:spcBef>
                        <a:spcPct val="0"/>
                      </a:spcBef>
                      <a:buFontTx/>
                      <a:buNone/>
                    </a:pPr>
                    <a:r>
                      <a:rPr lang="en-US" altLang="en-US" sz="1800" b="1" dirty="0">
                        <a:latin typeface="Arial" panose="020B0604020202020204" pitchFamily="34" charset="0"/>
                        <a:cs typeface="Arial" panose="020B0604020202020204" pitchFamily="34" charset="0"/>
                      </a:rPr>
                      <a:t>P  U</a:t>
                    </a:r>
                  </a:p>
                  <a:p>
                    <a:pPr>
                      <a:spcBef>
                        <a:spcPct val="0"/>
                      </a:spcBef>
                      <a:buFontTx/>
                      <a:buNone/>
                    </a:pPr>
                    <a:r>
                      <a:rPr lang="en-US" altLang="en-US" sz="1800" b="1" dirty="0">
                        <a:latin typeface="Arial" panose="020B0604020202020204" pitchFamily="34" charset="0"/>
                        <a:cs typeface="Arial" panose="020B0604020202020204" pitchFamily="34" charset="0"/>
                      </a:rPr>
                      <a:t>U  L</a:t>
                    </a:r>
                  </a:p>
                  <a:p>
                    <a:pPr>
                      <a:spcBef>
                        <a:spcPct val="0"/>
                      </a:spcBef>
                      <a:buFontTx/>
                      <a:buNone/>
                    </a:pPr>
                    <a:r>
                      <a:rPr lang="en-US" altLang="en-US" sz="1800" b="1" dirty="0">
                        <a:latin typeface="Arial" panose="020B0604020202020204" pitchFamily="34" charset="0"/>
                        <a:cs typeface="Arial" panose="020B0604020202020204" pitchFamily="34" charset="0"/>
                      </a:rPr>
                      <a:t>T  E</a:t>
                    </a:r>
                  </a:p>
                  <a:p>
                    <a:pPr>
                      <a:spcBef>
                        <a:spcPct val="0"/>
                      </a:spcBef>
                      <a:buFontTx/>
                      <a:buNone/>
                    </a:pPr>
                    <a:endParaRPr lang="en-US" altLang="en-US" sz="1800" b="1" dirty="0">
                      <a:latin typeface="Arial" panose="020B0604020202020204" pitchFamily="34" charset="0"/>
                      <a:cs typeface="Arial" panose="020B0604020202020204" pitchFamily="34" charset="0"/>
                    </a:endParaRPr>
                  </a:p>
                </p:txBody>
              </p:sp>
            </p:grpSp>
            <p:pic>
              <p:nvPicPr>
                <p:cNvPr id="34" name="Picture 127">
                  <a:extLst>
                    <a:ext uri="{FF2B5EF4-FFF2-40B4-BE49-F238E27FC236}">
                      <a16:creationId xmlns:a16="http://schemas.microsoft.com/office/drawing/2014/main" id="{4DADCA60-718B-4261-98ED-029879E58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995" y="5639536"/>
                  <a:ext cx="879539" cy="4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a:extLst>
                    <a:ext uri="{FF2B5EF4-FFF2-40B4-BE49-F238E27FC236}">
                      <a16:creationId xmlns:a16="http://schemas.microsoft.com/office/drawing/2014/main" id="{0CB449A3-7B4A-446B-971A-37298D407DB3}"/>
                    </a:ext>
                  </a:extLst>
                </p:cNvPr>
                <p:cNvSpPr txBox="1"/>
                <p:nvPr/>
              </p:nvSpPr>
              <p:spPr>
                <a:xfrm>
                  <a:off x="2935777" y="5639536"/>
                  <a:ext cx="1986461" cy="475533"/>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Local HMI or “Hand-held” Programming Unit </a:t>
                  </a:r>
                </a:p>
              </p:txBody>
            </p:sp>
            <p:grpSp>
              <p:nvGrpSpPr>
                <p:cNvPr id="8" name="Group 67"/>
                <p:cNvGrpSpPr>
                  <a:grpSpLocks/>
                </p:cNvGrpSpPr>
                <p:nvPr/>
              </p:nvGrpSpPr>
              <p:grpSpPr bwMode="auto">
                <a:xfrm>
                  <a:off x="1832649" y="3020822"/>
                  <a:ext cx="2607185" cy="902278"/>
                  <a:chOff x="-527" y="1331"/>
                  <a:chExt cx="1852" cy="695"/>
                </a:xfrm>
              </p:grpSpPr>
              <p:sp>
                <p:nvSpPr>
                  <p:cNvPr id="24595" name="Rectangle 58"/>
                  <p:cNvSpPr>
                    <a:spLocks noChangeArrowheads="1"/>
                  </p:cNvSpPr>
                  <p:nvPr/>
                </p:nvSpPr>
                <p:spPr bwMode="auto">
                  <a:xfrm>
                    <a:off x="-527" y="1331"/>
                    <a:ext cx="1424" cy="115"/>
                  </a:xfrm>
                  <a:prstGeom prst="rect">
                    <a:avLst/>
                  </a:prstGeom>
                  <a:noFill/>
                  <a:ln w="12700">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8537" tIns="8537" rIns="8537" bIns="8537"/>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dirty="0">
                        <a:solidFill>
                          <a:srgbClr val="993300"/>
                        </a:solidFill>
                        <a:latin typeface="Arial" panose="020B0604020202020204" pitchFamily="34" charset="0"/>
                      </a:rPr>
                      <a:t>Solenoids, contactors, etc.</a:t>
                    </a:r>
                    <a:endParaRPr lang="en-US" altLang="en-US" sz="1050" b="1" dirty="0">
                      <a:solidFill>
                        <a:srgbClr val="993300"/>
                      </a:solidFill>
                    </a:endParaRPr>
                  </a:p>
                </p:txBody>
              </p:sp>
              <p:sp>
                <p:nvSpPr>
                  <p:cNvPr id="24596" name="AutoShape 59"/>
                  <p:cNvSpPr>
                    <a:spLocks noChangeArrowheads="1"/>
                  </p:cNvSpPr>
                  <p:nvPr/>
                </p:nvSpPr>
                <p:spPr bwMode="auto">
                  <a:xfrm rot="10800000">
                    <a:off x="557" y="1738"/>
                    <a:ext cx="768" cy="2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99"/>
                  </a:solidFill>
                  <a:ln w="9525">
                    <a:solidFill>
                      <a:schemeClr val="tx1"/>
                    </a:solidFill>
                    <a:miter lim="800000"/>
                    <a:headEnd/>
                    <a:tailEnd/>
                  </a:ln>
                </p:spPr>
                <p:txBody>
                  <a:bodyPr wrap="none" anchor="ctr"/>
                  <a:lstStyle/>
                  <a:p>
                    <a:endParaRPr lang="en-US" sz="3200" b="1" dirty="0"/>
                  </a:p>
                </p:txBody>
              </p:sp>
            </p:grpSp>
            <p:sp>
              <p:nvSpPr>
                <p:cNvPr id="38" name="TextBox 37">
                  <a:extLst>
                    <a:ext uri="{FF2B5EF4-FFF2-40B4-BE49-F238E27FC236}">
                      <a16:creationId xmlns:a16="http://schemas.microsoft.com/office/drawing/2014/main" id="{8A4D0449-65BA-423C-A77F-876ADD864158}"/>
                    </a:ext>
                  </a:extLst>
                </p:cNvPr>
                <p:cNvSpPr txBox="1"/>
                <p:nvPr/>
              </p:nvSpPr>
              <p:spPr>
                <a:xfrm>
                  <a:off x="1833199" y="3408123"/>
                  <a:ext cx="1539192" cy="25332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INPUT MODULES</a:t>
                  </a:r>
                </a:p>
              </p:txBody>
            </p:sp>
          </p:grpSp>
        </p:grpSp>
      </p:grpSp>
      <p:sp>
        <p:nvSpPr>
          <p:cNvPr id="12" name="TextBox 11">
            <a:extLst>
              <a:ext uri="{FF2B5EF4-FFF2-40B4-BE49-F238E27FC236}">
                <a16:creationId xmlns:a16="http://schemas.microsoft.com/office/drawing/2014/main" id="{AB18A4FF-F0E0-90D9-ABE1-C5DA5E493502}"/>
              </a:ext>
            </a:extLst>
          </p:cNvPr>
          <p:cNvSpPr txBox="1"/>
          <p:nvPr/>
        </p:nvSpPr>
        <p:spPr>
          <a:xfrm>
            <a:off x="666276" y="1729832"/>
            <a:ext cx="3441323" cy="341632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Internal Programs may be changed in Vendor’s Processor, Input or Output modules or even the Local HMIs and “Hand-held” Programming Units.</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This is in addition to possible changes in the (user written) application programs.</a:t>
            </a:r>
          </a:p>
        </p:txBody>
      </p:sp>
      <p:pic>
        <p:nvPicPr>
          <p:cNvPr id="14" name="slide5">
            <a:hlinkClick r:id="" action="ppaction://media"/>
            <a:extLst>
              <a:ext uri="{FF2B5EF4-FFF2-40B4-BE49-F238E27FC236}">
                <a16:creationId xmlns:a16="http://schemas.microsoft.com/office/drawing/2014/main" id="{624E0CC4-335F-76CD-44A3-F75104CA2B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19128" y="5687687"/>
            <a:ext cx="406400" cy="406400"/>
          </a:xfrm>
          <a:prstGeom prst="rect">
            <a:avLst/>
          </a:prstGeom>
        </p:spPr>
      </p:pic>
    </p:spTree>
    <p:custDataLst>
      <p:tags r:id="rId1"/>
    </p:custDataLst>
    <p:extLst>
      <p:ext uri="{BB962C8B-B14F-4D97-AF65-F5344CB8AC3E}">
        <p14:creationId xmlns:p14="http://schemas.microsoft.com/office/powerpoint/2010/main" val="4155036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6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02ABC3A-5410-BC13-38A0-8A189F1432FC}"/>
              </a:ext>
            </a:extLst>
          </p:cNvPr>
          <p:cNvSpPr txBox="1"/>
          <p:nvPr/>
        </p:nvSpPr>
        <p:spPr>
          <a:xfrm rot="16200000">
            <a:off x="5616050" y="4128037"/>
            <a:ext cx="2852063" cy="363946"/>
          </a:xfrm>
          <a:prstGeom prst="rect">
            <a:avLst/>
          </a:prstGeom>
          <a:noFill/>
        </p:spPr>
        <p:txBody>
          <a:bodyPr wrap="none" rtlCol="0">
            <a:spAutoFit/>
          </a:bodyPr>
          <a:lstStyle/>
          <a:p>
            <a:r>
              <a:rPr lang="en-US" sz="1765" dirty="0"/>
              <a:t>Source Daniel Ehrenreich</a:t>
            </a:r>
          </a:p>
        </p:txBody>
      </p:sp>
      <p:grpSp>
        <p:nvGrpSpPr>
          <p:cNvPr id="9" name="Group 8"/>
          <p:cNvGrpSpPr/>
          <p:nvPr/>
        </p:nvGrpSpPr>
        <p:grpSpPr>
          <a:xfrm>
            <a:off x="5686343" y="2084236"/>
            <a:ext cx="3075423" cy="4294933"/>
            <a:chOff x="4944885" y="1278207"/>
            <a:chExt cx="3910984" cy="4745653"/>
          </a:xfrm>
        </p:grpSpPr>
        <p:sp>
          <p:nvSpPr>
            <p:cNvPr id="60420" name="Freeform 7"/>
            <p:cNvSpPr>
              <a:spLocks/>
            </p:cNvSpPr>
            <p:nvPr/>
          </p:nvSpPr>
          <p:spPr bwMode="auto">
            <a:xfrm>
              <a:off x="7013588" y="1590019"/>
              <a:ext cx="1470" cy="3211301"/>
            </a:xfrm>
            <a:custGeom>
              <a:avLst/>
              <a:gdLst>
                <a:gd name="T0" fmla="*/ 0 w 1588"/>
                <a:gd name="T1" fmla="*/ 0 h 1689"/>
                <a:gd name="T2" fmla="*/ 0 w 1588"/>
                <a:gd name="T3" fmla="*/ 2147483646 h 1689"/>
                <a:gd name="T4" fmla="*/ 0 w 1588"/>
                <a:gd name="T5" fmla="*/ 2147483646 h 1689"/>
                <a:gd name="T6" fmla="*/ 0 w 1588"/>
                <a:gd name="T7" fmla="*/ 0 h 1689"/>
                <a:gd name="T8" fmla="*/ 0 60000 65536"/>
                <a:gd name="T9" fmla="*/ 0 60000 65536"/>
                <a:gd name="T10" fmla="*/ 0 60000 65536"/>
                <a:gd name="T11" fmla="*/ 0 60000 65536"/>
                <a:gd name="T12" fmla="*/ 0 w 1588"/>
                <a:gd name="T13" fmla="*/ 0 h 1689"/>
                <a:gd name="T14" fmla="*/ 1588 w 1588"/>
                <a:gd name="T15" fmla="*/ 1689 h 1689"/>
              </a:gdLst>
              <a:ahLst/>
              <a:cxnLst>
                <a:cxn ang="T8">
                  <a:pos x="T0" y="T1"/>
                </a:cxn>
                <a:cxn ang="T9">
                  <a:pos x="T2" y="T3"/>
                </a:cxn>
                <a:cxn ang="T10">
                  <a:pos x="T4" y="T5"/>
                </a:cxn>
                <a:cxn ang="T11">
                  <a:pos x="T6" y="T7"/>
                </a:cxn>
              </a:cxnLst>
              <a:rect l="T12" t="T13" r="T14" b="T15"/>
              <a:pathLst>
                <a:path w="1588" h="1689">
                  <a:moveTo>
                    <a:pt x="0" y="0"/>
                  </a:moveTo>
                  <a:lnTo>
                    <a:pt x="0" y="1689"/>
                  </a:lnTo>
                  <a:lnTo>
                    <a:pt x="0" y="1684"/>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35" dirty="0"/>
            </a:p>
          </p:txBody>
        </p:sp>
        <p:grpSp>
          <p:nvGrpSpPr>
            <p:cNvPr id="2" name="Group 40"/>
            <p:cNvGrpSpPr>
              <a:grpSpLocks/>
            </p:cNvGrpSpPr>
            <p:nvPr/>
          </p:nvGrpSpPr>
          <p:grpSpPr bwMode="auto">
            <a:xfrm>
              <a:off x="5762369" y="2464620"/>
              <a:ext cx="1858452" cy="1186413"/>
              <a:chOff x="2337" y="1920"/>
              <a:chExt cx="1167" cy="624"/>
            </a:xfrm>
          </p:grpSpPr>
          <p:sp>
            <p:nvSpPr>
              <p:cNvPr id="60437" name="Rectangle 10"/>
              <p:cNvSpPr>
                <a:spLocks noChangeArrowheads="1"/>
              </p:cNvSpPr>
              <p:nvPr/>
            </p:nvSpPr>
            <p:spPr bwMode="auto">
              <a:xfrm>
                <a:off x="2337" y="1920"/>
                <a:ext cx="1167"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588" dirty="0"/>
              </a:p>
            </p:txBody>
          </p:sp>
          <p:sp>
            <p:nvSpPr>
              <p:cNvPr id="60438" name="Text Box 11"/>
              <p:cNvSpPr txBox="1">
                <a:spLocks noChangeArrowheads="1"/>
              </p:cNvSpPr>
              <p:nvPr/>
            </p:nvSpPr>
            <p:spPr bwMode="auto">
              <a:xfrm>
                <a:off x="2466" y="1920"/>
                <a:ext cx="1027"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35" b="1" u="sng" dirty="0">
                    <a:latin typeface="Arial" panose="020B0604020202020204" pitchFamily="34" charset="0"/>
                  </a:rPr>
                  <a:t>PHASE 2</a:t>
                </a:r>
                <a:endParaRPr lang="en-US" altLang="en-US" sz="1412" b="1" dirty="0">
                  <a:latin typeface="Arial" panose="020B0604020202020204" pitchFamily="34" charset="0"/>
                </a:endParaRPr>
              </a:p>
              <a:p>
                <a:pPr algn="ctr">
                  <a:spcBef>
                    <a:spcPct val="0"/>
                  </a:spcBef>
                  <a:buFontTx/>
                  <a:buNone/>
                </a:pPr>
                <a:r>
                  <a:rPr lang="en-US" altLang="en-US" sz="1412" b="1" dirty="0">
                    <a:latin typeface="Arial" panose="020B0604020202020204" pitchFamily="34" charset="0"/>
                  </a:rPr>
                  <a:t>Program</a:t>
                </a:r>
              </a:p>
              <a:p>
                <a:pPr algn="ctr">
                  <a:spcBef>
                    <a:spcPct val="0"/>
                  </a:spcBef>
                  <a:buFontTx/>
                  <a:buNone/>
                </a:pPr>
                <a:r>
                  <a:rPr lang="en-US" altLang="en-US" sz="1412" b="1" dirty="0">
                    <a:latin typeface="Arial" panose="020B0604020202020204" pitchFamily="34" charset="0"/>
                  </a:rPr>
                  <a:t>Execution</a:t>
                </a:r>
                <a:endParaRPr lang="en-US" altLang="en-US" sz="1588" dirty="0"/>
              </a:p>
            </p:txBody>
          </p:sp>
        </p:grpSp>
        <p:sp>
          <p:nvSpPr>
            <p:cNvPr id="71695" name="AutoShape 15"/>
            <p:cNvSpPr>
              <a:spLocks noChangeArrowheads="1"/>
            </p:cNvSpPr>
            <p:nvPr/>
          </p:nvSpPr>
          <p:spPr bwMode="auto">
            <a:xfrm rot="5400000" flipV="1">
              <a:off x="4883906" y="2605452"/>
              <a:ext cx="790941" cy="668983"/>
            </a:xfrm>
            <a:prstGeom prst="notchedRightArrow">
              <a:avLst>
                <a:gd name="adj1" fmla="val 50000"/>
                <a:gd name="adj2" fmla="val 25000"/>
              </a:avLst>
            </a:prstGeom>
            <a:solidFill>
              <a:srgbClr val="FFFF6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588" dirty="0"/>
            </a:p>
          </p:txBody>
        </p:sp>
        <p:grpSp>
          <p:nvGrpSpPr>
            <p:cNvPr id="3" name="Group 41"/>
            <p:cNvGrpSpPr>
              <a:grpSpLocks/>
            </p:cNvGrpSpPr>
            <p:nvPr/>
          </p:nvGrpSpPr>
          <p:grpSpPr bwMode="auto">
            <a:xfrm>
              <a:off x="5735904" y="3651033"/>
              <a:ext cx="1884917" cy="1186413"/>
              <a:chOff x="2320" y="2544"/>
              <a:chExt cx="1184" cy="624"/>
            </a:xfrm>
          </p:grpSpPr>
          <p:sp>
            <p:nvSpPr>
              <p:cNvPr id="60435" name="Rectangle 24"/>
              <p:cNvSpPr>
                <a:spLocks noChangeArrowheads="1"/>
              </p:cNvSpPr>
              <p:nvPr/>
            </p:nvSpPr>
            <p:spPr bwMode="auto">
              <a:xfrm>
                <a:off x="2337" y="2544"/>
                <a:ext cx="1167" cy="624"/>
              </a:xfrm>
              <a:prstGeom prst="rect">
                <a:avLst/>
              </a:prstGeom>
              <a:solidFill>
                <a:srgbClr val="00CC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588" dirty="0"/>
              </a:p>
            </p:txBody>
          </p:sp>
          <p:sp>
            <p:nvSpPr>
              <p:cNvPr id="60436" name="Text Box 25"/>
              <p:cNvSpPr txBox="1">
                <a:spLocks noChangeArrowheads="1"/>
              </p:cNvSpPr>
              <p:nvPr/>
            </p:nvSpPr>
            <p:spPr bwMode="auto">
              <a:xfrm>
                <a:off x="2320" y="2544"/>
                <a:ext cx="1173"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35" b="1" u="sng" dirty="0">
                    <a:latin typeface="Arial" panose="020B0604020202020204" pitchFamily="34" charset="0"/>
                  </a:rPr>
                  <a:t>PHASE 3</a:t>
                </a:r>
                <a:endParaRPr lang="en-US" altLang="en-US" sz="1412" b="1" dirty="0">
                  <a:latin typeface="Arial" panose="020B0604020202020204" pitchFamily="34" charset="0"/>
                </a:endParaRPr>
              </a:p>
              <a:p>
                <a:pPr algn="ctr">
                  <a:spcBef>
                    <a:spcPct val="0"/>
                  </a:spcBef>
                  <a:buFontTx/>
                  <a:buNone/>
                </a:pPr>
                <a:r>
                  <a:rPr lang="en-US" altLang="en-US" sz="1412" b="1" dirty="0">
                    <a:latin typeface="Arial" panose="020B0604020202020204" pitchFamily="34" charset="0"/>
                  </a:rPr>
                  <a:t>Diagnostics/ </a:t>
                </a:r>
              </a:p>
              <a:p>
                <a:pPr algn="ctr">
                  <a:spcBef>
                    <a:spcPct val="0"/>
                  </a:spcBef>
                  <a:buFontTx/>
                  <a:buNone/>
                </a:pPr>
                <a:r>
                  <a:rPr lang="en-US" altLang="en-US" sz="1412" b="1" dirty="0">
                    <a:latin typeface="Arial" panose="020B0604020202020204" pitchFamily="34" charset="0"/>
                  </a:rPr>
                  <a:t>Comm</a:t>
                </a:r>
                <a:endParaRPr lang="en-US" altLang="en-US" sz="1588" dirty="0"/>
              </a:p>
            </p:txBody>
          </p:sp>
        </p:grpSp>
        <p:sp>
          <p:nvSpPr>
            <p:cNvPr id="71706" name="AutoShape 26"/>
            <p:cNvSpPr>
              <a:spLocks noChangeArrowheads="1"/>
            </p:cNvSpPr>
            <p:nvPr/>
          </p:nvSpPr>
          <p:spPr bwMode="auto">
            <a:xfrm rot="5400000" flipV="1">
              <a:off x="4883906" y="3791865"/>
              <a:ext cx="790941" cy="668983"/>
            </a:xfrm>
            <a:prstGeom prst="notchedRightArrow">
              <a:avLst>
                <a:gd name="adj1" fmla="val 50000"/>
                <a:gd name="adj2" fmla="val 25000"/>
              </a:avLst>
            </a:prstGeom>
            <a:solidFill>
              <a:srgbClr val="FFFF6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588" dirty="0"/>
            </a:p>
          </p:txBody>
        </p:sp>
        <p:grpSp>
          <p:nvGrpSpPr>
            <p:cNvPr id="4" name="Group 42"/>
            <p:cNvGrpSpPr>
              <a:grpSpLocks/>
            </p:cNvGrpSpPr>
            <p:nvPr/>
          </p:nvGrpSpPr>
          <p:grpSpPr bwMode="auto">
            <a:xfrm>
              <a:off x="5762369" y="4837447"/>
              <a:ext cx="1858452" cy="1186413"/>
              <a:chOff x="2337" y="3168"/>
              <a:chExt cx="1167" cy="624"/>
            </a:xfrm>
          </p:grpSpPr>
          <p:sp>
            <p:nvSpPr>
              <p:cNvPr id="60433" name="Rectangle 28"/>
              <p:cNvSpPr>
                <a:spLocks noChangeArrowheads="1"/>
              </p:cNvSpPr>
              <p:nvPr/>
            </p:nvSpPr>
            <p:spPr bwMode="auto">
              <a:xfrm>
                <a:off x="2337" y="3168"/>
                <a:ext cx="1167" cy="624"/>
              </a:xfrm>
              <a:prstGeom prst="rect">
                <a:avLst/>
              </a:prstGeom>
              <a:solidFill>
                <a:srgbClr val="CC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588" dirty="0"/>
              </a:p>
            </p:txBody>
          </p:sp>
          <p:sp>
            <p:nvSpPr>
              <p:cNvPr id="60434" name="Text Box 29"/>
              <p:cNvSpPr txBox="1">
                <a:spLocks noChangeArrowheads="1"/>
              </p:cNvSpPr>
              <p:nvPr/>
            </p:nvSpPr>
            <p:spPr bwMode="auto">
              <a:xfrm>
                <a:off x="2345" y="3168"/>
                <a:ext cx="114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35" b="1" u="sng" dirty="0">
                    <a:latin typeface="Arial" panose="020B0604020202020204" pitchFamily="34" charset="0"/>
                  </a:rPr>
                  <a:t>PHASE 4</a:t>
                </a:r>
                <a:endParaRPr lang="en-US" altLang="en-US" sz="1412" b="1" dirty="0">
                  <a:latin typeface="Arial" panose="020B0604020202020204" pitchFamily="34" charset="0"/>
                </a:endParaRPr>
              </a:p>
              <a:p>
                <a:pPr algn="ctr">
                  <a:spcBef>
                    <a:spcPct val="0"/>
                  </a:spcBef>
                  <a:buFontTx/>
                  <a:buNone/>
                </a:pPr>
                <a:r>
                  <a:rPr lang="en-US" altLang="en-US" sz="1412" b="1" dirty="0">
                    <a:latin typeface="Arial" panose="020B0604020202020204" pitchFamily="34" charset="0"/>
                  </a:rPr>
                  <a:t>Output </a:t>
                </a:r>
              </a:p>
              <a:p>
                <a:pPr algn="ctr">
                  <a:spcBef>
                    <a:spcPct val="0"/>
                  </a:spcBef>
                  <a:buFontTx/>
                  <a:buNone/>
                </a:pPr>
                <a:r>
                  <a:rPr lang="en-US" altLang="en-US" sz="1412" b="1" dirty="0">
                    <a:latin typeface="Arial" panose="020B0604020202020204" pitchFamily="34" charset="0"/>
                  </a:rPr>
                  <a:t>Scan</a:t>
                </a:r>
                <a:endParaRPr lang="en-US" altLang="en-US" sz="1588" dirty="0"/>
              </a:p>
            </p:txBody>
          </p:sp>
        </p:grpSp>
        <p:sp>
          <p:nvSpPr>
            <p:cNvPr id="71710" name="AutoShape 30"/>
            <p:cNvSpPr>
              <a:spLocks noChangeArrowheads="1"/>
            </p:cNvSpPr>
            <p:nvPr/>
          </p:nvSpPr>
          <p:spPr bwMode="auto">
            <a:xfrm rot="5400000" flipV="1">
              <a:off x="4883906" y="4978278"/>
              <a:ext cx="790941" cy="668983"/>
            </a:xfrm>
            <a:prstGeom prst="notchedRightArrow">
              <a:avLst>
                <a:gd name="adj1" fmla="val 50000"/>
                <a:gd name="adj2" fmla="val 25000"/>
              </a:avLst>
            </a:prstGeom>
            <a:solidFill>
              <a:srgbClr val="FFFF6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588" dirty="0"/>
            </a:p>
          </p:txBody>
        </p:sp>
        <p:grpSp>
          <p:nvGrpSpPr>
            <p:cNvPr id="5" name="Group 39"/>
            <p:cNvGrpSpPr>
              <a:grpSpLocks/>
            </p:cNvGrpSpPr>
            <p:nvPr/>
          </p:nvGrpSpPr>
          <p:grpSpPr bwMode="auto">
            <a:xfrm>
              <a:off x="5762369" y="1278207"/>
              <a:ext cx="1858452" cy="1186413"/>
              <a:chOff x="2337" y="1296"/>
              <a:chExt cx="1167" cy="624"/>
            </a:xfrm>
          </p:grpSpPr>
          <p:sp>
            <p:nvSpPr>
              <p:cNvPr id="60431" name="Rectangle 32"/>
              <p:cNvSpPr>
                <a:spLocks noChangeArrowheads="1"/>
              </p:cNvSpPr>
              <p:nvPr/>
            </p:nvSpPr>
            <p:spPr bwMode="auto">
              <a:xfrm>
                <a:off x="2337" y="1296"/>
                <a:ext cx="1167" cy="624"/>
              </a:xfrm>
              <a:prstGeom prst="rect">
                <a:avLst/>
              </a:prstGeom>
              <a:solidFill>
                <a:srgbClr val="99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588" dirty="0"/>
              </a:p>
            </p:txBody>
          </p:sp>
          <p:sp>
            <p:nvSpPr>
              <p:cNvPr id="60432" name="Text Box 33"/>
              <p:cNvSpPr txBox="1">
                <a:spLocks noChangeArrowheads="1"/>
              </p:cNvSpPr>
              <p:nvPr/>
            </p:nvSpPr>
            <p:spPr bwMode="auto">
              <a:xfrm>
                <a:off x="2386" y="1296"/>
                <a:ext cx="1107"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35" b="1" u="sng" dirty="0">
                    <a:latin typeface="Arial" panose="020B0604020202020204" pitchFamily="34" charset="0"/>
                  </a:rPr>
                  <a:t>PHASE 1</a:t>
                </a:r>
                <a:endParaRPr lang="en-US" altLang="en-US" sz="1412" b="1" dirty="0">
                  <a:latin typeface="Arial" panose="020B0604020202020204" pitchFamily="34" charset="0"/>
                </a:endParaRPr>
              </a:p>
              <a:p>
                <a:pPr algn="ctr">
                  <a:spcBef>
                    <a:spcPct val="0"/>
                  </a:spcBef>
                  <a:buFontTx/>
                  <a:buNone/>
                </a:pPr>
                <a:r>
                  <a:rPr lang="en-US" altLang="en-US" sz="1412" b="1" dirty="0">
                    <a:latin typeface="Arial" panose="020B0604020202020204" pitchFamily="34" charset="0"/>
                  </a:rPr>
                  <a:t>Read Inputs</a:t>
                </a:r>
              </a:p>
              <a:p>
                <a:pPr algn="ctr">
                  <a:spcBef>
                    <a:spcPct val="0"/>
                  </a:spcBef>
                  <a:buFontTx/>
                  <a:buNone/>
                </a:pPr>
                <a:r>
                  <a:rPr lang="en-US" altLang="en-US" sz="1412" b="1" dirty="0">
                    <a:latin typeface="Arial" panose="020B0604020202020204" pitchFamily="34" charset="0"/>
                  </a:rPr>
                  <a:t>Scan</a:t>
                </a:r>
                <a:endParaRPr lang="en-US" altLang="en-US" sz="1588" dirty="0"/>
              </a:p>
            </p:txBody>
          </p:sp>
        </p:grpSp>
        <p:sp>
          <p:nvSpPr>
            <p:cNvPr id="71714" name="AutoShape 34"/>
            <p:cNvSpPr>
              <a:spLocks noChangeArrowheads="1"/>
            </p:cNvSpPr>
            <p:nvPr/>
          </p:nvSpPr>
          <p:spPr bwMode="auto">
            <a:xfrm rot="5400000" flipV="1">
              <a:off x="4883906" y="1419040"/>
              <a:ext cx="790941" cy="668983"/>
            </a:xfrm>
            <a:prstGeom prst="notchedRightArrow">
              <a:avLst>
                <a:gd name="adj1" fmla="val 50000"/>
                <a:gd name="adj2" fmla="val 25000"/>
              </a:avLst>
            </a:prstGeom>
            <a:solidFill>
              <a:srgbClr val="FFFF6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588" dirty="0"/>
            </a:p>
          </p:txBody>
        </p:sp>
        <p:sp>
          <p:nvSpPr>
            <p:cNvPr id="60430" name="Curved Up Arrow 24"/>
            <p:cNvSpPr>
              <a:spLocks noChangeArrowheads="1"/>
            </p:cNvSpPr>
            <p:nvPr/>
          </p:nvSpPr>
          <p:spPr bwMode="auto">
            <a:xfrm rot="16200000">
              <a:off x="6274068" y="3128343"/>
              <a:ext cx="4118222" cy="1045380"/>
            </a:xfrm>
            <a:prstGeom prst="curvedUpArrow">
              <a:avLst>
                <a:gd name="adj1" fmla="val 25006"/>
                <a:gd name="adj2" fmla="val 49998"/>
                <a:gd name="adj3" fmla="val 25000"/>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588" dirty="0"/>
            </a:p>
          </p:txBody>
        </p:sp>
      </p:grpSp>
      <p:sp>
        <p:nvSpPr>
          <p:cNvPr id="6" name="Title 5"/>
          <p:cNvSpPr>
            <a:spLocks noGrp="1"/>
          </p:cNvSpPr>
          <p:nvPr>
            <p:ph type="title"/>
          </p:nvPr>
        </p:nvSpPr>
        <p:spPr>
          <a:xfrm>
            <a:off x="840755" y="301887"/>
            <a:ext cx="9584017" cy="537882"/>
          </a:xfrm>
        </p:spPr>
        <p:txBody>
          <a:bodyPr/>
          <a:lstStyle/>
          <a:p>
            <a:pPr algn="ctr"/>
            <a:r>
              <a:rPr lang="en-US" dirty="0"/>
              <a:t>PLC Run-Time Phases</a:t>
            </a:r>
          </a:p>
        </p:txBody>
      </p:sp>
      <p:sp>
        <p:nvSpPr>
          <p:cNvPr id="7" name="Content Placeholder 6"/>
          <p:cNvSpPr>
            <a:spLocks noGrp="1"/>
          </p:cNvSpPr>
          <p:nvPr>
            <p:ph idx="1"/>
          </p:nvPr>
        </p:nvSpPr>
        <p:spPr>
          <a:xfrm>
            <a:off x="683107" y="1344706"/>
            <a:ext cx="10776247" cy="4649040"/>
          </a:xfrm>
        </p:spPr>
        <p:txBody>
          <a:bodyPr/>
          <a:lstStyle/>
          <a:p>
            <a:r>
              <a:rPr lang="en-US" altLang="en-US" sz="2400" dirty="0"/>
              <a:t>The PLC operating sequence  includes four-phases, which are repeated as follows:</a:t>
            </a:r>
            <a:br>
              <a:rPr lang="en-US" altLang="en-US" sz="2400" dirty="0"/>
            </a:br>
            <a:r>
              <a:rPr lang="en-US" altLang="en-US" sz="1000" dirty="0"/>
              <a:t>  </a:t>
            </a:r>
            <a:endParaRPr lang="en-US" altLang="en-US" sz="2400" dirty="0"/>
          </a:p>
          <a:p>
            <a:pPr lvl="1"/>
            <a:r>
              <a:rPr lang="en-US" altLang="en-US" dirty="0"/>
              <a:t>Read Inputs</a:t>
            </a:r>
            <a:br>
              <a:rPr lang="en-US" altLang="en-US" dirty="0"/>
            </a:br>
            <a:r>
              <a:rPr lang="en-US" altLang="en-US" dirty="0"/>
              <a:t>(On/Off and analog signals)</a:t>
            </a:r>
            <a:br>
              <a:rPr lang="en-US" altLang="en-US" dirty="0"/>
            </a:br>
            <a:endParaRPr lang="en-US" altLang="en-US" dirty="0"/>
          </a:p>
          <a:p>
            <a:pPr lvl="1"/>
            <a:r>
              <a:rPr lang="en-US" altLang="en-US" dirty="0"/>
              <a:t>Execute PLC application program</a:t>
            </a:r>
            <a:br>
              <a:rPr lang="en-US" altLang="en-US" dirty="0"/>
            </a:br>
            <a:r>
              <a:rPr lang="en-US" altLang="en-US" dirty="0"/>
              <a:t>  (e.g. Ladder Logic)</a:t>
            </a:r>
            <a:br>
              <a:rPr lang="en-US" altLang="en-US" dirty="0"/>
            </a:br>
            <a:endParaRPr lang="en-US" altLang="en-US" dirty="0"/>
          </a:p>
          <a:p>
            <a:pPr lvl="1"/>
            <a:r>
              <a:rPr lang="en-US" altLang="en-US" dirty="0"/>
              <a:t>Diagnose processor and </a:t>
            </a:r>
            <a:br>
              <a:rPr lang="en-US" altLang="en-US" dirty="0"/>
            </a:br>
            <a:r>
              <a:rPr lang="en-US" altLang="en-US" dirty="0"/>
              <a:t>Communication devices</a:t>
            </a:r>
            <a:br>
              <a:rPr lang="en-US" altLang="en-US" dirty="0"/>
            </a:br>
            <a:endParaRPr lang="en-US" altLang="en-US" dirty="0"/>
          </a:p>
          <a:p>
            <a:pPr lvl="1"/>
            <a:r>
              <a:rPr lang="en-US" altLang="en-US" dirty="0"/>
              <a:t>Scan Outputs</a:t>
            </a:r>
            <a:br>
              <a:rPr lang="en-US" altLang="en-US" dirty="0"/>
            </a:br>
            <a:r>
              <a:rPr lang="en-US" altLang="en-US" dirty="0"/>
              <a:t>(On/Off and analog signals)</a:t>
            </a:r>
          </a:p>
        </p:txBody>
      </p:sp>
      <p:pic>
        <p:nvPicPr>
          <p:cNvPr id="11" name="slide6">
            <a:hlinkClick r:id="" action="ppaction://media"/>
            <a:extLst>
              <a:ext uri="{FF2B5EF4-FFF2-40B4-BE49-F238E27FC236}">
                <a16:creationId xmlns:a16="http://schemas.microsoft.com/office/drawing/2014/main" id="{1A32E1DF-7E47-4859-11EF-0D2E5801EE3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828743" y="5595581"/>
            <a:ext cx="406400" cy="406400"/>
          </a:xfrm>
          <a:prstGeom prst="rect">
            <a:avLst/>
          </a:prstGeom>
        </p:spPr>
      </p:pic>
    </p:spTree>
    <p:custDataLst>
      <p:tags r:id="rId1"/>
    </p:custDataLst>
    <p:extLst>
      <p:ext uri="{BB962C8B-B14F-4D97-AF65-F5344CB8AC3E}">
        <p14:creationId xmlns:p14="http://schemas.microsoft.com/office/powerpoint/2010/main" val="3175024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3105" y="301887"/>
            <a:ext cx="9584017" cy="537882"/>
          </a:xfrm>
        </p:spPr>
        <p:txBody>
          <a:bodyPr/>
          <a:lstStyle/>
          <a:p>
            <a:pPr algn="ctr"/>
            <a:r>
              <a:rPr lang="en-US" dirty="0"/>
              <a:t>Further Principles for PLC and RTU Design</a:t>
            </a:r>
          </a:p>
        </p:txBody>
      </p:sp>
      <p:sp>
        <p:nvSpPr>
          <p:cNvPr id="11267" name="Rectangle 3"/>
          <p:cNvSpPr>
            <a:spLocks noGrp="1" noChangeArrowheads="1"/>
          </p:cNvSpPr>
          <p:nvPr>
            <p:ph idx="1"/>
          </p:nvPr>
        </p:nvSpPr>
        <p:spPr>
          <a:xfrm>
            <a:off x="683107" y="1344706"/>
            <a:ext cx="10776247" cy="4649040"/>
          </a:xfrm>
        </p:spPr>
        <p:txBody>
          <a:bodyPr/>
          <a:lstStyle/>
          <a:p>
            <a:r>
              <a:rPr lang="en-US" sz="2400" dirty="0"/>
              <a:t>Main Goals for Securing ACS</a:t>
            </a:r>
          </a:p>
          <a:p>
            <a:pPr lvl="1"/>
            <a:r>
              <a:rPr lang="en-US" dirty="0"/>
              <a:t>For IT, we use cybersecurity practices and technologies for achieving CIA (Confidentiality-Integrity-Availability) goals.</a:t>
            </a:r>
          </a:p>
          <a:p>
            <a:pPr lvl="1"/>
            <a:r>
              <a:rPr lang="en-US" dirty="0"/>
              <a:t>For ACS we use special cybersecurity practices for achieving the required SAIC (Safety, Availability, Integrity, and Confidentiality) goals.</a:t>
            </a:r>
          </a:p>
          <a:p>
            <a:endParaRPr lang="en-US" dirty="0"/>
          </a:p>
          <a:p>
            <a:r>
              <a:rPr lang="en-US" sz="2400" dirty="0"/>
              <a:t>Cybersecurity Practices</a:t>
            </a:r>
          </a:p>
          <a:p>
            <a:pPr lvl="1"/>
            <a:r>
              <a:rPr lang="en-US" dirty="0"/>
              <a:t> Cybersecurity is a precondition to Operating Safety and must be included in the ACS design.</a:t>
            </a:r>
          </a:p>
          <a:p>
            <a:pPr lvl="1"/>
            <a:r>
              <a:rPr lang="en-US" dirty="0"/>
              <a:t>Physical security for sensors, PLCs, communication appliances, the HMI, and Engineering Station, are a precondition for cyber-secure operations.</a:t>
            </a:r>
          </a:p>
          <a:p>
            <a:endParaRPr lang="en-US" dirty="0"/>
          </a:p>
          <a:p>
            <a:pPr lvl="1"/>
            <a:endParaRPr lang="en-US" dirty="0"/>
          </a:p>
        </p:txBody>
      </p:sp>
      <p:pic>
        <p:nvPicPr>
          <p:cNvPr id="3" name="slide7">
            <a:hlinkClick r:id="" action="ppaction://media"/>
            <a:extLst>
              <a:ext uri="{FF2B5EF4-FFF2-40B4-BE49-F238E27FC236}">
                <a16:creationId xmlns:a16="http://schemas.microsoft.com/office/drawing/2014/main" id="{A76D2641-9C49-B0F0-0B29-1DD46D4688A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2552" y="5667248"/>
            <a:ext cx="406400" cy="406400"/>
          </a:xfrm>
          <a:prstGeom prst="rect">
            <a:avLst/>
          </a:prstGeom>
        </p:spPr>
      </p:pic>
    </p:spTree>
    <p:custDataLst>
      <p:tags r:id="rId1"/>
    </p:custDataLst>
    <p:extLst>
      <p:ext uri="{BB962C8B-B14F-4D97-AF65-F5344CB8AC3E}">
        <p14:creationId xmlns:p14="http://schemas.microsoft.com/office/powerpoint/2010/main" val="2754155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5B49-D40B-4D6A-860F-5CCFF8AB2784}"/>
              </a:ext>
            </a:extLst>
          </p:cNvPr>
          <p:cNvSpPr>
            <a:spLocks noGrp="1"/>
          </p:cNvSpPr>
          <p:nvPr>
            <p:ph type="title"/>
          </p:nvPr>
        </p:nvSpPr>
        <p:spPr>
          <a:xfrm>
            <a:off x="683105" y="301887"/>
            <a:ext cx="9584017" cy="537882"/>
          </a:xfrm>
        </p:spPr>
        <p:txBody>
          <a:bodyPr/>
          <a:lstStyle/>
          <a:p>
            <a:pPr algn="ctr"/>
            <a:r>
              <a:rPr lang="en-US" dirty="0"/>
              <a:t>Key Messages	</a:t>
            </a:r>
          </a:p>
        </p:txBody>
      </p:sp>
      <p:sp>
        <p:nvSpPr>
          <p:cNvPr id="3" name="Content Placeholder 2">
            <a:extLst>
              <a:ext uri="{FF2B5EF4-FFF2-40B4-BE49-F238E27FC236}">
                <a16:creationId xmlns:a16="http://schemas.microsoft.com/office/drawing/2014/main" id="{8B296843-9710-46C5-BB97-D2522C552999}"/>
              </a:ext>
            </a:extLst>
          </p:cNvPr>
          <p:cNvSpPr>
            <a:spLocks noGrp="1"/>
          </p:cNvSpPr>
          <p:nvPr>
            <p:ph idx="1"/>
          </p:nvPr>
        </p:nvSpPr>
        <p:spPr>
          <a:xfrm>
            <a:off x="860064" y="1376239"/>
            <a:ext cx="10878272" cy="4649040"/>
          </a:xfrm>
        </p:spPr>
        <p:txBody>
          <a:bodyPr/>
          <a:lstStyle/>
          <a:p>
            <a:pPr marL="0" lvl="0" indent="0">
              <a:buNone/>
            </a:pPr>
            <a:r>
              <a:rPr lang="en-US" sz="2000" dirty="0"/>
              <a:t>Establish corporate cybersecurity design and operating principles with reference to international, industry and regional standards.  Examples include the following.</a:t>
            </a:r>
          </a:p>
          <a:p>
            <a:pPr lvl="0"/>
            <a:r>
              <a:rPr lang="en-US" sz="2000" b="0" dirty="0"/>
              <a:t>Segregate operating zones, and networks according to an approved Architecture.</a:t>
            </a:r>
          </a:p>
          <a:p>
            <a:pPr lvl="0"/>
            <a:r>
              <a:rPr lang="en-US" sz="2000" b="0" dirty="0"/>
              <a:t>Implement ACS Secure Design Principles, Procedures, and Policies:</a:t>
            </a:r>
          </a:p>
          <a:p>
            <a:pPr lvl="1"/>
            <a:r>
              <a:rPr lang="en-US" b="0" dirty="0"/>
              <a:t>in ACS zones to achieve the defined SAIC. and</a:t>
            </a:r>
          </a:p>
          <a:p>
            <a:pPr lvl="1"/>
            <a:r>
              <a:rPr lang="en-US" b="0" dirty="0"/>
              <a:t>in IT zones to achieve the defined CIA.</a:t>
            </a:r>
          </a:p>
          <a:p>
            <a:pPr lvl="0"/>
            <a:r>
              <a:rPr lang="en-US" sz="2000" b="0" dirty="0"/>
              <a:t>PLC and RTU designers should use “Security by Design” principles from ISA 62443.</a:t>
            </a:r>
          </a:p>
          <a:p>
            <a:pPr lvl="0"/>
            <a:r>
              <a:rPr lang="en-US" sz="2000" b="0" dirty="0"/>
              <a:t>Implement “minimum trust” security model for ACS including PLCs and RTUs.</a:t>
            </a:r>
          </a:p>
          <a:p>
            <a:pPr lvl="0"/>
            <a:r>
              <a:rPr lang="en-US" sz="2000" b="0" dirty="0"/>
              <a:t>Harden ACS devices by disabling unused communication ports.</a:t>
            </a:r>
          </a:p>
          <a:p>
            <a:pPr lvl="0"/>
            <a:r>
              <a:rPr lang="en-US" sz="2000" b="0" dirty="0"/>
              <a:t>Periodically validate PLC code to detect accidental or malicious changes. </a:t>
            </a:r>
          </a:p>
          <a:p>
            <a:pPr lvl="0"/>
            <a:r>
              <a:rPr lang="en-US" sz="2000" b="0" dirty="0"/>
              <a:t>Monitor performance of PLCs and other ACS to detect attacks and errors.</a:t>
            </a:r>
          </a:p>
          <a:p>
            <a:r>
              <a:rPr lang="en-US" sz="2000" b="0" dirty="0"/>
              <a:t>Control physical access to ACS devices and networks.</a:t>
            </a:r>
          </a:p>
          <a:p>
            <a:pPr lvl="0"/>
            <a:r>
              <a:rPr lang="en-US" sz="2000" b="0" dirty="0"/>
              <a:t>Monitor Cyber Security Standards such as IEC/ISA 62443 and vulnerability advisories.</a:t>
            </a:r>
          </a:p>
          <a:p>
            <a:pPr lvl="1"/>
            <a:endParaRPr lang="en-US" dirty="0"/>
          </a:p>
          <a:p>
            <a:pPr lvl="1"/>
            <a:endParaRPr lang="en-US" dirty="0"/>
          </a:p>
        </p:txBody>
      </p:sp>
      <p:pic>
        <p:nvPicPr>
          <p:cNvPr id="7" name="slide8">
            <a:hlinkClick r:id="" action="ppaction://media"/>
            <a:extLst>
              <a:ext uri="{FF2B5EF4-FFF2-40B4-BE49-F238E27FC236}">
                <a16:creationId xmlns:a16="http://schemas.microsoft.com/office/drawing/2014/main" id="{1745EE99-AAB8-6D54-6867-C5DD057BA0C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800840" y="5618879"/>
            <a:ext cx="406400" cy="406400"/>
          </a:xfrm>
          <a:prstGeom prst="rect">
            <a:avLst/>
          </a:prstGeom>
        </p:spPr>
      </p:pic>
    </p:spTree>
    <p:custDataLst>
      <p:tags r:id="rId1"/>
    </p:custDataLst>
    <p:extLst>
      <p:ext uri="{BB962C8B-B14F-4D97-AF65-F5344CB8AC3E}">
        <p14:creationId xmlns:p14="http://schemas.microsoft.com/office/powerpoint/2010/main" val="493200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DBBF-E539-4CF5-BE3F-5130527A502F}"/>
              </a:ext>
            </a:extLst>
          </p:cNvPr>
          <p:cNvSpPr txBox="1">
            <a:spLocks/>
          </p:cNvSpPr>
          <p:nvPr/>
        </p:nvSpPr>
        <p:spPr>
          <a:xfrm>
            <a:off x="2862685" y="180631"/>
            <a:ext cx="6201703" cy="557611"/>
          </a:xfrm>
          <a:prstGeom prst="rect">
            <a:avLst/>
          </a:prstGeom>
          <a:solidFill>
            <a:schemeClr val="accent3">
              <a:lumMod val="20000"/>
              <a:lumOff val="80000"/>
            </a:schemeClr>
          </a:solidFill>
        </p:spPr>
        <p:txBody>
          <a:bodyPr/>
          <a:lstStyle>
            <a:lvl1pPr algn="l" defTabSz="1019175" rtl="0" eaLnBrk="0" fontAlgn="base" hangingPunct="0">
              <a:spcBef>
                <a:spcPct val="0"/>
              </a:spcBef>
              <a:spcAft>
                <a:spcPct val="0"/>
              </a:spcAft>
              <a:defRPr sz="2800" b="1" kern="1200">
                <a:solidFill>
                  <a:srgbClr val="072B5F"/>
                </a:solidFill>
                <a:latin typeface="+mj-lt"/>
                <a:ea typeface="+mj-ea"/>
                <a:cs typeface="+mj-cs"/>
              </a:defRPr>
            </a:lvl1pPr>
            <a:lvl2pPr algn="l" defTabSz="1019175" rtl="0" eaLnBrk="0" fontAlgn="base" hangingPunct="0">
              <a:spcBef>
                <a:spcPct val="0"/>
              </a:spcBef>
              <a:spcAft>
                <a:spcPct val="0"/>
              </a:spcAft>
              <a:defRPr sz="2800" b="1">
                <a:solidFill>
                  <a:srgbClr val="072B5F"/>
                </a:solidFill>
                <a:latin typeface="Arial" panose="020B0604020202020204" pitchFamily="34" charset="0"/>
              </a:defRPr>
            </a:lvl2pPr>
            <a:lvl3pPr algn="l" defTabSz="1019175" rtl="0" eaLnBrk="0" fontAlgn="base" hangingPunct="0">
              <a:spcBef>
                <a:spcPct val="0"/>
              </a:spcBef>
              <a:spcAft>
                <a:spcPct val="0"/>
              </a:spcAft>
              <a:defRPr sz="2800" b="1">
                <a:solidFill>
                  <a:srgbClr val="072B5F"/>
                </a:solidFill>
                <a:latin typeface="Arial" panose="020B0604020202020204" pitchFamily="34" charset="0"/>
              </a:defRPr>
            </a:lvl3pPr>
            <a:lvl4pPr algn="l" defTabSz="1019175" rtl="0" eaLnBrk="0" fontAlgn="base" hangingPunct="0">
              <a:spcBef>
                <a:spcPct val="0"/>
              </a:spcBef>
              <a:spcAft>
                <a:spcPct val="0"/>
              </a:spcAft>
              <a:defRPr sz="2800" b="1">
                <a:solidFill>
                  <a:srgbClr val="072B5F"/>
                </a:solidFill>
                <a:latin typeface="Arial" panose="020B0604020202020204" pitchFamily="34" charset="0"/>
              </a:defRPr>
            </a:lvl4pPr>
            <a:lvl5pPr algn="l" defTabSz="1019175" rtl="0" eaLnBrk="0" fontAlgn="base" hangingPunct="0">
              <a:spcBef>
                <a:spcPct val="0"/>
              </a:spcBef>
              <a:spcAft>
                <a:spcPct val="0"/>
              </a:spcAft>
              <a:defRPr sz="2800" b="1">
                <a:solidFill>
                  <a:srgbClr val="072B5F"/>
                </a:solidFill>
                <a:latin typeface="Arial" panose="020B0604020202020204" pitchFamily="34" charset="0"/>
              </a:defRPr>
            </a:lvl5pPr>
            <a:lvl6pPr marL="457200" algn="l" defTabSz="1019175" rtl="0" fontAlgn="base">
              <a:spcBef>
                <a:spcPct val="0"/>
              </a:spcBef>
              <a:spcAft>
                <a:spcPct val="0"/>
              </a:spcAft>
              <a:defRPr sz="2800" b="1">
                <a:solidFill>
                  <a:srgbClr val="072B5F"/>
                </a:solidFill>
                <a:latin typeface="Arial" panose="020B0604020202020204" pitchFamily="34" charset="0"/>
              </a:defRPr>
            </a:lvl6pPr>
            <a:lvl7pPr marL="914400" algn="l" defTabSz="1019175" rtl="0" fontAlgn="base">
              <a:spcBef>
                <a:spcPct val="0"/>
              </a:spcBef>
              <a:spcAft>
                <a:spcPct val="0"/>
              </a:spcAft>
              <a:defRPr sz="2800" b="1">
                <a:solidFill>
                  <a:srgbClr val="072B5F"/>
                </a:solidFill>
                <a:latin typeface="Arial" panose="020B0604020202020204" pitchFamily="34" charset="0"/>
              </a:defRPr>
            </a:lvl7pPr>
            <a:lvl8pPr marL="1371600" algn="l" defTabSz="1019175" rtl="0" fontAlgn="base">
              <a:spcBef>
                <a:spcPct val="0"/>
              </a:spcBef>
              <a:spcAft>
                <a:spcPct val="0"/>
              </a:spcAft>
              <a:defRPr sz="2800" b="1">
                <a:solidFill>
                  <a:srgbClr val="072B5F"/>
                </a:solidFill>
                <a:latin typeface="Arial" panose="020B0604020202020204" pitchFamily="34" charset="0"/>
              </a:defRPr>
            </a:lvl8pPr>
            <a:lvl9pPr marL="1828800" algn="l" defTabSz="1019175" rtl="0" fontAlgn="base">
              <a:spcBef>
                <a:spcPct val="0"/>
              </a:spcBef>
              <a:spcAft>
                <a:spcPct val="0"/>
              </a:spcAft>
              <a:defRPr sz="2800" b="1">
                <a:solidFill>
                  <a:srgbClr val="072B5F"/>
                </a:solidFill>
                <a:latin typeface="Arial" panose="020B0604020202020204" pitchFamily="34" charset="0"/>
              </a:defRPr>
            </a:lvl9pPr>
          </a:lstStyle>
          <a:p>
            <a:pPr algn="ctr"/>
            <a:endParaRPr lang="en-US" sz="2471" dirty="0"/>
          </a:p>
        </p:txBody>
      </p:sp>
      <p:sp>
        <p:nvSpPr>
          <p:cNvPr id="3" name="Content Placeholder 6">
            <a:extLst>
              <a:ext uri="{FF2B5EF4-FFF2-40B4-BE49-F238E27FC236}">
                <a16:creationId xmlns:a16="http://schemas.microsoft.com/office/drawing/2014/main" id="{BA9AEE9B-C04E-4117-8DF7-E99C7E917F9A}"/>
              </a:ext>
            </a:extLst>
          </p:cNvPr>
          <p:cNvSpPr txBox="1">
            <a:spLocks/>
          </p:cNvSpPr>
          <p:nvPr/>
        </p:nvSpPr>
        <p:spPr>
          <a:xfrm>
            <a:off x="4962286" y="1464018"/>
            <a:ext cx="5098676" cy="4231760"/>
          </a:xfrm>
          <a:prstGeom prst="rect">
            <a:avLst/>
          </a:prstGeom>
        </p:spPr>
        <p:txBody>
          <a:bodyPr>
            <a:normAutofit/>
          </a:bodyPr>
          <a:lstStyle>
            <a:lvl1pPr marL="382588" indent="-382588" algn="l" defTabSz="1019175" rtl="0" eaLnBrk="0" fontAlgn="base" hangingPunct="0">
              <a:spcBef>
                <a:spcPct val="20000"/>
              </a:spcBef>
              <a:spcAft>
                <a:spcPct val="0"/>
              </a:spcAft>
              <a:buChar char="•"/>
              <a:defRPr sz="2400" kern="1200">
                <a:solidFill>
                  <a:schemeClr val="tx1"/>
                </a:solidFill>
                <a:latin typeface="+mn-lt"/>
                <a:ea typeface="+mn-ea"/>
                <a:cs typeface="+mn-cs"/>
              </a:defRPr>
            </a:lvl1pPr>
            <a:lvl2pPr marL="827088" indent="-317500" algn="l" defTabSz="1019175" rtl="0" eaLnBrk="0" fontAlgn="base" hangingPunct="0">
              <a:spcBef>
                <a:spcPct val="20000"/>
              </a:spcBef>
              <a:spcAft>
                <a:spcPct val="0"/>
              </a:spcAft>
              <a:buChar char="–"/>
              <a:defRPr sz="2000" kern="1200">
                <a:solidFill>
                  <a:schemeClr val="tx1"/>
                </a:solidFill>
                <a:latin typeface="+mn-lt"/>
                <a:ea typeface="+mn-ea"/>
                <a:cs typeface="+mn-cs"/>
              </a:defRPr>
            </a:lvl2pPr>
            <a:lvl3pPr marL="1273175" indent="-254000" algn="l" defTabSz="1019175" rtl="0" eaLnBrk="0" fontAlgn="base" hangingPunct="0">
              <a:spcBef>
                <a:spcPct val="20000"/>
              </a:spcBef>
              <a:spcAft>
                <a:spcPct val="0"/>
              </a:spcAft>
              <a:buChar char="–"/>
              <a:defRPr kern="1200">
                <a:solidFill>
                  <a:schemeClr val="tx1"/>
                </a:solidFill>
                <a:latin typeface="+mn-lt"/>
                <a:ea typeface="+mn-ea"/>
                <a:cs typeface="+mn-cs"/>
              </a:defRPr>
            </a:lvl3pPr>
            <a:lvl4pPr marL="1782763" indent="-254000" algn="l" defTabSz="1019175" rtl="0" eaLnBrk="0" fontAlgn="base" hangingPunct="0">
              <a:spcBef>
                <a:spcPct val="20000"/>
              </a:spcBef>
              <a:spcAft>
                <a:spcPct val="0"/>
              </a:spcAft>
              <a:buChar char="–"/>
              <a:defRPr kern="1200">
                <a:solidFill>
                  <a:schemeClr val="tx1"/>
                </a:solidFill>
                <a:latin typeface="+mn-lt"/>
                <a:ea typeface="+mn-ea"/>
                <a:cs typeface="+mn-cs"/>
              </a:defRPr>
            </a:lvl4pPr>
            <a:lvl5pPr marL="2292350" indent="-254000" algn="l" defTabSz="1019175"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59"/>
              </a:spcAft>
              <a:buNone/>
            </a:pPr>
            <a:r>
              <a:rPr lang="en-US" sz="2118" b="1" dirty="0"/>
              <a:t>Daniel Ehrenreich</a:t>
            </a:r>
            <a:r>
              <a:rPr lang="en-US" sz="1853" b="1" dirty="0"/>
              <a:t> </a:t>
            </a:r>
          </a:p>
          <a:p>
            <a:pPr marL="0" indent="0">
              <a:lnSpc>
                <a:spcPct val="110000"/>
              </a:lnSpc>
              <a:spcBef>
                <a:spcPts val="0"/>
              </a:spcBef>
              <a:spcAft>
                <a:spcPts val="1059"/>
              </a:spcAft>
              <a:buNone/>
            </a:pPr>
            <a:r>
              <a:rPr lang="en-US" sz="1765" dirty="0"/>
              <a:t>Daniel has over 3</a:t>
            </a:r>
            <a:r>
              <a:rPr lang="he-IL" sz="1765" dirty="0"/>
              <a:t>3</a:t>
            </a:r>
            <a:r>
              <a:rPr lang="en-US" sz="1765" dirty="0"/>
              <a:t> years of experience with control of industrial operations and integration of cyber security solutions. </a:t>
            </a:r>
            <a:endParaRPr lang="he-IL" sz="1765" dirty="0"/>
          </a:p>
          <a:p>
            <a:pPr marL="0" indent="0">
              <a:lnSpc>
                <a:spcPct val="110000"/>
              </a:lnSpc>
              <a:spcBef>
                <a:spcPts val="0"/>
              </a:spcBef>
              <a:spcAft>
                <a:spcPts val="1059"/>
              </a:spcAft>
              <a:buNone/>
            </a:pPr>
            <a:r>
              <a:rPr lang="en-US" sz="1765" dirty="0"/>
              <a:t>He is a control engineering consultant, workshop lecturer,  and an expert in cyber secured operation for ACS. </a:t>
            </a:r>
          </a:p>
          <a:p>
            <a:pPr marL="0" indent="0">
              <a:lnSpc>
                <a:spcPct val="110000"/>
              </a:lnSpc>
              <a:spcBef>
                <a:spcPts val="0"/>
              </a:spcBef>
              <a:spcAft>
                <a:spcPts val="1059"/>
              </a:spcAft>
              <a:buNone/>
            </a:pPr>
            <a:r>
              <a:rPr lang="en-US" sz="1765" dirty="0"/>
              <a:t>Daniel is contributing  his knowledge and expertise to multiple ISA 62443 workgroups.</a:t>
            </a:r>
          </a:p>
          <a:p>
            <a:pPr marL="0" indent="0">
              <a:lnSpc>
                <a:spcPct val="110000"/>
              </a:lnSpc>
              <a:spcBef>
                <a:spcPts val="0"/>
              </a:spcBef>
              <a:spcAft>
                <a:spcPts val="1059"/>
              </a:spcAft>
              <a:buNone/>
            </a:pPr>
            <a:r>
              <a:rPr lang="en-US" sz="1765" dirty="0"/>
              <a:t>Since 2016, acting as the Chairman of the annual ICS-Cybersec Conference taking place in Israel</a:t>
            </a:r>
          </a:p>
        </p:txBody>
      </p:sp>
      <p:sp>
        <p:nvSpPr>
          <p:cNvPr id="7" name="Title 6">
            <a:extLst>
              <a:ext uri="{FF2B5EF4-FFF2-40B4-BE49-F238E27FC236}">
                <a16:creationId xmlns:a16="http://schemas.microsoft.com/office/drawing/2014/main" id="{8ED4F5C2-85AE-C339-3CB5-0AA3A354B799}"/>
              </a:ext>
            </a:extLst>
          </p:cNvPr>
          <p:cNvSpPr>
            <a:spLocks noGrp="1"/>
          </p:cNvSpPr>
          <p:nvPr>
            <p:ph type="title"/>
          </p:nvPr>
        </p:nvSpPr>
        <p:spPr>
          <a:xfrm>
            <a:off x="1261240" y="300449"/>
            <a:ext cx="8986003" cy="557612"/>
          </a:xfrm>
        </p:spPr>
        <p:txBody>
          <a:bodyPr/>
          <a:lstStyle/>
          <a:p>
            <a:pPr algn="ctr"/>
            <a:r>
              <a:rPr lang="en-US" dirty="0"/>
              <a:t>About the Author</a:t>
            </a:r>
            <a:br>
              <a:rPr lang="en-US" dirty="0"/>
            </a:br>
            <a:endParaRPr lang="en-US" dirty="0"/>
          </a:p>
        </p:txBody>
      </p:sp>
      <p:pic>
        <p:nvPicPr>
          <p:cNvPr id="6" name="Picture 5" descr="A person in a suit and tie&#10;&#10;Description automatically generated with medium confidence">
            <a:extLst>
              <a:ext uri="{FF2B5EF4-FFF2-40B4-BE49-F238E27FC236}">
                <a16:creationId xmlns:a16="http://schemas.microsoft.com/office/drawing/2014/main" id="{328F16D5-5800-1430-D447-37CDCB11BB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468" y="1770876"/>
            <a:ext cx="3131224" cy="3285218"/>
          </a:xfrm>
          <a:prstGeom prst="rect">
            <a:avLst/>
          </a:prstGeom>
        </p:spPr>
      </p:pic>
      <p:sp>
        <p:nvSpPr>
          <p:cNvPr id="5" name="TextBox 4">
            <a:extLst>
              <a:ext uri="{FF2B5EF4-FFF2-40B4-BE49-F238E27FC236}">
                <a16:creationId xmlns:a16="http://schemas.microsoft.com/office/drawing/2014/main" id="{EE7913C2-9A44-4F29-D24A-684C5BEA9A28}"/>
              </a:ext>
            </a:extLst>
          </p:cNvPr>
          <p:cNvSpPr txBox="1"/>
          <p:nvPr/>
        </p:nvSpPr>
        <p:spPr>
          <a:xfrm>
            <a:off x="924647" y="5815597"/>
            <a:ext cx="4139447" cy="276999"/>
          </a:xfrm>
          <a:prstGeom prst="rect">
            <a:avLst/>
          </a:prstGeom>
          <a:noFill/>
        </p:spPr>
        <p:txBody>
          <a:bodyPr wrap="square">
            <a:spAutoFit/>
          </a:bodyPr>
          <a:lstStyle/>
          <a:p>
            <a:pPr marL="0" indent="0">
              <a:spcAft>
                <a:spcPts val="1059"/>
              </a:spcAft>
              <a:buNone/>
            </a:pPr>
            <a:r>
              <a:rPr lang="en-US" altLang="en-US" sz="1200" b="1" dirty="0">
                <a:solidFill>
                  <a:srgbClr val="00B050"/>
                </a:solidFill>
                <a:hlinkClick r:id="rId7"/>
              </a:rPr>
              <a:t>https://creativecommons.org/licenses/by-sa/4.0/</a:t>
            </a:r>
            <a:r>
              <a:rPr lang="en-US" altLang="en-US" sz="1200" b="1" dirty="0">
                <a:solidFill>
                  <a:srgbClr val="00B050"/>
                </a:solidFill>
              </a:rPr>
              <a:t> </a:t>
            </a:r>
          </a:p>
        </p:txBody>
      </p:sp>
      <p:sp>
        <p:nvSpPr>
          <p:cNvPr id="8" name="TextBox 7">
            <a:extLst>
              <a:ext uri="{FF2B5EF4-FFF2-40B4-BE49-F238E27FC236}">
                <a16:creationId xmlns:a16="http://schemas.microsoft.com/office/drawing/2014/main" id="{D795D879-A3F1-0871-1922-0A97422D4FAD}"/>
              </a:ext>
            </a:extLst>
          </p:cNvPr>
          <p:cNvSpPr txBox="1"/>
          <p:nvPr/>
        </p:nvSpPr>
        <p:spPr>
          <a:xfrm>
            <a:off x="5177793" y="5815597"/>
            <a:ext cx="6395154" cy="369332"/>
          </a:xfrm>
          <a:prstGeom prst="rect">
            <a:avLst/>
          </a:prstGeom>
          <a:noFill/>
        </p:spPr>
        <p:txBody>
          <a:bodyPr wrap="square">
            <a:spAutoFit/>
          </a:bodyPr>
          <a:lstStyle/>
          <a:p>
            <a:pPr marL="449660" lvl="1" indent="0">
              <a:spcAft>
                <a:spcPts val="1059"/>
              </a:spcAft>
              <a:buNone/>
            </a:pPr>
            <a:r>
              <a:rPr lang="en-US" altLang="en-US" sz="1800" dirty="0"/>
              <a:t>Please click </a:t>
            </a:r>
            <a:r>
              <a:rPr lang="en-US" altLang="en-US" sz="1800" dirty="0">
                <a:hlinkClick r:id="rId8"/>
              </a:rPr>
              <a:t>here</a:t>
            </a:r>
            <a:r>
              <a:rPr lang="en-US" altLang="en-US" sz="1800" dirty="0"/>
              <a:t> to provide feedback on this MLM.</a:t>
            </a:r>
            <a:endParaRPr lang="en-US" altLang="en-US" dirty="0"/>
          </a:p>
        </p:txBody>
      </p:sp>
      <p:pic>
        <p:nvPicPr>
          <p:cNvPr id="9" name="slide9">
            <a:hlinkClick r:id="" action="ppaction://media"/>
            <a:extLst>
              <a:ext uri="{FF2B5EF4-FFF2-40B4-BE49-F238E27FC236}">
                <a16:creationId xmlns:a16="http://schemas.microsoft.com/office/drawing/2014/main" id="{2BDE8D1C-A251-39F2-1A90-F1A274567A2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764264" y="5612397"/>
            <a:ext cx="406400" cy="406400"/>
          </a:xfrm>
          <a:prstGeom prst="rect">
            <a:avLst/>
          </a:prstGeom>
        </p:spPr>
      </p:pic>
    </p:spTree>
    <p:custDataLst>
      <p:tags r:id="rId1"/>
    </p:custDataLst>
    <p:extLst>
      <p:ext uri="{BB962C8B-B14F-4D97-AF65-F5344CB8AC3E}">
        <p14:creationId xmlns:p14="http://schemas.microsoft.com/office/powerpoint/2010/main" val="2074747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IMING" val="|2.4|0.5|0.8|0.8|0.8|0.6|0.7"/>
  <p:tag name="ISPRING_SLIDE_INDENT_LEVEL" val="0"/>
  <p:tag name="ISPRING_PRESENTER_ID" val="{D305227C-98B0-4AB0-B5E1-D25CE20F7A3B}"/>
  <p:tag name="ISPRING_CUSTOM_TIMING_USED"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D305227C-98B0-4AB0-B5E1-D25CE20F7A3B}"/>
  <p:tag name="ISPRING_CUSTOM_TIMING_USED"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D305227C-98B0-4AB0-B5E1-D25CE20F7A3B}"/>
  <p:tag name="ISPRING_CUSTOM_TIMING_USED" val="0"/>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IMING" val="|2.4|0.5|0.8|0.8|0.8|0.6|0.7"/>
  <p:tag name="ISPRING_SLIDE_INDENT_LEVEL" val="0"/>
  <p:tag name="ISPRING_PRESENTER_ID" val="{D305227C-98B0-4AB0-B5E1-D25CE20F7A3B}"/>
  <p:tag name="ISPRING_CUSTOM_TIMING_USED" val="0"/>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MAC_Blue">
  <a:themeElements>
    <a:clrScheme name="OMAC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OMAC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AC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AC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AC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AC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AC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AC_Blu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AC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AC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AC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AC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AC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9726</TotalTime>
  <Words>2335</Words>
  <Application>Microsoft Office PowerPoint</Application>
  <PresentationFormat>Widescreen</PresentationFormat>
  <Paragraphs>179</Paragraphs>
  <Slides>9</Slides>
  <Notes>9</Notes>
  <HiddenSlides>0</HiddenSlides>
  <MMClips>9</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Aptos</vt:lpstr>
      <vt:lpstr>Aptos Display</vt:lpstr>
      <vt:lpstr>Arial</vt:lpstr>
      <vt:lpstr>Arial Black</vt:lpstr>
      <vt:lpstr>Montserrat</vt:lpstr>
      <vt:lpstr>Montserrat ExtraBold</vt:lpstr>
      <vt:lpstr>Open Sans</vt:lpstr>
      <vt:lpstr>Times</vt:lpstr>
      <vt:lpstr>OMAC_Blue</vt:lpstr>
      <vt:lpstr>4_Custom Design</vt:lpstr>
      <vt:lpstr>Cybersecure PLCs &amp; RTUs - Principles &amp; Definitions  </vt:lpstr>
      <vt:lpstr>Overview of PLC and RTU Functions</vt:lpstr>
      <vt:lpstr>Major Components of an ACS Architecture</vt:lpstr>
      <vt:lpstr>ACS Cybersecurity Risks</vt:lpstr>
      <vt:lpstr>Internal PLC Programs May be Changed</vt:lpstr>
      <vt:lpstr>PLC Run-Time Phases</vt:lpstr>
      <vt:lpstr>Further Principles for PLC and RTU Design</vt:lpstr>
      <vt:lpstr>Key Messages </vt:lpstr>
      <vt:lpstr>About the Author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Gary Rathwell</dc:creator>
  <cp:lastModifiedBy>Gary Rathwell</cp:lastModifiedBy>
  <cp:revision>27</cp:revision>
  <cp:lastPrinted>2024-09-24T12:16:15Z</cp:lastPrinted>
  <dcterms:created xsi:type="dcterms:W3CDTF">2024-08-05T20:06:21Z</dcterms:created>
  <dcterms:modified xsi:type="dcterms:W3CDTF">2026-03-23T16:07:53Z</dcterms:modified>
</cp:coreProperties>
</file>