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tags/tag16.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961" r:id="rId3"/>
    <p:sldId id="4080" r:id="rId4"/>
    <p:sldId id="2968" r:id="rId5"/>
    <p:sldId id="2969" r:id="rId6"/>
    <p:sldId id="2970" r:id="rId7"/>
    <p:sldId id="2971" r:id="rId8"/>
    <p:sldId id="2973" r:id="rId9"/>
    <p:sldId id="2967" r:id="rId10"/>
    <p:sldId id="4076" r:id="rId11"/>
    <p:sldId id="408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D0DE60-4AE4-4D67-AE37-FA88D1AAE9C0}" v="21" dt="2024-08-14T08:47:11.790"/>
    <p1510:client id="{E0A30FFC-15C6-4A8F-9B70-33418D50FC1F}" v="1" dt="2024-08-14T08:51:42.2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75960" autoAdjust="0"/>
  </p:normalViewPr>
  <p:slideViewPr>
    <p:cSldViewPr snapToGrid="0">
      <p:cViewPr varScale="1">
        <p:scale>
          <a:sx n="66" d="100"/>
          <a:sy n="66" d="100"/>
        </p:scale>
        <p:origin x="1338" y="78"/>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68" d="100"/>
          <a:sy n="68" d="100"/>
        </p:scale>
        <p:origin x="328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ABCF25-28B1-08D5-56C2-9762E8FBFAB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85081A-8F17-F55E-83C5-A5FA836B125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872E31E-5C78-4AAF-95E1-BE39A2955ABB}" type="datetimeFigureOut">
              <a:rPr lang="en-US" smtClean="0"/>
              <a:t>11/11/2024</a:t>
            </a:fld>
            <a:endParaRPr lang="en-US"/>
          </a:p>
        </p:txBody>
      </p:sp>
      <p:sp>
        <p:nvSpPr>
          <p:cNvPr id="4" name="Footer Placeholder 3">
            <a:extLst>
              <a:ext uri="{FF2B5EF4-FFF2-40B4-BE49-F238E27FC236}">
                <a16:creationId xmlns:a16="http://schemas.microsoft.com/office/drawing/2014/main" id="{F58FC772-3401-051C-2E36-B1335EB6FAF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CA626B9-B6FB-4077-CA12-6ED2A7AF7F5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CFABC1F-F34D-4092-BE89-B9955B4D4DD6}" type="slidenum">
              <a:rPr lang="en-US" smtClean="0"/>
              <a:t>‹#›</a:t>
            </a:fld>
            <a:endParaRPr lang="en-US"/>
          </a:p>
        </p:txBody>
      </p:sp>
    </p:spTree>
    <p:extLst>
      <p:ext uri="{BB962C8B-B14F-4D97-AF65-F5344CB8AC3E}">
        <p14:creationId xmlns:p14="http://schemas.microsoft.com/office/powerpoint/2010/main" val="1913321084"/>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11 544,0 20-1,0 7-928,0 7-1057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88A505-7228-4715-92D7-CBF23D4AFF12}" type="datetimeFigureOut">
              <a:rPr lang="en-US" smtClean="0"/>
              <a:t>11/11/2024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685800" y="641350"/>
            <a:ext cx="5486400" cy="3086100"/>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685800" y="3872516"/>
            <a:ext cx="5486400" cy="4630134"/>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r>
              <a:rPr lang="en-US" sz="1100" baseline="0" dirty="0">
                <a:latin typeface="Arial" panose="020B0604020202020204" pitchFamily="34" charset="0"/>
                <a:cs typeface="Arial" panose="020B0604020202020204" pitchFamily="34" charset="0"/>
              </a:rPr>
              <a:t>PRINT VERSION OF NARRATIVE</a:t>
            </a:r>
            <a:br>
              <a:rPr lang="en-US" sz="1100" baseline="0" dirty="0">
                <a:latin typeface="Arial" panose="020B0604020202020204" pitchFamily="34" charset="0"/>
                <a:cs typeface="Arial" panose="020B0604020202020204" pitchFamily="34" charset="0"/>
              </a:rPr>
            </a:br>
            <a:endParaRPr lang="en-US" sz="1100" baseline="0" dirty="0">
              <a:latin typeface="Arial" panose="020B0604020202020204" pitchFamily="34" charset="0"/>
              <a:cs typeface="Arial" panose="020B0604020202020204" pitchFamily="34" charset="0"/>
            </a:endParaRPr>
          </a:p>
          <a:p>
            <a:pPr algn="l" rtl="0">
              <a:spcBef>
                <a:spcPts val="600"/>
              </a:spcBef>
              <a:spcAft>
                <a:spcPts val="600"/>
              </a:spcAft>
              <a:buNone/>
            </a:pPr>
            <a:r>
              <a:rPr lang="en-US" sz="1100" dirty="0">
                <a:effectLst/>
                <a:latin typeface="Arial" panose="020B0604020202020204" pitchFamily="34" charset="0"/>
                <a:ea typeface="Calibri" panose="020F0502020204030204" pitchFamily="34" charset="0"/>
                <a:cs typeface="Arial" panose="020B0604020202020204" pitchFamily="34" charset="0"/>
              </a:rPr>
              <a:t>This Micro-Learning Module provides </a:t>
            </a:r>
            <a:r>
              <a:rPr lang="en-US" sz="1100" b="0" i="0" dirty="0">
                <a:solidFill>
                  <a:srgbClr val="000000"/>
                </a:solidFill>
                <a:effectLst/>
                <a:latin typeface="Arial" panose="020B0604020202020204" pitchFamily="34" charset="0"/>
                <a:cs typeface="Arial" panose="020B0604020202020204" pitchFamily="34" charset="0"/>
              </a:rPr>
              <a:t>Guidelines for creating or modifying PLC software to control plant equipment. </a:t>
            </a:r>
          </a:p>
          <a:p>
            <a:pPr algn="l" rtl="0">
              <a:spcBef>
                <a:spcPts val="600"/>
              </a:spcBef>
              <a:spcAft>
                <a:spcPts val="600"/>
              </a:spcAft>
              <a:buNone/>
            </a:pPr>
            <a:r>
              <a:rPr lang="en-US" sz="1100" dirty="0">
                <a:effectLst/>
                <a:latin typeface="Arial" panose="020B0604020202020204" pitchFamily="34" charset="0"/>
                <a:ea typeface="Calibri" panose="020F0502020204030204" pitchFamily="34" charset="0"/>
                <a:cs typeface="Arial" panose="020B0604020202020204" pitchFamily="34" charset="0"/>
              </a:rPr>
              <a:t>The intended audiences for this MLM are engineers, PLC Programmers, and teams dealing with cyber defense, consultants, systems integrators, and managers making decisions about how to achieve industrial cyber security.</a:t>
            </a:r>
          </a:p>
          <a:p>
            <a:pPr>
              <a:buNone/>
            </a:pPr>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1038" y="644525"/>
            <a:ext cx="5494337" cy="3090863"/>
          </a:xfrm>
        </p:spPr>
      </p:sp>
      <p:sp>
        <p:nvSpPr>
          <p:cNvPr id="3" name="Notes Placeholder 2"/>
          <p:cNvSpPr>
            <a:spLocks noGrp="1"/>
          </p:cNvSpPr>
          <p:nvPr>
            <p:ph type="body" idx="1"/>
          </p:nvPr>
        </p:nvSpPr>
        <p:spPr>
          <a:xfrm>
            <a:off x="681038" y="3902298"/>
            <a:ext cx="5494337" cy="4597177"/>
          </a:xfrm>
        </p:spPr>
        <p:txBody>
          <a:bodyPr/>
          <a:lstStyle/>
          <a:p>
            <a:pPr algn="ctr">
              <a:lnSpc>
                <a:spcPct val="110000"/>
              </a:lnSpc>
              <a:spcBef>
                <a:spcPts val="0"/>
              </a:spcBef>
              <a:spcAft>
                <a:spcPts val="1200"/>
              </a:spcAft>
              <a:buNone/>
            </a:pPr>
            <a:r>
              <a:rPr lang="en-US" baseline="0" dirty="0"/>
              <a:t>PRINT VERSION OF NARRATIVE</a:t>
            </a:r>
          </a:p>
          <a:p>
            <a:pPr marL="0" indent="0">
              <a:lnSpc>
                <a:spcPct val="110000"/>
              </a:lnSpc>
              <a:spcBef>
                <a:spcPts val="0"/>
              </a:spcBef>
              <a:spcAft>
                <a:spcPts val="1200"/>
              </a:spcAft>
              <a:buFontTx/>
              <a:buNone/>
            </a:pPr>
            <a:r>
              <a:rPr lang="en-US" sz="1200" dirty="0"/>
              <a:t>Daniel Ehrenreich has over 3</a:t>
            </a:r>
            <a:r>
              <a:rPr lang="he-IL" sz="1200" dirty="0"/>
              <a:t>2</a:t>
            </a:r>
            <a:r>
              <a:rPr lang="en-US" sz="1200" dirty="0"/>
              <a:t> years of experience with control of industrial operations and integration of cyber security solutions. </a:t>
            </a:r>
            <a:endParaRPr lang="he-IL" sz="1200" dirty="0"/>
          </a:p>
          <a:p>
            <a:pPr marL="0" indent="0">
              <a:lnSpc>
                <a:spcPct val="110000"/>
              </a:lnSpc>
              <a:spcBef>
                <a:spcPts val="0"/>
              </a:spcBef>
              <a:spcAft>
                <a:spcPts val="1200"/>
              </a:spcAft>
              <a:buFontTx/>
              <a:buNone/>
            </a:pPr>
            <a:r>
              <a:rPr lang="en-US" sz="1200" dirty="0"/>
              <a:t>He is a control consultant, workshop lecturer,  and a consultant at Secure Communications and Control Experts. Daniel is also contributing his expertise to multiple ISA 62443 workgroups and conducting free of charge podcast sessions for educating engineers worldwide.</a:t>
            </a:r>
            <a:r>
              <a:rPr lang="he-IL" sz="1200" dirty="0"/>
              <a:t> </a:t>
            </a:r>
            <a:r>
              <a:rPr lang="en-US" sz="1200" dirty="0"/>
              <a:t> Since 2016, acting as the Chairman of the annual ICS-Cybersecurity Conference.</a:t>
            </a:r>
          </a:p>
          <a:p>
            <a:pPr marL="0" indent="0">
              <a:lnSpc>
                <a:spcPct val="110000"/>
              </a:lnSpc>
              <a:spcBef>
                <a:spcPts val="0"/>
              </a:spcBef>
              <a:spcAft>
                <a:spcPts val="1200"/>
              </a:spcAft>
              <a:buFontTx/>
              <a:buNone/>
            </a:pPr>
            <a:r>
              <a:rPr lang="en-US" sz="1200" dirty="0"/>
              <a:t>Please click this link to provide feedback to the author.</a:t>
            </a:r>
          </a:p>
          <a:p>
            <a:pPr algn="l">
              <a:lnSpc>
                <a:spcPct val="110000"/>
              </a:lnSpc>
              <a:spcBef>
                <a:spcPts val="0"/>
              </a:spcBef>
              <a:spcAft>
                <a:spcPts val="1200"/>
              </a:spcAft>
              <a:buNone/>
            </a:pPr>
            <a:r>
              <a:rPr lang="en-US" baseline="0" dirty="0"/>
              <a:t>You may use, reproduce or improve this MLM according to Creative Commons license as documented at </a:t>
            </a:r>
            <a:r>
              <a:rPr lang="en-US" dirty="0">
                <a:hlinkClick r:id="rId3"/>
              </a:rPr>
              <a:t>https://creativecommons.org/licenses/by-sa/4.0/</a:t>
            </a:r>
            <a:endParaRPr lang="en-US" baseline="0" dirty="0"/>
          </a:p>
        </p:txBody>
      </p:sp>
    </p:spTree>
    <p:extLst>
      <p:ext uri="{BB962C8B-B14F-4D97-AF65-F5344CB8AC3E}">
        <p14:creationId xmlns:p14="http://schemas.microsoft.com/office/powerpoint/2010/main" val="2769761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This </a:t>
            </a:r>
            <a:r>
              <a:rPr lang="en-US" dirty="0" err="1">
                <a:latin typeface="Arial" panose="020B0604020202020204" pitchFamily="34" charset="0"/>
                <a:cs typeface="Arial" panose="020B0604020202020204" pitchFamily="34" charset="0"/>
              </a:rPr>
              <a:t>Admeritia</a:t>
            </a:r>
            <a:r>
              <a:rPr lang="en-US" dirty="0">
                <a:latin typeface="Arial" panose="020B0604020202020204" pitchFamily="34" charset="0"/>
                <a:cs typeface="Arial" panose="020B0604020202020204" pitchFamily="34" charset="0"/>
              </a:rPr>
              <a:t> copyright statement is in addition to the standard PERA website “Creative Commons copyright, and supersedes it where they conflict.</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11</a:t>
            </a:fld>
            <a:endParaRPr lang="en-US"/>
          </a:p>
        </p:txBody>
      </p:sp>
    </p:spTree>
    <p:extLst>
      <p:ext uri="{BB962C8B-B14F-4D97-AF65-F5344CB8AC3E}">
        <p14:creationId xmlns:p14="http://schemas.microsoft.com/office/powerpoint/2010/main" val="315425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1838" y="715963"/>
            <a:ext cx="5434012" cy="3057525"/>
          </a:xfrm>
          <a:prstGeom prst="rect">
            <a:avLst/>
          </a:prstGeom>
          <a:noFill/>
          <a:ln w="12700">
            <a:solidFill>
              <a:prstClr val="black"/>
            </a:solidFill>
          </a:ln>
        </p:spPr>
      </p:sp>
      <p:sp>
        <p:nvSpPr>
          <p:cNvPr id="3" name="Notes Placeholder 2"/>
          <p:cNvSpPr>
            <a:spLocks noGrp="1"/>
          </p:cNvSpPr>
          <p:nvPr>
            <p:ph type="body" idx="1"/>
          </p:nvPr>
        </p:nvSpPr>
        <p:spPr>
          <a:xfrm>
            <a:off x="731838" y="3871386"/>
            <a:ext cx="5434012" cy="4556651"/>
          </a:xfrm>
          <a:prstGeom prst="rect">
            <a:avLst/>
          </a:prstGeom>
        </p:spPr>
        <p:txBody>
          <a:bodyPr/>
          <a:lstStyle/>
          <a:p>
            <a:pPr algn="ctr" defTabSz="882213">
              <a:spcBef>
                <a:spcPts val="600"/>
              </a:spcBef>
              <a:spcAft>
                <a:spcPts val="600"/>
              </a:spcAft>
              <a:buNone/>
              <a:defRPr/>
            </a:pPr>
            <a:r>
              <a:rPr lang="en-US" sz="1100" dirty="0">
                <a:latin typeface="Arial" panose="020B0604020202020204" pitchFamily="34" charset="0"/>
                <a:cs typeface="Arial" panose="020B0604020202020204" pitchFamily="34" charset="0"/>
              </a:rPr>
              <a:t>PRINT VERSION OF NARRATIVE</a:t>
            </a:r>
          </a:p>
          <a:p>
            <a:pPr>
              <a:spcBef>
                <a:spcPts val="600"/>
              </a:spcBef>
              <a:spcAft>
                <a:spcPts val="600"/>
              </a:spcAft>
              <a:buNone/>
            </a:pPr>
            <a:r>
              <a:rPr lang="he-IL" sz="1100" dirty="0">
                <a:latin typeface="Arial" panose="020B0604020202020204" pitchFamily="34" charset="0"/>
                <a:cs typeface="Arial" panose="020B0604020202020204" pitchFamily="34" charset="0"/>
              </a:rPr>
              <a:t>The "Top Twenty programming" project aims</a:t>
            </a:r>
            <a:r>
              <a:rPr lang="en-US" sz="1100" dirty="0">
                <a:latin typeface="Arial" panose="020B0604020202020204" pitchFamily="34" charset="0"/>
                <a:cs typeface="Arial" panose="020B0604020202020204" pitchFamily="34" charset="0"/>
              </a:rPr>
              <a:t> to provide meaningful guidelines and practices for engineers creating Industrial Automation and Control Systems to control equipment.  Note that the IACS acronym is often pronounced as “eye-axe”.</a:t>
            </a:r>
          </a:p>
          <a:p>
            <a:pPr>
              <a:spcBef>
                <a:spcPts val="600"/>
              </a:spcBef>
              <a:spcAft>
                <a:spcPts val="600"/>
              </a:spcAft>
              <a:buNone/>
            </a:pPr>
            <a:r>
              <a:rPr lang="en-US" sz="1100" dirty="0">
                <a:latin typeface="Arial" panose="020B0604020202020204" pitchFamily="34" charset="0"/>
                <a:cs typeface="Arial" panose="020B0604020202020204" pitchFamily="34" charset="0"/>
              </a:rPr>
              <a:t>The listed guidelines are practical for all I E C 61311 programming languages</a:t>
            </a:r>
            <a:r>
              <a:rPr lang="he-IL" sz="1100" dirty="0">
                <a:latin typeface="Arial" panose="020B0604020202020204" pitchFamily="34" charset="0"/>
                <a:cs typeface="Arial" panose="020B0604020202020204" pitchFamily="34" charset="0"/>
              </a:rPr>
              <a:t>,</a:t>
            </a:r>
            <a:r>
              <a:rPr lang="en-US" sz="1100" dirty="0">
                <a:latin typeface="Arial" panose="020B0604020202020204" pitchFamily="34" charset="0"/>
                <a:cs typeface="Arial" panose="020B0604020202020204" pitchFamily="34" charset="0"/>
              </a:rPr>
              <a:t> including Ladder Logic, Function Blocks, Structured Text, and Sequential Function charts.</a:t>
            </a:r>
          </a:p>
          <a:p>
            <a:pPr>
              <a:spcBef>
                <a:spcPts val="600"/>
              </a:spcBef>
              <a:spcAft>
                <a:spcPts val="600"/>
              </a:spcAft>
              <a:buNone/>
            </a:pPr>
            <a:r>
              <a:rPr lang="en-US" sz="1100" dirty="0">
                <a:latin typeface="Arial" panose="020B0604020202020204" pitchFamily="34" charset="0"/>
                <a:cs typeface="Arial" panose="020B0604020202020204" pitchFamily="34" charset="0"/>
              </a:rPr>
              <a:t>These programming practices may be used with commercially available PLC, RTU and DCS programming tools.  No additional software tools or hardware are needed. Consequently, these practices fit into regular programming and operating workflows and </a:t>
            </a:r>
            <a:r>
              <a:rPr lang="he-IL" sz="1100" dirty="0">
                <a:latin typeface="Arial" panose="020B0604020202020204" pitchFamily="34" charset="0"/>
                <a:cs typeface="Arial" panose="020B0604020202020204" pitchFamily="34" charset="0"/>
              </a:rPr>
              <a:t>apply</a:t>
            </a:r>
            <a:r>
              <a:rPr lang="en-US" sz="1100" dirty="0">
                <a:latin typeface="Arial" panose="020B0604020202020204" pitchFamily="34" charset="0"/>
                <a:cs typeface="Arial" panose="020B0604020202020204" pitchFamily="34" charset="0"/>
              </a:rPr>
              <a:t> to a broad range of PLC, RTU and DCS verticals. </a:t>
            </a:r>
          </a:p>
          <a:p>
            <a:pPr>
              <a:spcBef>
                <a:spcPts val="600"/>
              </a:spcBef>
              <a:spcAft>
                <a:spcPts val="600"/>
              </a:spcAft>
              <a:buNone/>
            </a:pPr>
            <a:r>
              <a:rPr lang="en-US" sz="1100" dirty="0">
                <a:latin typeface="Arial" panose="020B0604020202020204" pitchFamily="34" charset="0"/>
                <a:cs typeface="Arial" panose="020B0604020202020204" pitchFamily="34" charset="0"/>
              </a:rPr>
              <a:t>These practices also help improve reliability and maintenance by leveraging available PLC programming and code protection knowledge. </a:t>
            </a:r>
          </a:p>
          <a:p>
            <a:pPr>
              <a:spcBef>
                <a:spcPts val="600"/>
              </a:spcBef>
              <a:spcAft>
                <a:spcPts val="600"/>
              </a:spcAft>
              <a:buNone/>
            </a:pPr>
            <a:r>
              <a:rPr lang="en-US" sz="1100" dirty="0">
                <a:latin typeface="Arial" panose="020B0604020202020204" pitchFamily="34" charset="0"/>
                <a:cs typeface="Arial" panose="020B0604020202020204" pitchFamily="34" charset="0"/>
              </a:rPr>
              <a:t>To protect the code, you may utilize your accumulated in-house expertise in PLC, RTU and DCS  programming.</a:t>
            </a:r>
          </a:p>
          <a:p>
            <a:pPr>
              <a:spcBef>
                <a:spcPts val="600"/>
              </a:spcBef>
              <a:spcAft>
                <a:spcPts val="600"/>
              </a:spcAft>
              <a:buNone/>
            </a:pPr>
            <a:endParaRPr lang="en-US" sz="1100" dirty="0"/>
          </a:p>
        </p:txBody>
      </p:sp>
    </p:spTree>
    <p:extLst>
      <p:ext uri="{BB962C8B-B14F-4D97-AF65-F5344CB8AC3E}">
        <p14:creationId xmlns:p14="http://schemas.microsoft.com/office/powerpoint/2010/main" val="1926248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7863" y="590550"/>
            <a:ext cx="5502275" cy="3095625"/>
          </a:xfrm>
          <a:prstGeom prst="rect">
            <a:avLst/>
          </a:prstGeom>
          <a:noFill/>
          <a:ln w="12700">
            <a:solidFill>
              <a:prstClr val="black"/>
            </a:solidFill>
          </a:ln>
        </p:spPr>
      </p:sp>
      <p:sp>
        <p:nvSpPr>
          <p:cNvPr id="3" name="Notes Placeholder 2"/>
          <p:cNvSpPr>
            <a:spLocks noGrp="1"/>
          </p:cNvSpPr>
          <p:nvPr>
            <p:ph type="body" idx="1"/>
          </p:nvPr>
        </p:nvSpPr>
        <p:spPr>
          <a:xfrm>
            <a:off x="677532" y="3846273"/>
            <a:ext cx="5502275" cy="4707177"/>
          </a:xfrm>
          <a:prstGeom prst="rect">
            <a:avLst/>
          </a:prstGeom>
        </p:spPr>
        <p:txBody>
          <a:bodyPr/>
          <a:lstStyle/>
          <a:p>
            <a:pPr algn="ctr" defTabSz="882213" rtl="0" eaLnBrk="0" fontAlgn="base" hangingPunct="0">
              <a:spcBef>
                <a:spcPts val="600"/>
              </a:spcBef>
              <a:spcAft>
                <a:spcPts val="600"/>
              </a:spcAft>
              <a:buSzPct val="100000"/>
              <a:buNone/>
              <a:defRPr/>
            </a:pPr>
            <a:r>
              <a:rPr lang="en-US" sz="1100" kern="1200" dirty="0">
                <a:solidFill>
                  <a:schemeClr val="tx1"/>
                </a:solidFill>
                <a:latin typeface="Arial" panose="020B0604020202020204" pitchFamily="34" charset="0"/>
                <a:cs typeface="Arial" panose="020B0604020202020204" pitchFamily="34" charset="0"/>
              </a:rPr>
              <a:t>PRINT VERSION OF NARRATIVE</a:t>
            </a:r>
          </a:p>
          <a:p>
            <a:pPr lvl="0"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cs typeface="Arial" panose="020B0604020202020204" pitchFamily="34" charset="0"/>
              </a:rPr>
              <a:t>This MLM primarily describes PLC, programming, but similar programming practices also apply for RTUs, DCSs, etc.</a:t>
            </a:r>
          </a:p>
          <a:p>
            <a:pPr lvl="0"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cs typeface="Arial" panose="020B0604020202020204" pitchFamily="34" charset="0"/>
              </a:rPr>
              <a:t>Principle 1- Modularize PLC Code.  We must split the code into modules and test these modules independently.</a:t>
            </a:r>
          </a:p>
          <a:p>
            <a:pPr lvl="0"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cs typeface="Arial" panose="020B0604020202020204" pitchFamily="34" charset="0"/>
              </a:rPr>
              <a:t>Principle 2- Track operating modes. The programmer should keep the PLC in RUN mode, and when it is not in RUN mode, the program must activate an alarm to the operator.  This is critical for detecting unauthorized intervention.</a:t>
            </a:r>
          </a:p>
          <a:p>
            <a:pPr lvl="0"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cs typeface="Arial" panose="020B0604020202020204" pitchFamily="34" charset="0"/>
              </a:rPr>
              <a:t>Principle 3- Leave operational logic in the PLC wherever feasible.  Thus, most of the calculated values will remain in the PLC. </a:t>
            </a:r>
          </a:p>
          <a:p>
            <a:pPr lvl="0"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cs typeface="Arial" panose="020B0604020202020204" pitchFamily="34" charset="0"/>
              </a:rPr>
              <a:t>Principle 4- Use PLC flags as integrity checks.  The PLC programmer should put counters on PLC error flags to capture any math problems.</a:t>
            </a:r>
          </a:p>
          <a:p>
            <a:pPr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cs typeface="Arial" panose="020B0604020202020204" pitchFamily="34" charset="0"/>
              </a:rPr>
              <a:t>Principle 5- Use cryptographic and checksum integrity checks to ensure program integrity.  If cryptographic hashes are unavailable, check PLC code integrity in another way and raise an alarm when a change occurs.</a:t>
            </a:r>
            <a:r>
              <a:rPr lang="de-DE" sz="1100" dirty="0">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5515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27075" y="579438"/>
            <a:ext cx="5403850" cy="3040062"/>
          </a:xfrm>
          <a:prstGeom prst="rect">
            <a:avLst/>
          </a:prstGeom>
          <a:noFill/>
          <a:ln w="12700">
            <a:solidFill>
              <a:prstClr val="black"/>
            </a:solidFill>
          </a:ln>
        </p:spPr>
      </p:sp>
      <p:sp>
        <p:nvSpPr>
          <p:cNvPr id="3" name="Notes Placeholder 2"/>
          <p:cNvSpPr>
            <a:spLocks noGrp="1"/>
          </p:cNvSpPr>
          <p:nvPr>
            <p:ph type="body" idx="1"/>
          </p:nvPr>
        </p:nvSpPr>
        <p:spPr>
          <a:xfrm>
            <a:off x="727075" y="3780385"/>
            <a:ext cx="5506300" cy="3878109"/>
          </a:xfrm>
          <a:prstGeom prst="rect">
            <a:avLst/>
          </a:prstGeom>
        </p:spPr>
        <p:txBody>
          <a:bodyPr/>
          <a:lstStyle/>
          <a:p>
            <a:pPr algn="ctr" defTabSz="882213" rtl="0" eaLnBrk="0" fontAlgn="base" hangingPunct="0">
              <a:spcBef>
                <a:spcPts val="600"/>
              </a:spcBef>
              <a:spcAft>
                <a:spcPts val="600"/>
              </a:spcAft>
              <a:buSzPct val="100000"/>
              <a:buNone/>
              <a:defRPr/>
            </a:pPr>
            <a:r>
              <a:rPr lang="en-US" sz="1100" kern="1200" dirty="0">
                <a:solidFill>
                  <a:schemeClr val="tx1"/>
                </a:solidFill>
                <a:latin typeface="Arial" panose="020B0604020202020204" pitchFamily="34" charset="0"/>
                <a:ea typeface="+mn-ea"/>
                <a:cs typeface="Arial" panose="020B0604020202020204" pitchFamily="34" charset="0"/>
              </a:rPr>
              <a:t>PRINT VERSION OF NARRATIVE</a:t>
            </a:r>
          </a:p>
          <a:p>
            <a:pPr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ea typeface="+mn-ea"/>
                <a:cs typeface="Arial" panose="020B0604020202020204" pitchFamily="34" charset="0"/>
              </a:rPr>
              <a:t>Principle 6- Validate Timers and counters.  If timer and counter values are used by the PLC program, they should be validated</a:t>
            </a:r>
            <a:r>
              <a:rPr lang="he-IL" sz="1100" kern="1200" dirty="0">
                <a:solidFill>
                  <a:schemeClr val="tx1"/>
                </a:solidFill>
                <a:latin typeface="Arial" panose="020B0604020202020204" pitchFamily="34" charset="0"/>
                <a:ea typeface="+mn-ea"/>
                <a:cs typeface="Arial" panose="020B0604020202020204" pitchFamily="34" charset="0"/>
              </a:rPr>
              <a:t>; for example,</a:t>
            </a:r>
            <a:r>
              <a:rPr lang="en-US" sz="1100" kern="1200" dirty="0">
                <a:solidFill>
                  <a:schemeClr val="tx1"/>
                </a:solidFill>
                <a:latin typeface="Arial" panose="020B0604020202020204" pitchFamily="34" charset="0"/>
                <a:ea typeface="+mn-ea"/>
                <a:cs typeface="Arial" panose="020B0604020202020204" pitchFamily="34" charset="0"/>
              </a:rPr>
              <a:t> the program should detect and alarm if backward counts are below zero or if integer additions overflow.</a:t>
            </a:r>
          </a:p>
          <a:p>
            <a:pPr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ea typeface="+mn-ea"/>
                <a:cs typeface="Arial" panose="020B0604020202020204" pitchFamily="34" charset="0"/>
              </a:rPr>
              <a:t>Principle 7 - Validate and alarm if paired input and output signals are not asserted.  The program shall alert the operator when input and output states are not physically feasible. To comply with that requirement, consider making paired signals independent by adding delay timers.</a:t>
            </a:r>
          </a:p>
          <a:p>
            <a:pPr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ea typeface="+mn-ea"/>
                <a:cs typeface="Arial" panose="020B0604020202020204" pitchFamily="34" charset="0"/>
              </a:rPr>
              <a:t>Principle 8 - Validate input variables at the PLC, not only at the Human-Machine Interface (or HMI).  HMI access to PLC variables should be restricted to a valid value range defined in the HMI. Further cross-checks in the PLC should be added to comply with this requirement. The goal is to prevent or alert on values outside acceptable ranges programmed into the HMI.</a:t>
            </a:r>
          </a:p>
        </p:txBody>
      </p:sp>
    </p:spTree>
    <p:extLst>
      <p:ext uri="{BB962C8B-B14F-4D97-AF65-F5344CB8AC3E}">
        <p14:creationId xmlns:p14="http://schemas.microsoft.com/office/powerpoint/2010/main" val="2184249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28650" y="676275"/>
            <a:ext cx="5540375" cy="3117850"/>
          </a:xfrm>
          <a:prstGeom prst="rect">
            <a:avLst/>
          </a:prstGeom>
          <a:noFill/>
          <a:ln w="12700">
            <a:solidFill>
              <a:prstClr val="black"/>
            </a:solidFill>
          </a:ln>
        </p:spPr>
      </p:sp>
      <p:sp>
        <p:nvSpPr>
          <p:cNvPr id="3" name="Notes Placeholder 2"/>
          <p:cNvSpPr>
            <a:spLocks noGrp="1"/>
          </p:cNvSpPr>
          <p:nvPr>
            <p:ph type="body" idx="1"/>
          </p:nvPr>
        </p:nvSpPr>
        <p:spPr>
          <a:xfrm>
            <a:off x="628650" y="3965554"/>
            <a:ext cx="5540375" cy="4624654"/>
          </a:xfrm>
          <a:prstGeom prst="rect">
            <a:avLst/>
          </a:prstGeom>
        </p:spPr>
        <p:txBody>
          <a:bodyPr/>
          <a:lstStyle/>
          <a:p>
            <a:pPr algn="ctr" defTabSz="882213">
              <a:lnSpc>
                <a:spcPct val="115000"/>
              </a:lnSpc>
              <a:spcBef>
                <a:spcPts val="600"/>
              </a:spcBef>
              <a:spcAft>
                <a:spcPts val="600"/>
              </a:spcAft>
              <a:buNone/>
              <a:defRPr/>
            </a:pPr>
            <a:r>
              <a:rPr lang="en-US" sz="1100" dirty="0">
                <a:latin typeface="Arial" panose="020B0604020202020204" pitchFamily="34" charset="0"/>
                <a:cs typeface="Arial" panose="020B0604020202020204" pitchFamily="34" charset="0"/>
              </a:rPr>
              <a:t>PRINT VERSION OF NARRATIVE</a:t>
            </a:r>
          </a:p>
          <a:p>
            <a:pPr defTabSz="882213">
              <a:spcBef>
                <a:spcPts val="600"/>
              </a:spcBef>
              <a:spcAft>
                <a:spcPts val="600"/>
              </a:spcAft>
              <a:buNone/>
              <a:defRPr/>
            </a:pPr>
            <a:r>
              <a:rPr lang="en-US" sz="1100" dirty="0">
                <a:latin typeface="Arial" panose="020B0604020202020204" pitchFamily="34" charset="0"/>
                <a:cs typeface="Arial" panose="020B0604020202020204" pitchFamily="34" charset="0"/>
              </a:rPr>
              <a:t>Principle 9 - </a:t>
            </a:r>
            <a:r>
              <a:rPr lang="he-IL" sz="1100" dirty="0">
                <a:latin typeface="Arial" panose="020B0604020202020204" pitchFamily="34" charset="0"/>
                <a:cs typeface="Arial" panose="020B0604020202020204" pitchFamily="34" charset="0"/>
              </a:rPr>
              <a:t>Validat</a:t>
            </a:r>
            <a:r>
              <a:rPr lang="en-US" sz="1100" dirty="0">
                <a:latin typeface="Arial" panose="020B0604020202020204" pitchFamily="34" charset="0"/>
                <a:cs typeface="Arial" panose="020B0604020202020204" pitchFamily="34" charset="0"/>
              </a:rPr>
              <a:t>e indirections.  To prevent buffer overflows, “poison” array ends </a:t>
            </a:r>
            <a:r>
              <a:rPr lang="he-IL" sz="1100" i="0" dirty="0">
                <a:solidFill>
                  <a:srgbClr val="202124"/>
                </a:solidFill>
                <a:effectLst/>
                <a:latin typeface="Arial" panose="020B0604020202020204" pitchFamily="34" charset="0"/>
                <a:cs typeface="Arial" panose="020B0604020202020204" pitchFamily="34" charset="0"/>
              </a:rPr>
              <a:t>that </a:t>
            </a:r>
            <a:r>
              <a:rPr lang="en-US" sz="1100" b="0" i="0" dirty="0">
                <a:solidFill>
                  <a:srgbClr val="202124"/>
                </a:solidFill>
                <a:effectLst/>
                <a:latin typeface="Arial" panose="020B0604020202020204" pitchFamily="34" charset="0"/>
                <a:cs typeface="Arial" panose="020B0604020202020204" pitchFamily="34" charset="0"/>
              </a:rPr>
              <a:t>could thwart an efficient binary tree or hash function implementation.</a:t>
            </a:r>
            <a:endParaRPr lang="en-US" sz="1100" dirty="0">
              <a:latin typeface="Arial" panose="020B0604020202020204" pitchFamily="34" charset="0"/>
              <a:cs typeface="Arial" panose="020B0604020202020204" pitchFamily="34" charset="0"/>
            </a:endParaRPr>
          </a:p>
          <a:p>
            <a:pPr>
              <a:spcBef>
                <a:spcPts val="600"/>
              </a:spcBef>
              <a:spcAft>
                <a:spcPts val="600"/>
              </a:spcAft>
              <a:buNone/>
              <a:defRPr/>
            </a:pPr>
            <a:r>
              <a:rPr lang="en-US" sz="1100" dirty="0">
                <a:latin typeface="Arial" panose="020B0604020202020204" pitchFamily="34" charset="0"/>
                <a:cs typeface="Arial" panose="020B0604020202020204" pitchFamily="34" charset="0"/>
              </a:rPr>
              <a:t>Principle 10 - Assign designated register blocks by function.  Using function blocks like read, write, and validate can prevent unauthorized writes and protect the controller data. It also helps to avoid memory-reset errors</a:t>
            </a:r>
            <a:r>
              <a:rPr lang="he-IL" sz="1100" dirty="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rPr>
              <a:t>due to out-of-bound execution or malicious programs. </a:t>
            </a:r>
          </a:p>
          <a:p>
            <a:pPr>
              <a:spcBef>
                <a:spcPts val="600"/>
              </a:spcBef>
              <a:spcAft>
                <a:spcPts val="600"/>
              </a:spcAft>
              <a:buNone/>
              <a:defRPr/>
            </a:pPr>
            <a:r>
              <a:rPr lang="en-US" sz="1100" dirty="0">
                <a:latin typeface="Arial" panose="020B0604020202020204" pitchFamily="34" charset="0"/>
                <a:cs typeface="Arial" panose="020B0604020202020204" pitchFamily="34" charset="0"/>
              </a:rPr>
              <a:t>Principle 11 – Instrument for plausibility checks.  This can be done by cross-checking different measurements or by integrating or differentiating time-dependent values over time and comparing them to time-independent measurements.</a:t>
            </a:r>
          </a:p>
          <a:p>
            <a:pPr>
              <a:spcBef>
                <a:spcPts val="600"/>
              </a:spcBef>
              <a:spcAft>
                <a:spcPts val="600"/>
              </a:spcAft>
              <a:buNone/>
              <a:defRPr/>
            </a:pPr>
            <a:r>
              <a:rPr lang="en-US" sz="1100" dirty="0">
                <a:latin typeface="Arial" panose="020B0604020202020204" pitchFamily="34" charset="0"/>
                <a:cs typeface="Arial" panose="020B0604020202020204" pitchFamily="34" charset="0"/>
              </a:rPr>
              <a:t>Principle 12 – Validate inputs based on physical plausibility.  Ensure that operators can only input data that is physically feasible in the process. A timer can also be set for the maximum or minimum duration the activity or condition should physically take. </a:t>
            </a:r>
            <a:endParaRPr lang="en-US" sz="1100" dirty="0">
              <a:solidFill>
                <a:srgbClr val="3365F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764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5325" y="631825"/>
            <a:ext cx="5540375" cy="3116263"/>
          </a:xfrm>
          <a:prstGeom prst="rect">
            <a:avLst/>
          </a:prstGeom>
          <a:noFill/>
          <a:ln w="12700">
            <a:solidFill>
              <a:prstClr val="black"/>
            </a:solidFill>
          </a:ln>
        </p:spPr>
      </p:sp>
      <p:sp>
        <p:nvSpPr>
          <p:cNvPr id="3" name="Notes Placeholder 2"/>
          <p:cNvSpPr>
            <a:spLocks noGrp="1"/>
          </p:cNvSpPr>
          <p:nvPr>
            <p:ph type="body" idx="1"/>
          </p:nvPr>
        </p:nvSpPr>
        <p:spPr>
          <a:xfrm>
            <a:off x="695325" y="3901733"/>
            <a:ext cx="5540375" cy="3993016"/>
          </a:xfrm>
          <a:prstGeom prst="rect">
            <a:avLst/>
          </a:prstGeom>
        </p:spPr>
        <p:txBody>
          <a:bodyPr/>
          <a:lstStyle/>
          <a:p>
            <a:pPr algn="ctr" defTabSz="882213" rtl="0" eaLnBrk="0" fontAlgn="base" hangingPunct="0">
              <a:spcBef>
                <a:spcPts val="600"/>
              </a:spcBef>
              <a:spcAft>
                <a:spcPts val="600"/>
              </a:spcAft>
              <a:buSzPct val="100000"/>
              <a:buNone/>
              <a:defRPr/>
            </a:pPr>
            <a:r>
              <a:rPr lang="en-US" sz="1100" kern="1200" dirty="0">
                <a:solidFill>
                  <a:schemeClr val="tx1"/>
                </a:solidFill>
                <a:latin typeface="Arial" panose="020B0604020202020204" pitchFamily="34" charset="0"/>
                <a:ea typeface="+mn-ea"/>
                <a:cs typeface="Arial" panose="020B0604020202020204" pitchFamily="34" charset="0"/>
              </a:rPr>
              <a:t>PRINT VERSION OF NARRATIVE</a:t>
            </a:r>
          </a:p>
          <a:p>
            <a:pPr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ea typeface="+mn-ea"/>
                <a:cs typeface="Arial" panose="020B0604020202020204" pitchFamily="34" charset="0"/>
              </a:rPr>
              <a:t>Principle 13 - Disable unused ports and protocols.  Programs that manage PLC controllers and network interface modules typically support multiple protocols and physical ports.  </a:t>
            </a:r>
            <a:br>
              <a:rPr lang="en-US" sz="1100" kern="1200" dirty="0">
                <a:solidFill>
                  <a:schemeClr val="tx1"/>
                </a:solidFill>
                <a:latin typeface="Arial" panose="020B0604020202020204" pitchFamily="34" charset="0"/>
                <a:ea typeface="+mn-ea"/>
                <a:cs typeface="Arial" panose="020B0604020202020204" pitchFamily="34" charset="0"/>
              </a:rPr>
            </a:br>
            <a:r>
              <a:rPr lang="en-US" sz="1100" kern="1200" dirty="0">
                <a:solidFill>
                  <a:schemeClr val="tx1"/>
                </a:solidFill>
                <a:latin typeface="Arial" panose="020B0604020202020204" pitchFamily="34" charset="0"/>
                <a:ea typeface="+mn-ea"/>
                <a:cs typeface="Arial" panose="020B0604020202020204" pitchFamily="34" charset="0"/>
              </a:rPr>
              <a:t>Most protocols will not be needed for a given application and should be disabled. As part of hardening, turn off physical ports that are not used.</a:t>
            </a:r>
          </a:p>
          <a:p>
            <a:pPr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ea typeface="+mn-ea"/>
                <a:cs typeface="Arial" panose="020B0604020202020204" pitchFamily="34" charset="0"/>
              </a:rPr>
              <a:t>Principle 14 - Restrict third-party data interfaces. </a:t>
            </a:r>
            <a:br>
              <a:rPr lang="en-US" sz="1100" kern="1200" dirty="0">
                <a:solidFill>
                  <a:schemeClr val="tx1"/>
                </a:solidFill>
                <a:latin typeface="Arial" panose="020B0604020202020204" pitchFamily="34" charset="0"/>
                <a:ea typeface="+mn-ea"/>
                <a:cs typeface="Arial" panose="020B0604020202020204" pitchFamily="34" charset="0"/>
              </a:rPr>
            </a:br>
            <a:r>
              <a:rPr lang="en-US" sz="1100" kern="1200" dirty="0">
                <a:solidFill>
                  <a:schemeClr val="tx1"/>
                </a:solidFill>
                <a:latin typeface="Arial" panose="020B0604020202020204" pitchFamily="34" charset="0"/>
                <a:ea typeface="+mn-ea"/>
                <a:cs typeface="Arial" panose="020B0604020202020204" pitchFamily="34" charset="0"/>
              </a:rPr>
              <a:t>The program should restrict non-essential connections. Data interfaces should be well-defined and allow only read/write capabilities for the required data transfers.</a:t>
            </a:r>
          </a:p>
          <a:p>
            <a:pPr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ea typeface="+mn-ea"/>
                <a:cs typeface="Arial" panose="020B0604020202020204" pitchFamily="34" charset="0"/>
              </a:rPr>
              <a:t>Principle 15 - Define a safe process state in case of a PLC restart.  The program should define safe </a:t>
            </a:r>
            <a:r>
              <a:rPr lang="he-IL" sz="1100" kern="1200" dirty="0">
                <a:solidFill>
                  <a:schemeClr val="tx1"/>
                </a:solidFill>
                <a:latin typeface="Arial" panose="020B0604020202020204" pitchFamily="34" charset="0"/>
                <a:ea typeface="+mn-ea"/>
                <a:cs typeface="Arial" panose="020B0604020202020204" pitchFamily="34" charset="0"/>
              </a:rPr>
              <a:t>conditions</a:t>
            </a:r>
            <a:r>
              <a:rPr lang="en-US" sz="1100" kern="1200" dirty="0">
                <a:solidFill>
                  <a:schemeClr val="tx1"/>
                </a:solidFill>
                <a:latin typeface="Arial" panose="020B0604020202020204" pitchFamily="34" charset="0"/>
                <a:ea typeface="+mn-ea"/>
                <a:cs typeface="Arial" panose="020B0604020202020204" pitchFamily="34" charset="0"/>
              </a:rPr>
              <a:t> for the process, for example, energize or preferably de-energize contacts to recreate the “default” state. </a:t>
            </a:r>
          </a:p>
          <a:p>
            <a:pPr rtl="0" eaLnBrk="0" fontAlgn="base" hangingPunct="0">
              <a:spcBef>
                <a:spcPts val="600"/>
              </a:spcBef>
              <a:spcAft>
                <a:spcPts val="600"/>
              </a:spcAft>
              <a:buSzPct val="100000"/>
              <a:buNone/>
            </a:pPr>
            <a:r>
              <a:rPr lang="en-US" sz="1100" kern="1200" dirty="0">
                <a:solidFill>
                  <a:schemeClr val="tx1"/>
                </a:solidFill>
                <a:latin typeface="Arial" panose="020B0604020202020204" pitchFamily="34" charset="0"/>
                <a:ea typeface="+mn-ea"/>
                <a:cs typeface="Arial" panose="020B0604020202020204" pitchFamily="34" charset="0"/>
              </a:rPr>
              <a:t>Principle 16 - Summarize PLC cycle times and show them on the HMI.  </a:t>
            </a:r>
            <a:br>
              <a:rPr lang="en-US" sz="1100" kern="1200" dirty="0">
                <a:solidFill>
                  <a:schemeClr val="tx1"/>
                </a:solidFill>
                <a:latin typeface="Arial" panose="020B0604020202020204" pitchFamily="34" charset="0"/>
                <a:ea typeface="+mn-ea"/>
                <a:cs typeface="Arial" panose="020B0604020202020204" pitchFamily="34" charset="0"/>
              </a:rPr>
            </a:br>
            <a:r>
              <a:rPr lang="en-US" sz="1100" kern="1200" dirty="0">
                <a:solidFill>
                  <a:schemeClr val="tx1"/>
                </a:solidFill>
                <a:latin typeface="Arial" panose="020B0604020202020204" pitchFamily="34" charset="0"/>
                <a:ea typeface="+mn-ea"/>
                <a:cs typeface="Arial" panose="020B0604020202020204" pitchFamily="34" charset="0"/>
              </a:rPr>
              <a:t>The program should summarize PLC cycle time every 2-3 seconds and report this to the HMI for visualization on a graphic display. </a:t>
            </a:r>
          </a:p>
        </p:txBody>
      </p:sp>
    </p:spTree>
    <p:extLst>
      <p:ext uri="{BB962C8B-B14F-4D97-AF65-F5344CB8AC3E}">
        <p14:creationId xmlns:p14="http://schemas.microsoft.com/office/powerpoint/2010/main" val="29127190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7863" y="631825"/>
            <a:ext cx="5478462" cy="3081338"/>
          </a:xfrm>
          <a:prstGeom prst="rect">
            <a:avLst/>
          </a:prstGeom>
          <a:noFill/>
          <a:ln w="12700">
            <a:solidFill>
              <a:prstClr val="black"/>
            </a:solidFill>
          </a:ln>
        </p:spPr>
      </p:sp>
      <p:sp>
        <p:nvSpPr>
          <p:cNvPr id="3" name="Notes Placeholder 2"/>
          <p:cNvSpPr>
            <a:spLocks noGrp="1"/>
          </p:cNvSpPr>
          <p:nvPr>
            <p:ph type="body" idx="1"/>
          </p:nvPr>
        </p:nvSpPr>
        <p:spPr>
          <a:xfrm>
            <a:off x="677863" y="3855431"/>
            <a:ext cx="5594148" cy="4799171"/>
          </a:xfrm>
          <a:prstGeom prst="rect">
            <a:avLst/>
          </a:prstGeom>
        </p:spPr>
        <p:txBody>
          <a:bodyPr/>
          <a:lstStyle/>
          <a:p>
            <a:pPr algn="ctr" defTabSz="882213">
              <a:spcBef>
                <a:spcPts val="600"/>
              </a:spcBef>
              <a:spcAft>
                <a:spcPts val="600"/>
              </a:spcAft>
              <a:buNone/>
              <a:defRPr/>
            </a:pPr>
            <a:r>
              <a:rPr lang="en-US" sz="1100" dirty="0">
                <a:latin typeface="Arial" panose="020B0604020202020204" pitchFamily="34" charset="0"/>
                <a:cs typeface="Arial" panose="020B0604020202020204" pitchFamily="34" charset="0"/>
              </a:rPr>
              <a:t>PRINT VERSION OF NARRATIVE</a:t>
            </a:r>
          </a:p>
          <a:p>
            <a:pPr algn="l">
              <a:spcBef>
                <a:spcPts val="600"/>
              </a:spcBef>
              <a:spcAft>
                <a:spcPts val="600"/>
              </a:spcAft>
              <a:buNone/>
            </a:pPr>
            <a:r>
              <a:rPr lang="en-US" sz="1100" dirty="0">
                <a:latin typeface="Arial" panose="020B0604020202020204" pitchFamily="34" charset="0"/>
                <a:cs typeface="Arial" panose="020B0604020202020204" pitchFamily="34" charset="0"/>
              </a:rPr>
              <a:t>Principle 17 - Log PLC uptime and trend it on the HMI.  The program shall know when it’s been restarted. Conduct trending and log uptime on the HMI for diagnostics processes when required to be performed. </a:t>
            </a:r>
          </a:p>
          <a:p>
            <a:pPr>
              <a:spcBef>
                <a:spcPts val="600"/>
              </a:spcBef>
              <a:spcAft>
                <a:spcPts val="600"/>
              </a:spcAft>
              <a:buNone/>
            </a:pPr>
            <a:r>
              <a:rPr lang="en-US" sz="1100" dirty="0">
                <a:latin typeface="Arial" panose="020B0604020202020204" pitchFamily="34" charset="0"/>
                <a:cs typeface="Arial" panose="020B0604020202020204" pitchFamily="34" charset="0"/>
              </a:rPr>
              <a:t>Principle 18 - Log PLC hard stops and trend them on the HMI.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The program shall store PLC hard stop events caused by faults or shutdowns for retrieval by HMI alarm systems to consult before PLC restarts.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Furthermore, it is essential to regularly conduct time synchronization to allow more accurate data to be recorded. </a:t>
            </a:r>
          </a:p>
          <a:p>
            <a:pPr>
              <a:spcBef>
                <a:spcPts val="600"/>
              </a:spcBef>
              <a:spcAft>
                <a:spcPts val="600"/>
              </a:spcAft>
              <a:buNone/>
            </a:pPr>
            <a:r>
              <a:rPr lang="en-US" sz="1100" dirty="0">
                <a:latin typeface="Arial" panose="020B0604020202020204" pitchFamily="34" charset="0"/>
                <a:cs typeface="Arial" panose="020B0604020202020204" pitchFamily="34" charset="0"/>
              </a:rPr>
              <a:t>Principle 19 - Display the PLC memory usage on the HMI.  The program shall measure and provide a baseline for memory usage for each controller deployed in the production environment.</a:t>
            </a:r>
          </a:p>
          <a:p>
            <a:pPr>
              <a:spcBef>
                <a:spcPts val="600"/>
              </a:spcBef>
              <a:spcAft>
                <a:spcPts val="600"/>
              </a:spcAft>
              <a:buNone/>
            </a:pPr>
            <a:r>
              <a:rPr lang="en-US" sz="1100" dirty="0">
                <a:latin typeface="Arial" panose="020B0604020202020204" pitchFamily="34" charset="0"/>
                <a:cs typeface="Arial" panose="020B0604020202020204" pitchFamily="34" charset="0"/>
              </a:rPr>
              <a:t>Principle 20 - Trap false negatives and positives for critical alerts.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The program shall identify critical alerts and program handling for those alerts. The program shall set the trap to monitor the trigger conditions and alert any deviations.</a:t>
            </a:r>
            <a:endParaRPr lang="en-US" sz="1100" b="0" dirty="0">
              <a:solidFill>
                <a:srgbClr val="3365FB"/>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16283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3425" y="682625"/>
            <a:ext cx="5391150" cy="3032125"/>
          </a:xfrm>
          <a:prstGeom prst="rect">
            <a:avLst/>
          </a:prstGeom>
          <a:noFill/>
          <a:ln w="12700">
            <a:solidFill>
              <a:prstClr val="black"/>
            </a:solidFill>
          </a:ln>
        </p:spPr>
      </p:sp>
      <p:sp>
        <p:nvSpPr>
          <p:cNvPr id="3" name="Notes Placeholder 2"/>
          <p:cNvSpPr>
            <a:spLocks noGrp="1"/>
          </p:cNvSpPr>
          <p:nvPr>
            <p:ph type="body" idx="1"/>
          </p:nvPr>
        </p:nvSpPr>
        <p:spPr>
          <a:xfrm>
            <a:off x="733425" y="3841089"/>
            <a:ext cx="5499950" cy="4620285"/>
          </a:xfrm>
          <a:prstGeom prst="rect">
            <a:avLst/>
          </a:prstGeom>
        </p:spPr>
        <p:txBody>
          <a:bodyPr/>
          <a:lstStyle/>
          <a:p>
            <a:pPr algn="ctr" defTabSz="882213">
              <a:spcBef>
                <a:spcPts val="600"/>
              </a:spcBef>
              <a:spcAft>
                <a:spcPts val="600"/>
              </a:spcAft>
              <a:buNone/>
              <a:defRPr/>
            </a:pPr>
            <a:r>
              <a:rPr lang="en-US" sz="1100" dirty="0">
                <a:latin typeface="Arial" panose="020B0604020202020204" pitchFamily="34" charset="0"/>
                <a:cs typeface="Arial" panose="020B0604020202020204" pitchFamily="34" charset="0"/>
              </a:rPr>
              <a:t>PRINT VERSION OF NARRATIVE</a:t>
            </a:r>
          </a:p>
          <a:p>
            <a:pPr algn="l">
              <a:spcBef>
                <a:spcPts val="600"/>
              </a:spcBef>
              <a:spcAft>
                <a:spcPts val="600"/>
              </a:spcAft>
              <a:buNone/>
            </a:pPr>
            <a:r>
              <a:rPr lang="en-US" sz="1100" dirty="0">
                <a:latin typeface="Arial" panose="020B0604020202020204" pitchFamily="34" charset="0"/>
                <a:cs typeface="Arial" panose="020B0604020202020204" pitchFamily="34" charset="0"/>
              </a:rPr>
              <a:t>The following are some key take-aways for Secure PLC and RTU programming.</a:t>
            </a:r>
          </a:p>
          <a:p>
            <a:pPr marL="171450" indent="-171450" algn="l">
              <a:spcBef>
                <a:spcPts val="600"/>
              </a:spcBef>
              <a:spcAft>
                <a:spcPts val="600"/>
              </a:spcAft>
            </a:pPr>
            <a:r>
              <a:rPr lang="en-US" sz="1100" dirty="0">
                <a:latin typeface="Arial" panose="020B0604020202020204" pitchFamily="34" charset="0"/>
                <a:cs typeface="Arial" panose="020B0604020202020204" pitchFamily="34" charset="0"/>
              </a:rPr>
              <a:t>1. Correctly conduct the programming process:</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Use segregated programs for easier debugging and optimally share tasks among control zones.</a:t>
            </a:r>
          </a:p>
          <a:p>
            <a:pPr marL="171450" indent="-171450" algn="l">
              <a:spcBef>
                <a:spcPts val="600"/>
              </a:spcBef>
              <a:spcAft>
                <a:spcPts val="600"/>
              </a:spcAft>
            </a:pPr>
            <a:r>
              <a:rPr lang="en-US" sz="1100" dirty="0">
                <a:latin typeface="Arial" panose="020B0604020202020204" pitchFamily="34" charset="0"/>
                <a:cs typeface="Arial" panose="020B0604020202020204" pitchFamily="34" charset="0"/>
              </a:rPr>
              <a:t>2. Build strong validation into the application program: The program should perform PLC Input validation</a:t>
            </a:r>
            <a:r>
              <a:rPr lang="he-IL" sz="1100" dirty="0">
                <a:latin typeface="Arial" panose="020B0604020202020204" pitchFamily="34" charset="0"/>
                <a:cs typeface="Arial" panose="020B0604020202020204" pitchFamily="34" charset="0"/>
              </a:rPr>
              <a:t>, process monitoring,</a:t>
            </a:r>
            <a:r>
              <a:rPr lang="en-US" sz="1100" dirty="0">
                <a:latin typeface="Arial" panose="020B0604020202020204" pitchFamily="34" charset="0"/>
                <a:cs typeface="Arial" panose="020B0604020202020204" pitchFamily="34" charset="0"/>
              </a:rPr>
              <a:t> and monitor output ranges against defined limits.</a:t>
            </a:r>
          </a:p>
          <a:p>
            <a:pPr marL="171450" indent="-171450" algn="l">
              <a:spcBef>
                <a:spcPts val="600"/>
              </a:spcBef>
              <a:spcAft>
                <a:spcPts val="600"/>
              </a:spcAft>
            </a:pPr>
            <a:r>
              <a:rPr lang="en-US" sz="1100" dirty="0">
                <a:latin typeface="Arial" panose="020B0604020202020204" pitchFamily="34" charset="0"/>
                <a:cs typeface="Arial" panose="020B0604020202020204" pitchFamily="34" charset="0"/>
              </a:rPr>
              <a:t>3, Visibly integrate the PLC with the HMI.  This can be achieved through the coordinated operation of PLC and HMI programs.  This facilitates detection of anomalous process conditions created in the process.</a:t>
            </a:r>
          </a:p>
          <a:p>
            <a:pPr marL="171450" indent="-171450" algn="l">
              <a:spcBef>
                <a:spcPts val="600"/>
              </a:spcBef>
              <a:spcAft>
                <a:spcPts val="600"/>
              </a:spcAft>
            </a:pPr>
            <a:r>
              <a:rPr lang="en-US" sz="1100" dirty="0">
                <a:latin typeface="Arial" panose="020B0604020202020204" pitchFamily="34" charset="0"/>
                <a:cs typeface="Arial" panose="020B0604020202020204" pitchFamily="34" charset="0"/>
              </a:rPr>
              <a:t>4. Finally, remember that thorough and accurate documentation is critically important.  It makes it easier to understand the program and the intended process </a:t>
            </a:r>
            <a:r>
              <a:rPr lang="en-US" sz="1100" dirty="0" err="1">
                <a:latin typeface="Arial" panose="020B0604020202020204" pitchFamily="34" charset="0"/>
                <a:cs typeface="Arial" panose="020B0604020202020204" pitchFamily="34" charset="0"/>
              </a:rPr>
              <a:t>control.strategy</a:t>
            </a:r>
            <a:r>
              <a:rPr lang="en-US" sz="11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11264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685800" y="617538"/>
            <a:ext cx="5475288" cy="3081337"/>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685800" y="3885395"/>
            <a:ext cx="5486400" cy="444723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r>
              <a:rPr lang="en-US" sz="1100" baseline="0" dirty="0">
                <a:latin typeface="Arial" panose="020B0604020202020204" pitchFamily="34" charset="0"/>
                <a:cs typeface="Arial" panose="020B0604020202020204" pitchFamily="34" charset="0"/>
              </a:rPr>
              <a:t>PRINT VERSION OF NARRATIVE</a:t>
            </a:r>
          </a:p>
          <a:p>
            <a:pPr defTabSz="882213">
              <a:buNone/>
              <a:defRPr/>
            </a:pPr>
            <a:endParaRPr lang="en-US" sz="1100" kern="1200" dirty="0">
              <a:solidFill>
                <a:schemeClr val="tx1"/>
              </a:solidFill>
              <a:effectLst/>
              <a:latin typeface="Arial" panose="020B0604020202020204" pitchFamily="34" charset="0"/>
              <a:cs typeface="Arial" panose="020B0604020202020204" pitchFamily="34" charset="0"/>
            </a:endParaRPr>
          </a:p>
          <a:p>
            <a:pPr defTabSz="882213">
              <a:buNone/>
              <a:defRPr/>
            </a:pPr>
            <a:r>
              <a:rPr lang="en-US" sz="1100" kern="1200" dirty="0">
                <a:solidFill>
                  <a:schemeClr val="tx1"/>
                </a:solidFill>
                <a:effectLst/>
                <a:latin typeface="Arial" panose="020B0604020202020204" pitchFamily="34" charset="0"/>
                <a:cs typeface="Arial" panose="020B0604020202020204" pitchFamily="34" charset="0"/>
              </a:rPr>
              <a:t>Related MLMs:</a:t>
            </a:r>
            <a:br>
              <a:rPr lang="en-US" sz="1100" kern="1200" dirty="0">
                <a:solidFill>
                  <a:schemeClr val="tx1"/>
                </a:solidFill>
                <a:effectLst/>
                <a:latin typeface="Arial" panose="020B0604020202020204" pitchFamily="34" charset="0"/>
                <a:cs typeface="Arial" panose="020B0604020202020204" pitchFamily="34" charset="0"/>
              </a:rPr>
            </a:br>
            <a:endParaRPr lang="en-US" sz="1100" kern="1200" dirty="0">
              <a:solidFill>
                <a:schemeClr val="tx1"/>
              </a:solidFill>
              <a:effectLst/>
              <a:latin typeface="Arial" panose="020B0604020202020204" pitchFamily="34" charset="0"/>
              <a:cs typeface="Arial" panose="020B0604020202020204" pitchFamily="34" charset="0"/>
            </a:endParaRPr>
          </a:p>
          <a:p>
            <a:pPr defTabSz="882213">
              <a:buNone/>
              <a:defRPr/>
            </a:pPr>
            <a:r>
              <a:rPr lang="en-US" sz="1100" kern="1200" dirty="0">
                <a:solidFill>
                  <a:schemeClr val="tx1"/>
                </a:solidFill>
                <a:effectLst/>
                <a:latin typeface="Arial" panose="020B0604020202020204" pitchFamily="34" charset="0"/>
                <a:cs typeface="Arial" panose="020B0604020202020204" pitchFamily="34" charset="0"/>
              </a:rPr>
              <a:t>This MLM is one of a set of 4 on the subject of cybersecure PLCs and RTUs.  These MLMs address “Principles and Definitions”, Programming, Maintenance, and Modification and Upgrades.</a:t>
            </a:r>
          </a:p>
          <a:p>
            <a:pPr>
              <a:buNone/>
            </a:pPr>
            <a:endParaRPr lang="en-US" sz="1100" i="0" kern="1200" dirty="0">
              <a:solidFill>
                <a:schemeClr val="tx1"/>
              </a:solidFill>
              <a:effectLst/>
              <a:latin typeface="Arial" panose="020B0604020202020204" pitchFamily="34" charset="0"/>
              <a:cs typeface="Arial" panose="020B0604020202020204" pitchFamily="34" charset="0"/>
            </a:endParaRPr>
          </a:p>
          <a:p>
            <a:pPr rtl="0" eaLnBrk="0" fontAlgn="base" hangingPunct="0">
              <a:spcBef>
                <a:spcPts val="0"/>
              </a:spcBef>
              <a:spcAft>
                <a:spcPts val="1158"/>
              </a:spcAft>
              <a:buSzPct val="100000"/>
              <a:buNone/>
            </a:pPr>
            <a:r>
              <a:rPr lang="en-US" sz="1100" kern="1200" baseline="0" dirty="0">
                <a:solidFill>
                  <a:schemeClr val="tx1"/>
                </a:solidFill>
                <a:latin typeface="Arial" panose="020B0604020202020204" pitchFamily="34" charset="0"/>
                <a:cs typeface="Arial" panose="020B0604020202020204" pitchFamily="34" charset="0"/>
              </a:rPr>
              <a:t>References and Further Information:</a:t>
            </a:r>
            <a:br>
              <a:rPr lang="en-US" sz="1100" kern="1200" baseline="0" dirty="0">
                <a:solidFill>
                  <a:schemeClr val="tx1"/>
                </a:solidFill>
                <a:latin typeface="Arial" panose="020B0604020202020204" pitchFamily="34" charset="0"/>
                <a:cs typeface="Arial" panose="020B0604020202020204" pitchFamily="34" charset="0"/>
              </a:rPr>
            </a:br>
            <a:r>
              <a:rPr lang="en-US" sz="1100" kern="1200" baseline="0" dirty="0">
                <a:solidFill>
                  <a:schemeClr val="tx1"/>
                </a:solidFill>
                <a:latin typeface="Arial" panose="020B0604020202020204" pitchFamily="34" charset="0"/>
                <a:cs typeface="Arial" panose="020B0604020202020204" pitchFamily="34" charset="0"/>
              </a:rPr>
              <a:t>This MLM was created based on a project conducted in 2018 by a team of leading experts:  Sarah Fluchs, Isiah Jones, Jake Brodsky, and Vivek Panada</a:t>
            </a:r>
            <a:r>
              <a:rPr lang="he-IL" sz="1100" kern="1200" baseline="0" dirty="0">
                <a:solidFill>
                  <a:schemeClr val="tx1"/>
                </a:solidFill>
                <a:latin typeface="Arial" panose="020B0604020202020204" pitchFamily="34" charset="0"/>
                <a:cs typeface="Arial" panose="020B0604020202020204" pitchFamily="34" charset="0"/>
              </a:rPr>
              <a:t>,</a:t>
            </a:r>
            <a:r>
              <a:rPr lang="en-US" sz="1100" kern="1200" baseline="0" dirty="0">
                <a:solidFill>
                  <a:schemeClr val="tx1"/>
                </a:solidFill>
                <a:latin typeface="Arial" panose="020B0604020202020204" pitchFamily="34" charset="0"/>
                <a:cs typeface="Arial" panose="020B0604020202020204" pitchFamily="34" charset="0"/>
              </a:rPr>
              <a:t> and it was published as Secure PLC programming Practices, Top T</a:t>
            </a:r>
            <a:r>
              <a:rPr lang="en-US" sz="1100" dirty="0">
                <a:latin typeface="Arial" panose="020B0604020202020204" pitchFamily="34" charset="0"/>
                <a:cs typeface="Arial" panose="020B0604020202020204" pitchFamily="34" charset="0"/>
              </a:rPr>
              <a:t>wenty</a:t>
            </a:r>
            <a:r>
              <a:rPr lang="en-US" sz="1100" kern="1200" baseline="0" dirty="0">
                <a:solidFill>
                  <a:schemeClr val="tx1"/>
                </a:solidFill>
                <a:latin typeface="Arial" panose="020B0604020202020204" pitchFamily="34" charset="0"/>
                <a:cs typeface="Arial" panose="020B0604020202020204" pitchFamily="34" charset="0"/>
              </a:rPr>
              <a:t> List.</a:t>
            </a:r>
          </a:p>
          <a:p>
            <a:pPr rtl="0" eaLnBrk="0" fontAlgn="base" hangingPunct="0">
              <a:spcBef>
                <a:spcPts val="0"/>
              </a:spcBef>
              <a:spcAft>
                <a:spcPts val="1158"/>
              </a:spcAft>
              <a:buSzPct val="100000"/>
              <a:buNone/>
            </a:pPr>
            <a:r>
              <a:rPr lang="en-US" sz="1100" kern="1200" baseline="0" dirty="0">
                <a:solidFill>
                  <a:schemeClr val="tx1"/>
                </a:solidFill>
                <a:latin typeface="Arial" panose="020B0604020202020204" pitchFamily="34" charset="0"/>
                <a:cs typeface="Arial" panose="020B0604020202020204" pitchFamily="34" charset="0"/>
              </a:rPr>
              <a:t>For more detailed information and to read the complete document, please r</a:t>
            </a:r>
            <a:r>
              <a:rPr lang="de-DE" sz="1100" kern="1200" baseline="0" dirty="0">
                <a:solidFill>
                  <a:schemeClr val="tx1"/>
                </a:solidFill>
                <a:latin typeface="Arial" panose="020B0604020202020204" pitchFamily="34" charset="0"/>
                <a:cs typeface="Arial" panose="020B0604020202020204" pitchFamily="34" charset="0"/>
              </a:rPr>
              <a:t>efer to the blue links on this slide.</a:t>
            </a:r>
          </a:p>
          <a:p>
            <a:pPr>
              <a:buNone/>
            </a:pPr>
            <a:endParaRPr lang="en-AU" sz="1100" i="0" dirty="0">
              <a:solidFill>
                <a:srgbClr val="000000"/>
              </a:solidFill>
              <a:effectLst/>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857779" y="1067360"/>
            <a:ext cx="5238222" cy="1371320"/>
          </a:xfrm>
        </p:spPr>
        <p:txBody>
          <a:bodyPr/>
          <a:lstStyle>
            <a:lvl1pPr>
              <a:defRPr sz="3600">
                <a:solidFill>
                  <a:schemeClr val="tx1"/>
                </a:solidFill>
              </a:defRPr>
            </a:lvl1pPr>
          </a:lstStyle>
          <a:p>
            <a:pPr lvl="0"/>
            <a:r>
              <a:rPr lang="en-US" altLang="en-US" noProof="0" dirty="0"/>
              <a:t>Click to edit Master title style</a:t>
            </a:r>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1036226" cy="971436"/>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584017" cy="537882"/>
          </a:xfrm>
        </p:spPr>
        <p:txBody>
          <a:bodyPr/>
          <a:lstStyle>
            <a:lvl1pPr>
              <a:defRPr sz="3200"/>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lvl2pPr>
              <a:defRPr sz="2000"/>
            </a:lvl2pPr>
          </a:lstStyle>
          <a:p>
            <a:pPr lvl="0"/>
            <a:r>
              <a:rPr lang="en-US" dirty="0"/>
              <a:t>Click to edit Master text styles</a:t>
            </a:r>
          </a:p>
          <a:p>
            <a:pPr lvl="1"/>
            <a:r>
              <a:rPr lang="en-US" dirty="0"/>
              <a:t>Second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9595" y="251459"/>
            <a:ext cx="9667101" cy="573488"/>
          </a:xfrm>
        </p:spPr>
        <p:txBody>
          <a:bodyPr/>
          <a:lstStyle>
            <a:lvl1pPr>
              <a:defRPr sz="3200"/>
            </a:lvl1pPr>
          </a:lstStyle>
          <a:p>
            <a:r>
              <a:rPr lang="en-US" dirty="0"/>
              <a:t>Click to edit Master title style</a:t>
            </a:r>
          </a:p>
        </p:txBody>
      </p:sp>
      <p:sp>
        <p:nvSpPr>
          <p:cNvPr id="4" name="Content Placeholder 3"/>
          <p:cNvSpPr>
            <a:spLocks noGrp="1"/>
          </p:cNvSpPr>
          <p:nvPr>
            <p:ph sz="half" idx="2" hasCustomPrompt="1"/>
          </p:nvPr>
        </p:nvSpPr>
        <p:spPr>
          <a:xfrm>
            <a:off x="669595" y="1292088"/>
            <a:ext cx="5049922" cy="4820478"/>
          </a:xfrm>
        </p:spPr>
        <p:txBody>
          <a:bodyPr/>
          <a:lstStyle>
            <a:lvl1pPr>
              <a:defRPr/>
            </a:lvl1pPr>
            <a:lvl2pPr>
              <a:defRPr sz="2000"/>
            </a:lvl2pPr>
          </a:lstStyle>
          <a:p>
            <a:pPr lvl="0"/>
            <a:r>
              <a:rPr lang="en-US" dirty="0"/>
              <a:t>First level</a:t>
            </a:r>
          </a:p>
          <a:p>
            <a:pPr lvl="1"/>
            <a:r>
              <a:rPr lang="en-US" dirty="0"/>
              <a:t>Second level</a:t>
            </a:r>
          </a:p>
        </p:txBody>
      </p:sp>
      <p:sp>
        <p:nvSpPr>
          <p:cNvPr id="6" name="Content Placeholder 5"/>
          <p:cNvSpPr>
            <a:spLocks noGrp="1"/>
          </p:cNvSpPr>
          <p:nvPr>
            <p:ph sz="quarter" idx="4" hasCustomPrompt="1"/>
          </p:nvPr>
        </p:nvSpPr>
        <p:spPr>
          <a:xfrm>
            <a:off x="5924440" y="1292088"/>
            <a:ext cx="5181985" cy="4820478"/>
          </a:xfrm>
        </p:spPr>
        <p:txBody>
          <a:bodyPr/>
          <a:lstStyle>
            <a:lvl1pPr>
              <a:defRPr/>
            </a:lvl1pPr>
            <a:lvl2pPr>
              <a:defRPr sz="2000"/>
            </a:lvl2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38467" y="311887"/>
            <a:ext cx="9549142" cy="537882"/>
          </a:xfrm>
          <a:prstGeom prst="rect">
            <a:avLst/>
          </a:prstGeom>
        </p:spPr>
        <p:txBody>
          <a:bodyPr/>
          <a:lstStyle>
            <a:lvl1pPr algn="l">
              <a:defRPr sz="3200"/>
            </a:lvl1pPr>
          </a:lstStyle>
          <a:p>
            <a:r>
              <a:rPr lang="en-US" dirty="0"/>
              <a:t>Click to edit Master title style</a:t>
            </a:r>
          </a:p>
        </p:txBody>
      </p:sp>
    </p:spTree>
    <p:custDataLst>
      <p:tags r:id="rId1"/>
    </p:custDataLst>
    <p:extLst>
      <p:ext uri="{BB962C8B-B14F-4D97-AF65-F5344CB8AC3E}">
        <p14:creationId xmlns:p14="http://schemas.microsoft.com/office/powerpoint/2010/main" val="3499859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3" y="293711"/>
            <a:ext cx="9343624"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1005433" y="1245417"/>
            <a:ext cx="10484779" cy="4945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69808" y="5280650"/>
              <a:ext cx="436" cy="45719"/>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58908" y="5271579"/>
                <a:ext cx="21800" cy="63499"/>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010492"/>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190816"/>
            <a:ext cx="1570518" cy="461579"/>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Lst>
  <p:txStyles>
    <p:titleStyle>
      <a:lvl1pPr algn="l" defTabSz="899320" rtl="0" eaLnBrk="0" fontAlgn="base" hangingPunct="0">
        <a:spcBef>
          <a:spcPct val="0"/>
        </a:spcBef>
        <a:spcAft>
          <a:spcPct val="0"/>
        </a:spcAft>
        <a:defRPr sz="3200"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800" b="1"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2400"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notesSlide" Target="../notesSlides/notesSlide1.xml"/><Relationship Id="rId7" Type="http://schemas.openxmlformats.org/officeDocument/2006/relationships/image" Target="../media/image6.jpeg"/><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16.xml"/><Relationship Id="rId6" Type="http://schemas.openxmlformats.org/officeDocument/2006/relationships/hyperlink" Target="mailto:gary.rathwell@outlook.com" TargetMode="External"/><Relationship Id="rId5" Type="http://schemas.openxmlformats.org/officeDocument/2006/relationships/hyperlink" Target="https://creativecommons.org/licenses/by-sa/4.0/" TargetMode="External"/><Relationship Id="rId4" Type="http://schemas.openxmlformats.org/officeDocument/2006/relationships/image" Target="../media/image8.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hyperlink" Target="https://plc-security.com/content/Top_20_Secure_PLC_Coding_Practices_V1.0.pdf" TargetMode="External"/><Relationship Id="rId4" Type="http://schemas.openxmlformats.org/officeDocument/2006/relationships/hyperlink" Target="https://www.youtube.com/watch?v=TX2m7QvEfNU&amp;ab_channel=InternationalSocietyofAutomation-IS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A213401-07EE-4B8A-AF54-1F366DE83B50}"/>
              </a:ext>
            </a:extLst>
          </p:cNvPr>
          <p:cNvSpPr txBox="1"/>
          <p:nvPr/>
        </p:nvSpPr>
        <p:spPr>
          <a:xfrm>
            <a:off x="881982" y="3665268"/>
            <a:ext cx="4321813" cy="1508105"/>
          </a:xfrm>
          <a:prstGeom prst="rect">
            <a:avLst/>
          </a:prstGeom>
          <a:noFill/>
        </p:spPr>
        <p:txBody>
          <a:bodyPr wrap="square" lIns="0" tIns="0" rIns="0" bIns="0" rtlCol="0">
            <a:spAutoFit/>
          </a:bodyPr>
          <a:lstStyle/>
          <a:p>
            <a:r>
              <a:rPr lang="en-US" sz="20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a:t>
            </a:r>
            <a:r>
              <a:rPr lang="he-IL" sz="20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3</a:t>
            </a:r>
            <a:r>
              <a:rPr lang="en-US" sz="20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5-B</a:t>
            </a:r>
          </a:p>
          <a:p>
            <a:r>
              <a:rPr lang="en-US" sz="1600" dirty="0">
                <a:solidFill>
                  <a:schemeClr val="tx2"/>
                </a:solidFill>
                <a:latin typeface="Arial" panose="020B0604020202020204" pitchFamily="34" charset="0"/>
                <a:ea typeface="Open Sans Extrabold" panose="020B0906030804020204" pitchFamily="34" charset="0"/>
                <a:cs typeface="Arial" panose="020B0604020202020204" pitchFamily="34" charset="0"/>
              </a:rPr>
              <a:t>Industry 		–  Process</a:t>
            </a:r>
          </a:p>
          <a:p>
            <a:r>
              <a:rPr lang="en-US" sz="16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Principal Role 	–  Owner</a:t>
            </a:r>
          </a:p>
          <a:p>
            <a:r>
              <a:rPr lang="en-US" sz="16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Professional Role	–  All</a:t>
            </a:r>
          </a:p>
          <a:p>
            <a:r>
              <a:rPr lang="en-US" sz="1600" dirty="0">
                <a:solidFill>
                  <a:schemeClr val="tx2"/>
                </a:solidFill>
                <a:latin typeface="Arial" panose="020B0604020202020204" pitchFamily="34" charset="0"/>
                <a:ea typeface="Open Sans Extrabold" panose="020B0906030804020204" pitchFamily="34" charset="0"/>
                <a:cs typeface="Arial" panose="020B0604020202020204" pitchFamily="34" charset="0"/>
              </a:rPr>
              <a:t>Enterprise Phase 	–  Master Planning</a:t>
            </a:r>
          </a:p>
          <a:p>
            <a:endParaRPr lang="en-US" sz="1400" dirty="0">
              <a:solidFill>
                <a:schemeClr val="tx2"/>
              </a:solidFill>
            </a:endParaRPr>
          </a:p>
        </p:txBody>
      </p:sp>
      <p:pic>
        <p:nvPicPr>
          <p:cNvPr id="8" name="Picture 7" descr="Icon&#10;&#10;Description automatically generated">
            <a:extLst>
              <a:ext uri="{FF2B5EF4-FFF2-40B4-BE49-F238E27FC236}">
                <a16:creationId xmlns:a16="http://schemas.microsoft.com/office/drawing/2014/main" id="{36B59BF0-F165-DD2C-6958-ED1C321C2C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7613" y="5866498"/>
            <a:ext cx="516357" cy="471607"/>
          </a:xfrm>
          <a:prstGeom prst="rect">
            <a:avLst/>
          </a:prstGeom>
        </p:spPr>
      </p:pic>
      <p:sp>
        <p:nvSpPr>
          <p:cNvPr id="9" name="TextBox 8">
            <a:extLst>
              <a:ext uri="{FF2B5EF4-FFF2-40B4-BE49-F238E27FC236}">
                <a16:creationId xmlns:a16="http://schemas.microsoft.com/office/drawing/2014/main" id="{63942A1C-FF8D-2E8F-7D57-1E4092B97C0B}"/>
              </a:ext>
            </a:extLst>
          </p:cNvPr>
          <p:cNvSpPr txBox="1"/>
          <p:nvPr/>
        </p:nvSpPr>
        <p:spPr>
          <a:xfrm>
            <a:off x="1759688" y="5882901"/>
            <a:ext cx="2175799" cy="488724"/>
          </a:xfrm>
          <a:prstGeom prst="rect">
            <a:avLst/>
          </a:prstGeom>
          <a:noFill/>
        </p:spPr>
        <p:txBody>
          <a:bodyPr wrap="square" lIns="0" tIns="0" rIns="0" bIns="0" rtlCol="0">
            <a:spAutoFit/>
          </a:bodyPr>
          <a:lstStyle/>
          <a:p>
            <a:r>
              <a:rPr lang="en-US" sz="1588" dirty="0">
                <a:latin typeface="Arial" panose="020B0604020202020204" pitchFamily="34" charset="0"/>
                <a:cs typeface="Arial" panose="020B0604020202020204" pitchFamily="34" charset="0"/>
              </a:rPr>
              <a:t>Turn on your audio and click start to begin video</a:t>
            </a:r>
          </a:p>
        </p:txBody>
      </p:sp>
      <p:pic>
        <p:nvPicPr>
          <p:cNvPr id="10" name="Picture 9">
            <a:extLst>
              <a:ext uri="{FF2B5EF4-FFF2-40B4-BE49-F238E27FC236}">
                <a16:creationId xmlns:a16="http://schemas.microsoft.com/office/drawing/2014/main" id="{AEA81060-F326-21CC-2A6C-7A8E552C57B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35780" y="5866498"/>
            <a:ext cx="936031" cy="449295"/>
          </a:xfrm>
          <a:prstGeom prst="rect">
            <a:avLst/>
          </a:prstGeom>
        </p:spPr>
      </p:pic>
      <p:sp>
        <p:nvSpPr>
          <p:cNvPr id="20" name="Title 19">
            <a:extLst>
              <a:ext uri="{FF2B5EF4-FFF2-40B4-BE49-F238E27FC236}">
                <a16:creationId xmlns:a16="http://schemas.microsoft.com/office/drawing/2014/main" id="{17F84BCE-4737-8BD8-4B9B-8AC248136CCE}"/>
              </a:ext>
            </a:extLst>
          </p:cNvPr>
          <p:cNvSpPr>
            <a:spLocks noGrp="1"/>
          </p:cNvSpPr>
          <p:nvPr>
            <p:ph type="ctrTitle"/>
          </p:nvPr>
        </p:nvSpPr>
        <p:spPr>
          <a:xfrm>
            <a:off x="857779" y="1067360"/>
            <a:ext cx="5238222" cy="1371320"/>
          </a:xfrm>
        </p:spPr>
        <p:txBody>
          <a:bodyPr/>
          <a:lstStyle/>
          <a:p>
            <a:r>
              <a:rPr lang="en-US" sz="3600" dirty="0">
                <a:solidFill>
                  <a:srgbClr val="003E6B"/>
                </a:solidFill>
                <a:latin typeface="Montserrat ExtraBold" panose="00000900000000000000" pitchFamily="2" charset="0"/>
              </a:rPr>
              <a:t>Cybersecure PLC and RTU</a:t>
            </a:r>
            <a:br>
              <a:rPr lang="en-US" sz="3600" dirty="0">
                <a:solidFill>
                  <a:srgbClr val="003E6B"/>
                </a:solidFill>
                <a:latin typeface="Montserrat ExtraBold" panose="00000900000000000000" pitchFamily="2" charset="0"/>
              </a:rPr>
            </a:br>
            <a:r>
              <a:rPr lang="en-US" sz="3600" dirty="0">
                <a:solidFill>
                  <a:srgbClr val="003E6B"/>
                </a:solidFill>
                <a:latin typeface="Montserrat ExtraBold" panose="00000900000000000000" pitchFamily="2" charset="0"/>
              </a:rPr>
              <a:t>Programming</a:t>
            </a:r>
            <a:br>
              <a:rPr lang="en-US" sz="3600" dirty="0">
                <a:solidFill>
                  <a:srgbClr val="003E6B"/>
                </a:solidFill>
                <a:latin typeface="Montserrat ExtraBold" panose="00000900000000000000" pitchFamily="2" charset="0"/>
              </a:rPr>
            </a:br>
            <a:br>
              <a:rPr lang="en-US" sz="3600" dirty="0">
                <a:solidFill>
                  <a:srgbClr val="003E6B"/>
                </a:solidFill>
                <a:latin typeface="Montserrat ExtraBold" panose="00000900000000000000" pitchFamily="2" charset="0"/>
              </a:rPr>
            </a:br>
            <a:br>
              <a:rPr lang="en-US" dirty="0"/>
            </a:br>
            <a:endParaRPr lang="en-US" dirty="0"/>
          </a:p>
        </p:txBody>
      </p:sp>
      <p:sp>
        <p:nvSpPr>
          <p:cNvPr id="2" name="TextBox 1">
            <a:extLst>
              <a:ext uri="{FF2B5EF4-FFF2-40B4-BE49-F238E27FC236}">
                <a16:creationId xmlns:a16="http://schemas.microsoft.com/office/drawing/2014/main" id="{D13E7D2C-3599-535A-90A3-E98404E7C483}"/>
              </a:ext>
            </a:extLst>
          </p:cNvPr>
          <p:cNvSpPr txBox="1"/>
          <p:nvPr/>
        </p:nvSpPr>
        <p:spPr>
          <a:xfrm>
            <a:off x="8539804" y="4691148"/>
            <a:ext cx="2372259" cy="954107"/>
          </a:xfrm>
          <a:prstGeom prst="rect">
            <a:avLst/>
          </a:prstGeom>
          <a:noFill/>
        </p:spPr>
        <p:txBody>
          <a:bodyPr wrap="square" rtlCol="0">
            <a:spAutoFit/>
          </a:bodyPr>
          <a:lstStyle/>
          <a:p>
            <a:r>
              <a:rPr lang="en-US" sz="1400" dirty="0"/>
              <a:t>https://as1.ftcdn.net/jpg/01/24/46/43/240_F_124464399_DMaiOASCdfdFHilIvIFkg0wZi6dFRd2U.jpg</a:t>
            </a:r>
          </a:p>
        </p:txBody>
      </p:sp>
      <p:sp>
        <p:nvSpPr>
          <p:cNvPr id="4" name="TextBox 3">
            <a:extLst>
              <a:ext uri="{FF2B5EF4-FFF2-40B4-BE49-F238E27FC236}">
                <a16:creationId xmlns:a16="http://schemas.microsoft.com/office/drawing/2014/main" id="{2B070D1D-E100-8E2E-9932-D272742701CB}"/>
              </a:ext>
            </a:extLst>
          </p:cNvPr>
          <p:cNvSpPr txBox="1"/>
          <p:nvPr/>
        </p:nvSpPr>
        <p:spPr>
          <a:xfrm>
            <a:off x="5671811" y="3702496"/>
            <a:ext cx="1974575" cy="584775"/>
          </a:xfrm>
          <a:prstGeom prst="rect">
            <a:avLst/>
          </a:prstGeom>
          <a:noFill/>
        </p:spPr>
        <p:txBody>
          <a:bodyPr wrap="square" rtlCol="0">
            <a:spAutoFit/>
          </a:bodyPr>
          <a:lstStyle/>
          <a:p>
            <a:r>
              <a:rPr lang="en-US" sz="1600" dirty="0"/>
              <a:t>https://stock.adobe.com/90548941</a:t>
            </a:r>
          </a:p>
        </p:txBody>
      </p:sp>
      <p:pic>
        <p:nvPicPr>
          <p:cNvPr id="5" name="Picture 4">
            <a:extLst>
              <a:ext uri="{FF2B5EF4-FFF2-40B4-BE49-F238E27FC236}">
                <a16:creationId xmlns:a16="http://schemas.microsoft.com/office/drawing/2014/main" id="{330A81F3-8ACD-DD59-8E62-F49916996206}"/>
              </a:ext>
            </a:extLst>
          </p:cNvPr>
          <p:cNvPicPr>
            <a:picLocks noChangeAspect="1"/>
          </p:cNvPicPr>
          <p:nvPr/>
        </p:nvPicPr>
        <p:blipFill>
          <a:blip r:embed="rId6"/>
          <a:stretch>
            <a:fillRect/>
          </a:stretch>
        </p:blipFill>
        <p:spPr>
          <a:xfrm>
            <a:off x="4799956" y="2883162"/>
            <a:ext cx="3076260" cy="1956159"/>
          </a:xfrm>
          <a:prstGeom prst="rect">
            <a:avLst/>
          </a:prstGeom>
        </p:spPr>
      </p:pic>
      <p:sp>
        <p:nvSpPr>
          <p:cNvPr id="12" name="TextBox 11">
            <a:extLst>
              <a:ext uri="{FF2B5EF4-FFF2-40B4-BE49-F238E27FC236}">
                <a16:creationId xmlns:a16="http://schemas.microsoft.com/office/drawing/2014/main" id="{34759213-E3E8-12BF-7F7C-3EC3A98858DB}"/>
              </a:ext>
            </a:extLst>
          </p:cNvPr>
          <p:cNvSpPr txBox="1"/>
          <p:nvPr/>
        </p:nvSpPr>
        <p:spPr>
          <a:xfrm>
            <a:off x="8848039" y="2115514"/>
            <a:ext cx="2277070" cy="646331"/>
          </a:xfrm>
          <a:prstGeom prst="rect">
            <a:avLst/>
          </a:prstGeom>
          <a:noFill/>
        </p:spPr>
        <p:txBody>
          <a:bodyPr wrap="square" rtlCol="0">
            <a:spAutoFit/>
          </a:bodyPr>
          <a:lstStyle/>
          <a:p>
            <a:r>
              <a:rPr lang="en-US" dirty="0"/>
              <a:t>https://stock.adobe.com/87519903</a:t>
            </a:r>
          </a:p>
        </p:txBody>
      </p:sp>
      <p:pic>
        <p:nvPicPr>
          <p:cNvPr id="13" name="Picture 12" descr="A machine with many wires&#10;&#10;Description automatically generated">
            <a:extLst>
              <a:ext uri="{FF2B5EF4-FFF2-40B4-BE49-F238E27FC236}">
                <a16:creationId xmlns:a16="http://schemas.microsoft.com/office/drawing/2014/main" id="{C87E60EF-7D8B-435D-0063-C053C6BDDDF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176592" y="1781439"/>
            <a:ext cx="3074720" cy="1956158"/>
          </a:xfrm>
          <a:prstGeom prst="rect">
            <a:avLst/>
          </a:prstGeom>
        </p:spPr>
      </p:pic>
      <p:pic>
        <p:nvPicPr>
          <p:cNvPr id="14" name="Picture 2" descr="Industrial 4.0 , Augmented reality concept. Hand holding tablet with AR service , maintenance application and calling technician for check destroy part of smart machine in smart factory background">
            <a:extLst>
              <a:ext uri="{FF2B5EF4-FFF2-40B4-BE49-F238E27FC236}">
                <a16:creationId xmlns:a16="http://schemas.microsoft.com/office/drawing/2014/main" id="{1E5C37CF-8684-05E7-0000-62DB6DF8A05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88574" y="4143296"/>
            <a:ext cx="3074720" cy="2049813"/>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33824D77-C462-2AEB-E524-D10EE33B29BB}"/>
              </a:ext>
            </a:extLst>
          </p:cNvPr>
          <p:cNvSpPr txBox="1"/>
          <p:nvPr/>
        </p:nvSpPr>
        <p:spPr>
          <a:xfrm>
            <a:off x="7646386" y="3789520"/>
            <a:ext cx="1938458" cy="307777"/>
          </a:xfrm>
          <a:prstGeom prst="rect">
            <a:avLst/>
          </a:prstGeom>
          <a:noFill/>
        </p:spPr>
        <p:txBody>
          <a:bodyPr wrap="square" rtlCol="0">
            <a:spAutoFit/>
          </a:bodyPr>
          <a:lstStyle/>
          <a:p>
            <a:pPr algn="ctr"/>
            <a:r>
              <a:rPr lang="en-US" sz="1400" dirty="0"/>
              <a:t>© Adobe Stock</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6">
            <a:extLst>
              <a:ext uri="{FF2B5EF4-FFF2-40B4-BE49-F238E27FC236}">
                <a16:creationId xmlns:a16="http://schemas.microsoft.com/office/drawing/2014/main" id="{BA9AEE9B-C04E-4117-8DF7-E99C7E917F9A}"/>
              </a:ext>
            </a:extLst>
          </p:cNvPr>
          <p:cNvSpPr txBox="1">
            <a:spLocks/>
          </p:cNvSpPr>
          <p:nvPr/>
        </p:nvSpPr>
        <p:spPr>
          <a:xfrm>
            <a:off x="4896971" y="1220949"/>
            <a:ext cx="6395154" cy="3712558"/>
          </a:xfrm>
          <a:prstGeom prst="rect">
            <a:avLst/>
          </a:prstGeom>
        </p:spPr>
        <p:txBody>
          <a:bodyPr>
            <a:normAutofit/>
          </a:bodyPr>
          <a:lstStyle>
            <a:lvl1pPr marL="382588" indent="-382588" algn="l" defTabSz="1019175" rtl="0" eaLnBrk="0" fontAlgn="base" hangingPunct="0">
              <a:spcBef>
                <a:spcPct val="20000"/>
              </a:spcBef>
              <a:spcAft>
                <a:spcPct val="0"/>
              </a:spcAft>
              <a:buChar char="•"/>
              <a:defRPr sz="2400" kern="1200">
                <a:solidFill>
                  <a:schemeClr val="tx1"/>
                </a:solidFill>
                <a:latin typeface="+mn-lt"/>
                <a:ea typeface="+mn-ea"/>
                <a:cs typeface="+mn-cs"/>
              </a:defRPr>
            </a:lvl1pPr>
            <a:lvl2pPr marL="827088" indent="-317500" algn="l" defTabSz="1019175" rtl="0" eaLnBrk="0" fontAlgn="base" hangingPunct="0">
              <a:spcBef>
                <a:spcPct val="20000"/>
              </a:spcBef>
              <a:spcAft>
                <a:spcPct val="0"/>
              </a:spcAft>
              <a:buChar char="–"/>
              <a:defRPr sz="2000" kern="1200">
                <a:solidFill>
                  <a:schemeClr val="tx1"/>
                </a:solidFill>
                <a:latin typeface="+mn-lt"/>
                <a:ea typeface="+mn-ea"/>
                <a:cs typeface="+mn-cs"/>
              </a:defRPr>
            </a:lvl2pPr>
            <a:lvl3pPr marL="1273175" indent="-254000" algn="l" defTabSz="1019175" rtl="0" eaLnBrk="0" fontAlgn="base" hangingPunct="0">
              <a:spcBef>
                <a:spcPct val="20000"/>
              </a:spcBef>
              <a:spcAft>
                <a:spcPct val="0"/>
              </a:spcAft>
              <a:buChar char="–"/>
              <a:defRPr kern="1200">
                <a:solidFill>
                  <a:schemeClr val="tx1"/>
                </a:solidFill>
                <a:latin typeface="+mn-lt"/>
                <a:ea typeface="+mn-ea"/>
                <a:cs typeface="+mn-cs"/>
              </a:defRPr>
            </a:lvl3pPr>
            <a:lvl4pPr marL="1782763" indent="-254000" algn="l" defTabSz="1019175" rtl="0" eaLnBrk="0" fontAlgn="base" hangingPunct="0">
              <a:spcBef>
                <a:spcPct val="20000"/>
              </a:spcBef>
              <a:spcAft>
                <a:spcPct val="0"/>
              </a:spcAft>
              <a:buChar char="–"/>
              <a:defRPr kern="1200">
                <a:solidFill>
                  <a:schemeClr val="tx1"/>
                </a:solidFill>
                <a:latin typeface="+mn-lt"/>
                <a:ea typeface="+mn-ea"/>
                <a:cs typeface="+mn-cs"/>
              </a:defRPr>
            </a:lvl4pPr>
            <a:lvl5pPr marL="2292350" indent="-254000" algn="l" defTabSz="1019175" rtl="0" eaLnBrk="0" fontAlgn="base" hangingPunct="0">
              <a:spcBef>
                <a:spcPct val="20000"/>
              </a:spcBef>
              <a:spcAft>
                <a:spcPct val="0"/>
              </a:spcAft>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059"/>
              </a:spcAft>
              <a:buNone/>
            </a:pPr>
            <a:r>
              <a:rPr lang="en-US" sz="2118" b="1" dirty="0"/>
              <a:t>Daniel Ehrenreich</a:t>
            </a:r>
            <a:r>
              <a:rPr lang="en-US" sz="1853" b="1" dirty="0"/>
              <a:t> </a:t>
            </a:r>
          </a:p>
          <a:p>
            <a:pPr marL="0" indent="0">
              <a:lnSpc>
                <a:spcPct val="110000"/>
              </a:lnSpc>
              <a:spcBef>
                <a:spcPts val="0"/>
              </a:spcBef>
              <a:spcAft>
                <a:spcPts val="1059"/>
              </a:spcAft>
              <a:buNone/>
            </a:pPr>
            <a:r>
              <a:rPr lang="en-US" sz="1765" dirty="0"/>
              <a:t>Daniel has over 3</a:t>
            </a:r>
            <a:r>
              <a:rPr lang="he-IL" sz="1765" dirty="0"/>
              <a:t>3</a:t>
            </a:r>
            <a:r>
              <a:rPr lang="en-US" sz="1765" dirty="0"/>
              <a:t> years of experience with control of industrial operations and integration of cyber security solutions. </a:t>
            </a:r>
            <a:endParaRPr lang="he-IL" sz="1765" dirty="0"/>
          </a:p>
          <a:p>
            <a:pPr marL="0" indent="0">
              <a:lnSpc>
                <a:spcPct val="110000"/>
              </a:lnSpc>
              <a:spcBef>
                <a:spcPts val="0"/>
              </a:spcBef>
              <a:spcAft>
                <a:spcPts val="1059"/>
              </a:spcAft>
              <a:buNone/>
            </a:pPr>
            <a:r>
              <a:rPr lang="en-US" sz="1765" dirty="0"/>
              <a:t>He is a control engineering consultant, workshop lecturer,  and an expert in cyber secured operation for IACS. </a:t>
            </a:r>
          </a:p>
          <a:p>
            <a:pPr marL="0" indent="0">
              <a:lnSpc>
                <a:spcPct val="110000"/>
              </a:lnSpc>
              <a:spcBef>
                <a:spcPts val="0"/>
              </a:spcBef>
              <a:spcAft>
                <a:spcPts val="1059"/>
              </a:spcAft>
              <a:buNone/>
            </a:pPr>
            <a:r>
              <a:rPr lang="en-US" sz="1765" dirty="0"/>
              <a:t>Daniel is contributing  his knowledge and expertise to multiple ISA 62443 workgroups.</a:t>
            </a:r>
          </a:p>
          <a:p>
            <a:pPr marL="0" indent="0">
              <a:lnSpc>
                <a:spcPct val="110000"/>
              </a:lnSpc>
              <a:spcBef>
                <a:spcPts val="0"/>
              </a:spcBef>
              <a:spcAft>
                <a:spcPts val="1059"/>
              </a:spcAft>
              <a:buNone/>
            </a:pPr>
            <a:r>
              <a:rPr lang="en-US" sz="1765" dirty="0"/>
              <a:t>Since 2016, acting as the Chairman of the annual ICS-Cybersec Conference taking place in Israel</a:t>
            </a:r>
          </a:p>
        </p:txBody>
      </p:sp>
      <p:sp>
        <p:nvSpPr>
          <p:cNvPr id="7" name="Title 6">
            <a:extLst>
              <a:ext uri="{FF2B5EF4-FFF2-40B4-BE49-F238E27FC236}">
                <a16:creationId xmlns:a16="http://schemas.microsoft.com/office/drawing/2014/main" id="{8ED4F5C2-85AE-C339-3CB5-0AA3A354B799}"/>
              </a:ext>
            </a:extLst>
          </p:cNvPr>
          <p:cNvSpPr>
            <a:spLocks noGrp="1"/>
          </p:cNvSpPr>
          <p:nvPr>
            <p:ph type="title"/>
          </p:nvPr>
        </p:nvSpPr>
        <p:spPr>
          <a:xfrm>
            <a:off x="698102" y="192617"/>
            <a:ext cx="9549142" cy="537882"/>
          </a:xfrm>
        </p:spPr>
        <p:txBody>
          <a:bodyPr/>
          <a:lstStyle/>
          <a:p>
            <a:pPr algn="ctr"/>
            <a:r>
              <a:rPr lang="en-US" dirty="0"/>
              <a:t>Author</a:t>
            </a:r>
            <a:br>
              <a:rPr lang="en-US" dirty="0"/>
            </a:br>
            <a:endParaRPr lang="en-US" dirty="0"/>
          </a:p>
        </p:txBody>
      </p:sp>
      <p:pic>
        <p:nvPicPr>
          <p:cNvPr id="6" name="Picture 5" descr="A person in a suit and tie&#10;&#10;Description automatically generated with medium confidence">
            <a:extLst>
              <a:ext uri="{FF2B5EF4-FFF2-40B4-BE49-F238E27FC236}">
                <a16:creationId xmlns:a16="http://schemas.microsoft.com/office/drawing/2014/main" id="{328F16D5-5800-1430-D447-37CDCB11BB0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7468" y="1770876"/>
            <a:ext cx="3131224" cy="3285218"/>
          </a:xfrm>
          <a:prstGeom prst="rect">
            <a:avLst/>
          </a:prstGeom>
        </p:spPr>
      </p:pic>
      <p:sp>
        <p:nvSpPr>
          <p:cNvPr id="5" name="TextBox 4">
            <a:extLst>
              <a:ext uri="{FF2B5EF4-FFF2-40B4-BE49-F238E27FC236}">
                <a16:creationId xmlns:a16="http://schemas.microsoft.com/office/drawing/2014/main" id="{EE7913C2-9A44-4F29-D24A-684C5BEA9A28}"/>
              </a:ext>
            </a:extLst>
          </p:cNvPr>
          <p:cNvSpPr txBox="1"/>
          <p:nvPr/>
        </p:nvSpPr>
        <p:spPr>
          <a:xfrm>
            <a:off x="2636488" y="6419273"/>
            <a:ext cx="4753139" cy="307777"/>
          </a:xfrm>
          <a:prstGeom prst="rect">
            <a:avLst/>
          </a:prstGeom>
          <a:noFill/>
        </p:spPr>
        <p:txBody>
          <a:bodyPr wrap="square">
            <a:spAutoFit/>
          </a:bodyPr>
          <a:lstStyle/>
          <a:p>
            <a:pPr marL="0" indent="0">
              <a:spcAft>
                <a:spcPts val="1059"/>
              </a:spcAft>
              <a:buNone/>
            </a:pPr>
            <a:r>
              <a:rPr lang="en-US" altLang="en-US" sz="1400" b="1" dirty="0">
                <a:solidFill>
                  <a:srgbClr val="00B050"/>
                </a:solidFill>
                <a:hlinkClick r:id="rId5"/>
              </a:rPr>
              <a:t>https://creativecommons.org/licenses/by-sa/4.0/</a:t>
            </a:r>
            <a:r>
              <a:rPr lang="en-US" altLang="en-US" sz="1400" b="1" dirty="0">
                <a:solidFill>
                  <a:srgbClr val="00B050"/>
                </a:solidFill>
              </a:rPr>
              <a:t> </a:t>
            </a:r>
          </a:p>
        </p:txBody>
      </p:sp>
      <p:sp>
        <p:nvSpPr>
          <p:cNvPr id="8" name="TextBox 7">
            <a:extLst>
              <a:ext uri="{FF2B5EF4-FFF2-40B4-BE49-F238E27FC236}">
                <a16:creationId xmlns:a16="http://schemas.microsoft.com/office/drawing/2014/main" id="{D795D879-A3F1-0871-1922-0A97422D4FAD}"/>
              </a:ext>
            </a:extLst>
          </p:cNvPr>
          <p:cNvSpPr txBox="1"/>
          <p:nvPr/>
        </p:nvSpPr>
        <p:spPr>
          <a:xfrm>
            <a:off x="4709961" y="5066514"/>
            <a:ext cx="6395154" cy="369332"/>
          </a:xfrm>
          <a:prstGeom prst="rect">
            <a:avLst/>
          </a:prstGeom>
          <a:noFill/>
        </p:spPr>
        <p:txBody>
          <a:bodyPr wrap="square">
            <a:spAutoFit/>
          </a:bodyPr>
          <a:lstStyle/>
          <a:p>
            <a:pPr marL="449660" lvl="1" indent="0">
              <a:spcAft>
                <a:spcPts val="1059"/>
              </a:spcAft>
              <a:buNone/>
            </a:pPr>
            <a:r>
              <a:rPr lang="en-US" altLang="en-US" sz="1800" dirty="0"/>
              <a:t>Please click </a:t>
            </a:r>
            <a:r>
              <a:rPr lang="en-US" altLang="en-US" sz="1800" dirty="0">
                <a:hlinkClick r:id="rId6"/>
              </a:rPr>
              <a:t>here</a:t>
            </a:r>
            <a:r>
              <a:rPr lang="en-US" altLang="en-US" sz="1800" dirty="0"/>
              <a:t> to provide feedback on this MLM.</a:t>
            </a:r>
            <a:endParaRPr lang="en-US" altLang="en-US" dirty="0"/>
          </a:p>
        </p:txBody>
      </p:sp>
      <p:sp>
        <p:nvSpPr>
          <p:cNvPr id="4" name="TextBox 3">
            <a:extLst>
              <a:ext uri="{FF2B5EF4-FFF2-40B4-BE49-F238E27FC236}">
                <a16:creationId xmlns:a16="http://schemas.microsoft.com/office/drawing/2014/main" id="{DC76458A-B8A9-A55D-6080-069D476AEF34}"/>
              </a:ext>
            </a:extLst>
          </p:cNvPr>
          <p:cNvSpPr txBox="1"/>
          <p:nvPr/>
        </p:nvSpPr>
        <p:spPr>
          <a:xfrm>
            <a:off x="2636488" y="6112020"/>
            <a:ext cx="5061483" cy="307253"/>
          </a:xfrm>
          <a:prstGeom prst="rect">
            <a:avLst/>
          </a:prstGeom>
          <a:noFill/>
        </p:spPr>
        <p:txBody>
          <a:bodyPr wrap="square">
            <a:spAutoFit/>
          </a:bodyPr>
          <a:lstStyle/>
          <a:p>
            <a:r>
              <a:rPr lang="en-US" sz="1400" baseline="0" dirty="0"/>
              <a:t>You may use, reproduce or improve this MLM according to </a:t>
            </a:r>
            <a:endParaRPr lang="en-US" sz="1400" dirty="0"/>
          </a:p>
        </p:txBody>
      </p:sp>
    </p:spTree>
    <p:custDataLst>
      <p:tags r:id="rId1"/>
    </p:custDataLst>
    <p:extLst>
      <p:ext uri="{BB962C8B-B14F-4D97-AF65-F5344CB8AC3E}">
        <p14:creationId xmlns:p14="http://schemas.microsoft.com/office/powerpoint/2010/main" val="2074747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E022C-4FD4-BE5A-C89F-F86C09CA0E65}"/>
              </a:ext>
            </a:extLst>
          </p:cNvPr>
          <p:cNvSpPr>
            <a:spLocks noGrp="1"/>
          </p:cNvSpPr>
          <p:nvPr>
            <p:ph type="title"/>
          </p:nvPr>
        </p:nvSpPr>
        <p:spPr/>
        <p:txBody>
          <a:bodyPr/>
          <a:lstStyle/>
          <a:p>
            <a:pPr algn="ctr"/>
            <a:r>
              <a:rPr lang="en-US" sz="2800" dirty="0" err="1"/>
              <a:t>Admeritia</a:t>
            </a:r>
            <a:r>
              <a:rPr lang="en-US" sz="2800" dirty="0"/>
              <a:t> Copyright Terms and Conditions</a:t>
            </a:r>
          </a:p>
        </p:txBody>
      </p:sp>
      <p:sp>
        <p:nvSpPr>
          <p:cNvPr id="3" name="Content Placeholder 2">
            <a:extLst>
              <a:ext uri="{FF2B5EF4-FFF2-40B4-BE49-F238E27FC236}">
                <a16:creationId xmlns:a16="http://schemas.microsoft.com/office/drawing/2014/main" id="{DE079075-4E87-AB6E-2A84-6C945B6209C1}"/>
              </a:ext>
            </a:extLst>
          </p:cNvPr>
          <p:cNvSpPr>
            <a:spLocks noGrp="1"/>
          </p:cNvSpPr>
          <p:nvPr>
            <p:ph idx="1"/>
          </p:nvPr>
        </p:nvSpPr>
        <p:spPr/>
        <p:txBody>
          <a:bodyPr/>
          <a:lstStyle/>
          <a:p>
            <a:r>
              <a:rPr lang="en-US" sz="1800" b="0" i="0" dirty="0">
                <a:solidFill>
                  <a:srgbClr val="000000"/>
                </a:solidFill>
                <a:effectLst/>
                <a:latin typeface="Calibri" panose="020F0502020204030204" pitchFamily="34" charset="0"/>
              </a:rPr>
              <a:t>Copyright (c) 2021 </a:t>
            </a:r>
            <a:r>
              <a:rPr lang="en-US" sz="1800" b="0" dirty="0" err="1">
                <a:solidFill>
                  <a:srgbClr val="000000"/>
                </a:solidFill>
                <a:latin typeface="Calibri" panose="020F0502020204030204" pitchFamily="34" charset="0"/>
              </a:rPr>
              <a:t>A</a:t>
            </a:r>
            <a:r>
              <a:rPr lang="en-US" sz="1800" b="0" i="0" dirty="0" err="1">
                <a:solidFill>
                  <a:srgbClr val="000000"/>
                </a:solidFill>
                <a:effectLst/>
                <a:latin typeface="Calibri" panose="020F0502020204030204" pitchFamily="34" charset="0"/>
              </a:rPr>
              <a:t>dmeritia</a:t>
            </a:r>
            <a:r>
              <a:rPr lang="en-US" sz="1800" b="0" i="0" dirty="0">
                <a:solidFill>
                  <a:srgbClr val="000000"/>
                </a:solidFill>
                <a:effectLst/>
                <a:latin typeface="Calibri" panose="020F0502020204030204" pitchFamily="34" charset="0"/>
              </a:rPr>
              <a:t> GmbH, </a:t>
            </a:r>
            <a:r>
              <a:rPr lang="en-US" sz="1800" b="0" i="0" dirty="0" err="1">
                <a:solidFill>
                  <a:srgbClr val="000000"/>
                </a:solidFill>
                <a:effectLst/>
                <a:latin typeface="Calibri" panose="020F0502020204030204" pitchFamily="34" charset="0"/>
              </a:rPr>
              <a:t>Langenfeld</a:t>
            </a:r>
            <a:r>
              <a:rPr lang="en-US" sz="1800" b="0" i="0" dirty="0">
                <a:solidFill>
                  <a:srgbClr val="000000"/>
                </a:solidFill>
                <a:effectLst/>
                <a:latin typeface="Calibri" panose="020F0502020204030204" pitchFamily="34" charset="0"/>
              </a:rPr>
              <a:t>/</a:t>
            </a:r>
            <a:r>
              <a:rPr lang="en-US" sz="1800" b="0" i="0" dirty="0" err="1">
                <a:solidFill>
                  <a:srgbClr val="000000"/>
                </a:solidFill>
                <a:effectLst/>
                <a:latin typeface="Calibri" panose="020F0502020204030204" pitchFamily="34" charset="0"/>
              </a:rPr>
              <a:t>Rheinland</a:t>
            </a:r>
            <a:r>
              <a:rPr lang="en-US" sz="1800" b="0" i="0" dirty="0">
                <a:solidFill>
                  <a:srgbClr val="000000"/>
                </a:solidFill>
                <a:effectLst/>
                <a:latin typeface="Calibri" panose="020F0502020204030204" pitchFamily="34" charset="0"/>
              </a:rPr>
              <a:t>, Germany</a:t>
            </a:r>
          </a:p>
          <a:p>
            <a:r>
              <a:rPr lang="en-US" sz="1800" b="0" i="0" dirty="0">
                <a:solidFill>
                  <a:srgbClr val="000000"/>
                </a:solidFill>
                <a:effectLst/>
                <a:latin typeface="Calibri" panose="020F0502020204030204" pitchFamily="34" charset="0"/>
              </a:rPr>
              <a:t>Permission is hereby granted, free of charge, to any person obtaining a copy of “Top 20 Secure PLC Coding Practices” and associated documentation files, to deal in the “Top 20 Secure PLC Coding Practices” without restriction, including without limitation the rights to use, copy, modify, merge, publish, distribute, sublicense, and/or sell copies of the “Top 20 Secure PLC Coding Practices”, and to permit persons to whom the “Top 20 Secure PLC Coding Practices” is furnished to do so, subject to the following conditions:</a:t>
            </a:r>
          </a:p>
          <a:p>
            <a:r>
              <a:rPr lang="en-US" sz="1800" b="1" i="0" dirty="0">
                <a:solidFill>
                  <a:srgbClr val="000000"/>
                </a:solidFill>
                <a:effectLst/>
                <a:latin typeface="Calibri" panose="020F0502020204030204" pitchFamily="34" charset="0"/>
              </a:rPr>
              <a:t>The above copyright notice and this permission notice shall be included in all copies or substantial portions of the “Top 20 Secure PLC Coding Practices”.</a:t>
            </a:r>
            <a:endParaRPr lang="en-US" sz="1800" b="0" i="0" dirty="0">
              <a:solidFill>
                <a:srgbClr val="000000"/>
              </a:solidFill>
              <a:effectLst/>
              <a:latin typeface="Calibri" panose="020F0502020204030204" pitchFamily="34" charset="0"/>
            </a:endParaRPr>
          </a:p>
          <a:p>
            <a:r>
              <a:rPr lang="en-US" sz="1800" b="0" i="0" dirty="0">
                <a:solidFill>
                  <a:srgbClr val="000000"/>
                </a:solidFill>
                <a:effectLst/>
                <a:latin typeface="Calibri" panose="020F0502020204030204" pitchFamily="34" charset="0"/>
              </a:rPr>
              <a:t>THE “Top 20 Secure PLC Coding Practices” IS PROVIDED "AS IS", WITHOUT WARRANTY OF ANY KIND, EXPRESS OR IMPLIED, INCLUDING BUT NOT LIMITED TO THE WARRANTIES OF MERCHANTABILITY, FITNESS FOR A PARTICULAR PURPOSE AND NONINFRINGEMENT. IN NO EVENT SHALL THE AUTHORS OR COPYRIGHT HOLDERS BE LIABLE FOR ANY CLAIM, DAMAGES OR OTHER LIABILITY, WHETHER IN AN ACTION OF CONTRACT, TORT OR OTHERWISE, ARISING FROM, OUT OF OR IN CONNECTION WITH THE “Top 20 Secure PLC Coding Practices” OR THE USE OR OTHER DEALINGS IN THE “Top 20 Secure PLC Coding Practices”.</a:t>
            </a:r>
          </a:p>
          <a:p>
            <a:endParaRPr lang="en-US" dirty="0"/>
          </a:p>
        </p:txBody>
      </p:sp>
    </p:spTree>
    <p:extLst>
      <p:ext uri="{BB962C8B-B14F-4D97-AF65-F5344CB8AC3E}">
        <p14:creationId xmlns:p14="http://schemas.microsoft.com/office/powerpoint/2010/main" val="4122950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5033" y="301887"/>
            <a:ext cx="9342089" cy="537882"/>
          </a:xfrm>
        </p:spPr>
        <p:txBody>
          <a:bodyPr/>
          <a:lstStyle/>
          <a:p>
            <a:pPr algn="ctr"/>
            <a:r>
              <a:rPr lang="en-US" dirty="0"/>
              <a:t>Top 20 PLC programming Project</a:t>
            </a:r>
          </a:p>
        </p:txBody>
      </p:sp>
      <p:sp>
        <p:nvSpPr>
          <p:cNvPr id="4" name="Content Placeholder 3">
            <a:extLst>
              <a:ext uri="{FF2B5EF4-FFF2-40B4-BE49-F238E27FC236}">
                <a16:creationId xmlns:a16="http://schemas.microsoft.com/office/drawing/2014/main" id="{C2EE0E76-689C-4E2A-88C6-BFA6AF2EFDD9}"/>
              </a:ext>
            </a:extLst>
          </p:cNvPr>
          <p:cNvSpPr>
            <a:spLocks noGrp="1"/>
          </p:cNvSpPr>
          <p:nvPr>
            <p:ph idx="1"/>
          </p:nvPr>
        </p:nvSpPr>
        <p:spPr>
          <a:xfrm>
            <a:off x="683107" y="1344706"/>
            <a:ext cx="10776247" cy="4649040"/>
          </a:xfrm>
        </p:spPr>
        <p:txBody>
          <a:bodyPr/>
          <a:lstStyle/>
          <a:p>
            <a:r>
              <a:rPr lang="en-US" dirty="0"/>
              <a:t>The aim of the Top 20 Project </a:t>
            </a:r>
          </a:p>
          <a:p>
            <a:pPr lvl="1"/>
            <a:r>
              <a:rPr lang="en-US" dirty="0"/>
              <a:t>Provide guidelines to engineers who are creating IACS programs.</a:t>
            </a:r>
          </a:p>
          <a:p>
            <a:pPr lvl="1"/>
            <a:r>
              <a:rPr lang="en-US" dirty="0"/>
              <a:t>Methodology for all IEC 61311–based programming languages. </a:t>
            </a:r>
          </a:p>
          <a:p>
            <a:pPr lvl="1"/>
            <a:r>
              <a:rPr lang="en-US" dirty="0"/>
              <a:t>Help improve the security posture of IACS architectures.</a:t>
            </a:r>
          </a:p>
          <a:p>
            <a:r>
              <a:rPr lang="en-US" dirty="0"/>
              <a:t>Leverage available functionality in the PLCs/RTUs/DCS.</a:t>
            </a:r>
          </a:p>
          <a:p>
            <a:pPr lvl="1"/>
            <a:r>
              <a:rPr lang="en-US" dirty="0"/>
              <a:t>No additional software or hardware are needed to implement these practices. </a:t>
            </a:r>
          </a:p>
          <a:p>
            <a:pPr lvl="1"/>
            <a:r>
              <a:rPr lang="en-US" dirty="0"/>
              <a:t>Fit into the normal PLC/RTU programming and operating workflow. </a:t>
            </a:r>
          </a:p>
          <a:p>
            <a:r>
              <a:rPr lang="en-US" dirty="0"/>
              <a:t>Provides more than cyber-security benefits</a:t>
            </a:r>
          </a:p>
          <a:p>
            <a:pPr lvl="1"/>
            <a:r>
              <a:rPr lang="en-US" dirty="0"/>
              <a:t>This process may also help improve reliability and maintenance procedures.</a:t>
            </a:r>
          </a:p>
          <a:p>
            <a:pPr lvl="1"/>
            <a:r>
              <a:rPr lang="en-US" dirty="0"/>
              <a:t>You may utilize your accumulated expertise related to programming to protect the PLC and RTU code.</a:t>
            </a:r>
          </a:p>
          <a:p>
            <a:pPr lvl="1"/>
            <a:endParaRPr lang="en-US" dirty="0"/>
          </a:p>
          <a:p>
            <a:pPr lvl="0"/>
            <a:endParaRPr lang="en-US" dirty="0"/>
          </a:p>
        </p:txBody>
      </p:sp>
    </p:spTree>
    <p:custDataLst>
      <p:tags r:id="rId1"/>
    </p:custDataLst>
    <p:extLst>
      <p:ext uri="{BB962C8B-B14F-4D97-AF65-F5344CB8AC3E}">
        <p14:creationId xmlns:p14="http://schemas.microsoft.com/office/powerpoint/2010/main" val="12275214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2343" cy="537882"/>
          </a:xfrm>
        </p:spPr>
        <p:txBody>
          <a:bodyPr/>
          <a:lstStyle/>
          <a:p>
            <a:r>
              <a:rPr lang="en-US" dirty="0"/>
              <a:t>Secure PLC programming : Top 20 Principles</a:t>
            </a:r>
          </a:p>
        </p:txBody>
      </p:sp>
      <p:sp>
        <p:nvSpPr>
          <p:cNvPr id="4" name="Content Placeholder 3">
            <a:extLst>
              <a:ext uri="{FF2B5EF4-FFF2-40B4-BE49-F238E27FC236}">
                <a16:creationId xmlns:a16="http://schemas.microsoft.com/office/drawing/2014/main" id="{C2EE0E76-689C-4E2A-88C6-BFA6AF2EFDD9}"/>
              </a:ext>
            </a:extLst>
          </p:cNvPr>
          <p:cNvSpPr>
            <a:spLocks noGrp="1"/>
          </p:cNvSpPr>
          <p:nvPr>
            <p:ph idx="1"/>
          </p:nvPr>
        </p:nvSpPr>
        <p:spPr>
          <a:xfrm>
            <a:off x="851338" y="1344706"/>
            <a:ext cx="10608016" cy="4649040"/>
          </a:xfrm>
        </p:spPr>
        <p:txBody>
          <a:bodyPr/>
          <a:lstStyle/>
          <a:p>
            <a:pPr marL="0" indent="0">
              <a:spcBef>
                <a:spcPts val="1200"/>
              </a:spcBef>
              <a:buNone/>
            </a:pPr>
            <a:r>
              <a:rPr lang="en-US" sz="2400" dirty="0"/>
              <a:t> 1.  Modularize PLC Code</a:t>
            </a:r>
          </a:p>
          <a:p>
            <a:pPr marL="449660" lvl="1" indent="0">
              <a:spcBef>
                <a:spcPts val="1200"/>
              </a:spcBef>
              <a:buNone/>
            </a:pPr>
            <a:r>
              <a:rPr lang="en-US" sz="1800" dirty="0"/>
              <a:t>Split PLC code into separately tested  function block modules</a:t>
            </a:r>
          </a:p>
          <a:p>
            <a:pPr marL="0" indent="0">
              <a:spcBef>
                <a:spcPts val="1200"/>
              </a:spcBef>
              <a:buNone/>
            </a:pPr>
            <a:r>
              <a:rPr lang="en-US" sz="2400" dirty="0"/>
              <a:t> 2.  Track operating modes</a:t>
            </a:r>
          </a:p>
          <a:p>
            <a:pPr marL="449660" lvl="1" indent="0">
              <a:spcBef>
                <a:spcPts val="1200"/>
              </a:spcBef>
              <a:buNone/>
            </a:pPr>
            <a:r>
              <a:rPr lang="en-US" sz="1800" dirty="0"/>
              <a:t>When PLC is not in RUN mode, activate an alarm to the operators.</a:t>
            </a:r>
          </a:p>
          <a:p>
            <a:pPr marL="0" indent="0">
              <a:spcBef>
                <a:spcPts val="1200"/>
              </a:spcBef>
              <a:buNone/>
            </a:pPr>
            <a:r>
              <a:rPr lang="en-US" sz="2400" dirty="0"/>
              <a:t> 3.  Leave operational logic in the PLC</a:t>
            </a:r>
          </a:p>
          <a:p>
            <a:pPr marL="449660" lvl="1" indent="0">
              <a:spcBef>
                <a:spcPts val="1200"/>
              </a:spcBef>
              <a:buNone/>
            </a:pPr>
            <a:r>
              <a:rPr lang="en-US" sz="1800" dirty="0"/>
              <a:t>Leave the operational logic as directly in the PLC as possible. </a:t>
            </a:r>
          </a:p>
          <a:p>
            <a:pPr marL="0" indent="0">
              <a:spcBef>
                <a:spcPts val="1200"/>
              </a:spcBef>
              <a:buNone/>
            </a:pPr>
            <a:r>
              <a:rPr lang="en-US" sz="2400" dirty="0"/>
              <a:t> 4.  Use PLC flags as integrity checks </a:t>
            </a:r>
          </a:p>
          <a:p>
            <a:pPr marL="449660" lvl="1" indent="0">
              <a:spcBef>
                <a:spcPts val="1200"/>
              </a:spcBef>
              <a:buNone/>
            </a:pPr>
            <a:r>
              <a:rPr lang="en-US" sz="1800" dirty="0"/>
              <a:t>Put counters on error flags to capture math problems.</a:t>
            </a:r>
          </a:p>
          <a:p>
            <a:pPr marL="0" indent="0">
              <a:spcBef>
                <a:spcPts val="1200"/>
              </a:spcBef>
              <a:buNone/>
            </a:pPr>
            <a:r>
              <a:rPr lang="en-US" sz="2400" dirty="0"/>
              <a:t> 5.  Use cryptographic and checksum integrity</a:t>
            </a:r>
          </a:p>
          <a:p>
            <a:pPr marL="449660" lvl="1" indent="0">
              <a:spcBef>
                <a:spcPts val="1200"/>
              </a:spcBef>
              <a:buNone/>
            </a:pPr>
            <a:r>
              <a:rPr lang="en-US" sz="1800" dirty="0"/>
              <a:t>Check PLC code integrity with cryptographic hashes or another way.</a:t>
            </a:r>
          </a:p>
        </p:txBody>
      </p:sp>
    </p:spTree>
    <p:custDataLst>
      <p:tags r:id="rId1"/>
    </p:custDataLst>
    <p:extLst>
      <p:ext uri="{BB962C8B-B14F-4D97-AF65-F5344CB8AC3E}">
        <p14:creationId xmlns:p14="http://schemas.microsoft.com/office/powerpoint/2010/main" val="636956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D7F4F3A-D99B-E1E3-3995-7240173EB0F7}"/>
              </a:ext>
            </a:extLst>
          </p:cNvPr>
          <p:cNvSpPr>
            <a:spLocks noGrp="1"/>
          </p:cNvSpPr>
          <p:nvPr>
            <p:ph type="title"/>
          </p:nvPr>
        </p:nvSpPr>
        <p:spPr>
          <a:xfrm>
            <a:off x="683105" y="301887"/>
            <a:ext cx="9806219" cy="537882"/>
          </a:xfrm>
        </p:spPr>
        <p:txBody>
          <a:bodyPr/>
          <a:lstStyle/>
          <a:p>
            <a:r>
              <a:rPr lang="en-US" sz="3200" dirty="0"/>
              <a:t>Secure PLC programming : Top 20 Principles</a:t>
            </a:r>
            <a:br>
              <a:rPr lang="en-US" sz="3200" dirty="0"/>
            </a:br>
            <a:endParaRPr lang="en-US" dirty="0"/>
          </a:p>
        </p:txBody>
      </p:sp>
      <p:sp>
        <p:nvSpPr>
          <p:cNvPr id="4" name="Content Placeholder 3">
            <a:extLst>
              <a:ext uri="{FF2B5EF4-FFF2-40B4-BE49-F238E27FC236}">
                <a16:creationId xmlns:a16="http://schemas.microsoft.com/office/drawing/2014/main" id="{C2EE0E76-689C-4E2A-88C6-BFA6AF2EFDD9}"/>
              </a:ext>
            </a:extLst>
          </p:cNvPr>
          <p:cNvSpPr>
            <a:spLocks noGrp="1"/>
          </p:cNvSpPr>
          <p:nvPr>
            <p:ph idx="1"/>
          </p:nvPr>
        </p:nvSpPr>
        <p:spPr>
          <a:xfrm>
            <a:off x="861848" y="1344706"/>
            <a:ext cx="10597506" cy="4649040"/>
          </a:xfrm>
        </p:spPr>
        <p:txBody>
          <a:bodyPr/>
          <a:lstStyle/>
          <a:p>
            <a:pPr marL="0" indent="0">
              <a:buNone/>
            </a:pPr>
            <a:r>
              <a:rPr lang="en-US" sz="2400" dirty="0"/>
              <a:t> 6.  Validate Timers and counters</a:t>
            </a:r>
          </a:p>
          <a:p>
            <a:pPr marL="449660" lvl="1" indent="0">
              <a:buNone/>
            </a:pPr>
            <a:r>
              <a:rPr lang="en-US" sz="1800" dirty="0"/>
              <a:t> The PLC should validate timers and counters. The process shall detect unusual operations.</a:t>
            </a:r>
          </a:p>
          <a:p>
            <a:pPr marL="449660" lvl="1" indent="0">
              <a:buNone/>
            </a:pPr>
            <a:endParaRPr lang="en-US" sz="1800" dirty="0"/>
          </a:p>
          <a:p>
            <a:pPr marL="0" indent="0">
              <a:buNone/>
            </a:pPr>
            <a:r>
              <a:rPr lang="en-US" sz="2400" dirty="0"/>
              <a:t> 7.  Validate and alert for paired inputs/outputs</a:t>
            </a:r>
          </a:p>
          <a:p>
            <a:pPr marL="449660" lvl="1" indent="0">
              <a:buNone/>
            </a:pPr>
            <a:r>
              <a:rPr lang="en-US" sz="1800" dirty="0"/>
              <a:t>Ensure that both signals are not asserted together. </a:t>
            </a:r>
          </a:p>
          <a:p>
            <a:pPr marL="449660" lvl="1" indent="0">
              <a:buNone/>
            </a:pPr>
            <a:r>
              <a:rPr lang="en-US" sz="1800" dirty="0"/>
              <a:t>When input/output is not feasible, create an alarm</a:t>
            </a:r>
          </a:p>
          <a:p>
            <a:pPr marL="449660" lvl="1" indent="0">
              <a:buNone/>
            </a:pPr>
            <a:r>
              <a:rPr lang="en-US" sz="1800" dirty="0"/>
              <a:t>Where paired/related signals are entered, insert delay.</a:t>
            </a:r>
          </a:p>
          <a:p>
            <a:pPr marL="449660" lvl="1" indent="0">
              <a:buNone/>
            </a:pPr>
            <a:endParaRPr lang="en-US" sz="1800" dirty="0"/>
          </a:p>
          <a:p>
            <a:pPr marL="0" indent="0">
              <a:buNone/>
            </a:pPr>
            <a:r>
              <a:rPr lang="en-US" sz="2400" dirty="0"/>
              <a:t> 8.  Validate input variables at the PLC</a:t>
            </a:r>
          </a:p>
          <a:p>
            <a:pPr marL="449660" lvl="1" indent="0">
              <a:buNone/>
            </a:pPr>
            <a:r>
              <a:rPr lang="en-US" sz="1800" dirty="0"/>
              <a:t>PLC variables must be restricted to a valid operational range</a:t>
            </a:r>
          </a:p>
          <a:p>
            <a:pPr marL="449660" lvl="1" indent="0">
              <a:buNone/>
            </a:pPr>
            <a:r>
              <a:rPr lang="en-US" sz="1800" dirty="0"/>
              <a:t>Cross-checks should be added to the PLC program. </a:t>
            </a:r>
          </a:p>
          <a:p>
            <a:pPr marL="449660" lvl="1" indent="0">
              <a:buNone/>
            </a:pPr>
            <a:r>
              <a:rPr lang="en-US" sz="1800" dirty="0"/>
              <a:t>Prevent values outside of the acceptable ranges.</a:t>
            </a:r>
            <a:endParaRPr lang="en-US" dirty="0"/>
          </a:p>
        </p:txBody>
      </p:sp>
    </p:spTree>
    <p:custDataLst>
      <p:tags r:id="rId1"/>
    </p:custDataLst>
    <p:extLst>
      <p:ext uri="{BB962C8B-B14F-4D97-AF65-F5344CB8AC3E}">
        <p14:creationId xmlns:p14="http://schemas.microsoft.com/office/powerpoint/2010/main" val="17353513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827240" cy="537882"/>
          </a:xfrm>
        </p:spPr>
        <p:txBody>
          <a:bodyPr/>
          <a:lstStyle/>
          <a:p>
            <a:r>
              <a:rPr lang="en-US" dirty="0"/>
              <a:t>Secure PLC programming : Top 20 Principles</a:t>
            </a:r>
          </a:p>
        </p:txBody>
      </p:sp>
      <p:sp>
        <p:nvSpPr>
          <p:cNvPr id="4" name="Content Placeholder 3">
            <a:extLst>
              <a:ext uri="{FF2B5EF4-FFF2-40B4-BE49-F238E27FC236}">
                <a16:creationId xmlns:a16="http://schemas.microsoft.com/office/drawing/2014/main" id="{C2EE0E76-689C-4E2A-88C6-BFA6AF2EFDD9}"/>
              </a:ext>
            </a:extLst>
          </p:cNvPr>
          <p:cNvSpPr>
            <a:spLocks noGrp="1"/>
          </p:cNvSpPr>
          <p:nvPr>
            <p:ph idx="1"/>
          </p:nvPr>
        </p:nvSpPr>
        <p:spPr>
          <a:xfrm>
            <a:off x="840828" y="1155521"/>
            <a:ext cx="10643295" cy="5203237"/>
          </a:xfrm>
        </p:spPr>
        <p:txBody>
          <a:bodyPr/>
          <a:lstStyle/>
          <a:p>
            <a:pPr marL="0" indent="0">
              <a:buNone/>
            </a:pPr>
            <a:r>
              <a:rPr lang="en-US" sz="2400" dirty="0"/>
              <a:t> 9.  Validate indirections </a:t>
            </a:r>
          </a:p>
          <a:p>
            <a:pPr marL="449660" lvl="1" indent="0">
              <a:buNone/>
            </a:pPr>
            <a:r>
              <a:rPr lang="en-US" sz="1800" dirty="0"/>
              <a:t>To detect / avoid buffer overflow, validate indirections to catch errors caused by abnormal conditions.</a:t>
            </a:r>
            <a:br>
              <a:rPr lang="en-US" sz="1800" dirty="0"/>
            </a:br>
            <a:endParaRPr lang="en-US" sz="1800" dirty="0"/>
          </a:p>
          <a:p>
            <a:pPr marL="0" indent="0">
              <a:buNone/>
            </a:pPr>
            <a:r>
              <a:rPr lang="en-US" sz="2400" dirty="0"/>
              <a:t>10.  Assign designated register blocks by function </a:t>
            </a:r>
          </a:p>
          <a:p>
            <a:pPr marL="449660" lvl="1" indent="0">
              <a:buNone/>
            </a:pPr>
            <a:r>
              <a:rPr lang="en-US" sz="1800" dirty="0"/>
              <a:t>The purpose is to validate data and block unauthorized external writes to protect the controller data.</a:t>
            </a:r>
            <a:br>
              <a:rPr lang="en-US" sz="1800" dirty="0"/>
            </a:br>
            <a:endParaRPr lang="en-US" sz="1600" dirty="0"/>
          </a:p>
          <a:p>
            <a:pPr marL="0" indent="0">
              <a:buNone/>
            </a:pPr>
            <a:r>
              <a:rPr lang="en-US" sz="2400" dirty="0"/>
              <a:t>11.  Instrument for plausibility checks </a:t>
            </a:r>
          </a:p>
          <a:p>
            <a:pPr marL="449660" lvl="1" indent="0">
              <a:buNone/>
            </a:pPr>
            <a:r>
              <a:rPr lang="en-US" sz="1800" dirty="0"/>
              <a:t>The process shall allow for plausibility/ credibility checks by cross-checking different measurements.</a:t>
            </a:r>
            <a:br>
              <a:rPr lang="en-US" sz="1800" dirty="0"/>
            </a:br>
            <a:r>
              <a:rPr lang="en-US" sz="1800" dirty="0"/>
              <a:t> </a:t>
            </a:r>
          </a:p>
          <a:p>
            <a:pPr marL="0" indent="0">
              <a:buNone/>
            </a:pPr>
            <a:r>
              <a:rPr lang="en-US" sz="2400" dirty="0"/>
              <a:t>12.  Validate inputs based on physical plausibility</a:t>
            </a:r>
          </a:p>
          <a:p>
            <a:pPr marL="449660" lvl="1" indent="0">
              <a:buNone/>
            </a:pPr>
            <a:r>
              <a:rPr lang="en-US" sz="1800" dirty="0"/>
              <a:t>Operators can only input what’s physically feasible</a:t>
            </a:r>
            <a:endParaRPr lang="he-IL" sz="1800" dirty="0"/>
          </a:p>
          <a:p>
            <a:pPr marL="449660" lvl="1" indent="0">
              <a:buNone/>
            </a:pPr>
            <a:r>
              <a:rPr lang="en-US" sz="1800" dirty="0"/>
              <a:t>Create an alert upon an unexpected inactivity or condition-detect/avoid</a:t>
            </a:r>
            <a:endParaRPr lang="en-US" dirty="0"/>
          </a:p>
        </p:txBody>
      </p:sp>
    </p:spTree>
    <p:custDataLst>
      <p:tags r:id="rId1"/>
    </p:custDataLst>
    <p:extLst>
      <p:ext uri="{BB962C8B-B14F-4D97-AF65-F5344CB8AC3E}">
        <p14:creationId xmlns:p14="http://schemas.microsoft.com/office/powerpoint/2010/main" val="40894668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890302" cy="537882"/>
          </a:xfrm>
        </p:spPr>
        <p:txBody>
          <a:bodyPr/>
          <a:lstStyle/>
          <a:p>
            <a:r>
              <a:rPr lang="en-US" dirty="0"/>
              <a:t>Secure PLC programming : Top 20 Principles</a:t>
            </a:r>
          </a:p>
        </p:txBody>
      </p:sp>
      <p:sp>
        <p:nvSpPr>
          <p:cNvPr id="4" name="Content Placeholder 3">
            <a:extLst>
              <a:ext uri="{FF2B5EF4-FFF2-40B4-BE49-F238E27FC236}">
                <a16:creationId xmlns:a16="http://schemas.microsoft.com/office/drawing/2014/main" id="{C2EE0E76-689C-4E2A-88C6-BFA6AF2EFDD9}"/>
              </a:ext>
            </a:extLst>
          </p:cNvPr>
          <p:cNvSpPr>
            <a:spLocks noGrp="1"/>
          </p:cNvSpPr>
          <p:nvPr>
            <p:ph idx="1"/>
          </p:nvPr>
        </p:nvSpPr>
        <p:spPr>
          <a:xfrm>
            <a:off x="872293" y="1208072"/>
            <a:ext cx="10776247" cy="5024562"/>
          </a:xfrm>
        </p:spPr>
        <p:txBody>
          <a:bodyPr/>
          <a:lstStyle/>
          <a:p>
            <a:pPr marL="0" indent="0">
              <a:buNone/>
            </a:pPr>
            <a:r>
              <a:rPr lang="en-US" sz="2400" dirty="0"/>
              <a:t>13.  Disable unused ports and protocols </a:t>
            </a:r>
          </a:p>
          <a:p>
            <a:pPr marL="449660" lvl="1" indent="0">
              <a:buNone/>
            </a:pPr>
            <a:r>
              <a:rPr lang="en-US" sz="1800" dirty="0"/>
              <a:t>PLC controllers and network modules support multiple data ports and protocols. </a:t>
            </a:r>
          </a:p>
          <a:p>
            <a:pPr marL="449660" lvl="1" indent="0">
              <a:buNone/>
            </a:pPr>
            <a:r>
              <a:rPr lang="en-US" sz="1800" dirty="0"/>
              <a:t>Disable unused physical ports and block protocols not required for a specific IACS program.</a:t>
            </a:r>
            <a:br>
              <a:rPr lang="en-US" sz="1800" dirty="0"/>
            </a:br>
            <a:endParaRPr lang="en-US" sz="1600" dirty="0"/>
          </a:p>
          <a:p>
            <a:pPr marL="0" indent="0">
              <a:buNone/>
            </a:pPr>
            <a:r>
              <a:rPr lang="en-US" sz="2400" dirty="0"/>
              <a:t>14.  Restrict third-party data interfaces </a:t>
            </a:r>
          </a:p>
          <a:p>
            <a:pPr marL="449660" lvl="1" indent="0">
              <a:buNone/>
            </a:pPr>
            <a:r>
              <a:rPr lang="en-US" sz="1800" dirty="0"/>
              <a:t>Restrict connections if not defined as mandatory for the process. Allow only read/write capabilities according to authorization.</a:t>
            </a:r>
            <a:br>
              <a:rPr lang="en-US" sz="1800" dirty="0"/>
            </a:br>
            <a:endParaRPr lang="en-US" sz="1600" dirty="0"/>
          </a:p>
          <a:p>
            <a:pPr marL="0" indent="0">
              <a:buNone/>
            </a:pPr>
            <a:r>
              <a:rPr lang="en-US" sz="2400" dirty="0"/>
              <a:t>15.  Define a safe process state in case of a PLC restart </a:t>
            </a:r>
          </a:p>
          <a:p>
            <a:pPr marL="449660" lvl="1" indent="0">
              <a:buNone/>
            </a:pPr>
            <a:r>
              <a:rPr lang="en-US" sz="1800" dirty="0"/>
              <a:t>In case of PLC restarts, ensure operation safety (e.g., energize/de-energize contacts or keep the previous state).</a:t>
            </a:r>
            <a:br>
              <a:rPr lang="en-US" sz="1800" dirty="0"/>
            </a:br>
            <a:endParaRPr lang="en-US" sz="1800" dirty="0"/>
          </a:p>
          <a:p>
            <a:pPr marL="0" indent="0">
              <a:buNone/>
            </a:pPr>
            <a:r>
              <a:rPr lang="en-US" sz="2400" dirty="0"/>
              <a:t>16.  Display PLC cycles on the HMI </a:t>
            </a:r>
          </a:p>
          <a:p>
            <a:pPr marL="449660" lvl="1" indent="0">
              <a:buNone/>
            </a:pPr>
            <a:r>
              <a:rPr lang="en-US" sz="1800" dirty="0"/>
              <a:t>Summarize PLC cycle time every 2-3 seconds and report the data to HMI for visualization on a graph. </a:t>
            </a:r>
          </a:p>
          <a:p>
            <a:endParaRPr lang="en-US" dirty="0"/>
          </a:p>
        </p:txBody>
      </p:sp>
    </p:spTree>
    <p:custDataLst>
      <p:tags r:id="rId1"/>
    </p:custDataLst>
    <p:extLst>
      <p:ext uri="{BB962C8B-B14F-4D97-AF65-F5344CB8AC3E}">
        <p14:creationId xmlns:p14="http://schemas.microsoft.com/office/powerpoint/2010/main" val="21184476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753667" cy="537882"/>
          </a:xfrm>
        </p:spPr>
        <p:txBody>
          <a:bodyPr/>
          <a:lstStyle/>
          <a:p>
            <a:r>
              <a:rPr lang="en-US" dirty="0"/>
              <a:t>Secure PLC programming : Top 20 Principles</a:t>
            </a:r>
          </a:p>
        </p:txBody>
      </p:sp>
      <p:sp>
        <p:nvSpPr>
          <p:cNvPr id="4" name="Content Placeholder 3">
            <a:extLst>
              <a:ext uri="{FF2B5EF4-FFF2-40B4-BE49-F238E27FC236}">
                <a16:creationId xmlns:a16="http://schemas.microsoft.com/office/drawing/2014/main" id="{C2EE0E76-689C-4E2A-88C6-BFA6AF2EFDD9}"/>
              </a:ext>
            </a:extLst>
          </p:cNvPr>
          <p:cNvSpPr>
            <a:spLocks noGrp="1"/>
          </p:cNvSpPr>
          <p:nvPr>
            <p:ph idx="1"/>
          </p:nvPr>
        </p:nvSpPr>
        <p:spPr>
          <a:xfrm>
            <a:off x="683107" y="1344706"/>
            <a:ext cx="10776247" cy="4649040"/>
          </a:xfrm>
        </p:spPr>
        <p:txBody>
          <a:bodyPr/>
          <a:lstStyle/>
          <a:p>
            <a:pPr marL="0" indent="0">
              <a:spcBef>
                <a:spcPts val="1200"/>
              </a:spcBef>
              <a:buNone/>
            </a:pPr>
            <a:r>
              <a:rPr lang="en-US" sz="2400" dirty="0"/>
              <a:t>17.  Log PLC uptime and trend it on the HMI </a:t>
            </a:r>
          </a:p>
          <a:p>
            <a:pPr marL="260938" lvl="2" indent="0">
              <a:spcBef>
                <a:spcPts val="1200"/>
              </a:spcBef>
              <a:buNone/>
            </a:pPr>
            <a:r>
              <a:rPr lang="en-US" dirty="0"/>
              <a:t>Trend and log uptime on the HMI for diagnostics purposes. </a:t>
            </a:r>
          </a:p>
          <a:p>
            <a:pPr marL="0" indent="0">
              <a:spcBef>
                <a:spcPts val="1200"/>
              </a:spcBef>
              <a:buNone/>
            </a:pPr>
            <a:r>
              <a:rPr lang="en-US" sz="2400" dirty="0"/>
              <a:t>18.  Log PLC hard stops and trend them on the HMI </a:t>
            </a:r>
          </a:p>
          <a:p>
            <a:pPr marL="260938" lvl="2" indent="0">
              <a:spcBef>
                <a:spcPts val="1200"/>
              </a:spcBef>
              <a:buNone/>
            </a:pPr>
            <a:r>
              <a:rPr lang="en-US" dirty="0"/>
              <a:t>Store PLC hard stop events caused by faults or shutdowns for retrieval by HMI. Create an alarm before the PLC restarts </a:t>
            </a:r>
          </a:p>
          <a:p>
            <a:pPr marL="0" indent="0">
              <a:spcBef>
                <a:spcPts val="1200"/>
              </a:spcBef>
              <a:buNone/>
            </a:pPr>
            <a:r>
              <a:rPr lang="en-US" sz="2400" dirty="0"/>
              <a:t>19.  Display the PLC memory usage on the HMI </a:t>
            </a:r>
          </a:p>
          <a:p>
            <a:pPr marL="260938" lvl="2" indent="0">
              <a:spcBef>
                <a:spcPts val="1200"/>
              </a:spcBef>
              <a:buNone/>
            </a:pPr>
            <a:r>
              <a:rPr lang="en-US" dirty="0"/>
              <a:t>Measure and provide a baseline for memory usage for every controller in the production environment</a:t>
            </a:r>
          </a:p>
          <a:p>
            <a:pPr marL="0" indent="0">
              <a:spcBef>
                <a:spcPts val="1200"/>
              </a:spcBef>
              <a:buNone/>
            </a:pPr>
            <a:r>
              <a:rPr lang="en-US" sz="2400" dirty="0"/>
              <a:t>20.  Trap the false negative &amp; and positive alerts </a:t>
            </a:r>
          </a:p>
          <a:p>
            <a:pPr marL="260938" lvl="2" indent="0">
              <a:spcBef>
                <a:spcPts val="1200"/>
              </a:spcBef>
              <a:buNone/>
            </a:pPr>
            <a:r>
              <a:rPr lang="en-US" dirty="0"/>
              <a:t>Identify critical alerts and program and trap those alerts. Set the trap to monitor and trigger on alert for any deviation</a:t>
            </a:r>
          </a:p>
        </p:txBody>
      </p:sp>
    </p:spTree>
    <p:custDataLst>
      <p:tags r:id="rId1"/>
    </p:custDataLst>
    <p:extLst>
      <p:ext uri="{BB962C8B-B14F-4D97-AF65-F5344CB8AC3E}">
        <p14:creationId xmlns:p14="http://schemas.microsoft.com/office/powerpoint/2010/main" val="18259438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584017" cy="537882"/>
          </a:xfrm>
        </p:spPr>
        <p:txBody>
          <a:bodyPr/>
          <a:lstStyle/>
          <a:p>
            <a:pPr algn="ctr"/>
            <a:r>
              <a:rPr lang="en-US" dirty="0"/>
              <a:t>Key Take-aways for Secure Programming</a:t>
            </a:r>
          </a:p>
        </p:txBody>
      </p:sp>
      <p:sp>
        <p:nvSpPr>
          <p:cNvPr id="4" name="Content Placeholder 3">
            <a:extLst>
              <a:ext uri="{FF2B5EF4-FFF2-40B4-BE49-F238E27FC236}">
                <a16:creationId xmlns:a16="http://schemas.microsoft.com/office/drawing/2014/main" id="{C2EE0E76-689C-4E2A-88C6-BFA6AF2EFDD9}"/>
              </a:ext>
            </a:extLst>
          </p:cNvPr>
          <p:cNvSpPr>
            <a:spLocks noGrp="1"/>
          </p:cNvSpPr>
          <p:nvPr>
            <p:ph idx="1"/>
          </p:nvPr>
        </p:nvSpPr>
        <p:spPr>
          <a:xfrm>
            <a:off x="882803" y="1187051"/>
            <a:ext cx="10776247" cy="4942287"/>
          </a:xfrm>
        </p:spPr>
        <p:txBody>
          <a:bodyPr/>
          <a:lstStyle/>
          <a:p>
            <a:pPr marL="457200" indent="-457200">
              <a:buFont typeface="+mj-lt"/>
              <a:buAutoNum type="arabicPeriod"/>
            </a:pPr>
            <a:r>
              <a:rPr lang="en-US" sz="2400" dirty="0"/>
              <a:t>Correctly conduct the programming process</a:t>
            </a:r>
          </a:p>
          <a:p>
            <a:pPr lvl="1"/>
            <a:r>
              <a:rPr lang="en-US" sz="1800" dirty="0"/>
              <a:t>Segregate program for easier debugging</a:t>
            </a:r>
          </a:p>
          <a:p>
            <a:pPr lvl="1"/>
            <a:r>
              <a:rPr lang="en-US" sz="1800" dirty="0"/>
              <a:t>Optimally share tasks among control zones</a:t>
            </a:r>
            <a:br>
              <a:rPr lang="en-US" sz="1800" dirty="0"/>
            </a:br>
            <a:endParaRPr lang="en-US" sz="1800" dirty="0"/>
          </a:p>
          <a:p>
            <a:pPr marL="457200" indent="-457200">
              <a:buFont typeface="+mj-lt"/>
              <a:buAutoNum type="arabicPeriod"/>
            </a:pPr>
            <a:r>
              <a:rPr lang="en-US" sz="2400" dirty="0"/>
              <a:t>Build validation into the application program</a:t>
            </a:r>
          </a:p>
          <a:p>
            <a:pPr lvl="1"/>
            <a:r>
              <a:rPr lang="en-US" sz="1800" dirty="0"/>
              <a:t>PLC Input validation and process monitoring</a:t>
            </a:r>
          </a:p>
          <a:p>
            <a:pPr lvl="1"/>
            <a:r>
              <a:rPr lang="en-US" sz="1800" dirty="0"/>
              <a:t>Monitor the output range versus defined limits</a:t>
            </a:r>
            <a:br>
              <a:rPr lang="en-US" sz="1800" dirty="0"/>
            </a:br>
            <a:endParaRPr lang="en-US" sz="1800" dirty="0"/>
          </a:p>
          <a:p>
            <a:pPr marL="457200" indent="-457200">
              <a:buFont typeface="+mj-lt"/>
              <a:buAutoNum type="arabicPeriod"/>
            </a:pPr>
            <a:r>
              <a:rPr lang="en-US" sz="2400" dirty="0"/>
              <a:t>Visibly integrate the PLC with the HMI</a:t>
            </a:r>
          </a:p>
          <a:p>
            <a:pPr lvl="1"/>
            <a:r>
              <a:rPr lang="en-US" sz="1800" dirty="0"/>
              <a:t>Coordinate operation of PLC and HMI programs</a:t>
            </a:r>
          </a:p>
          <a:p>
            <a:pPr lvl="1"/>
            <a:r>
              <a:rPr lang="en-US" sz="1800" dirty="0"/>
              <a:t>Detect anomaly conditions created in the process</a:t>
            </a:r>
            <a:br>
              <a:rPr lang="en-US" sz="1800" dirty="0"/>
            </a:br>
            <a:endParaRPr lang="en-US" sz="1800" dirty="0"/>
          </a:p>
          <a:p>
            <a:pPr marL="457200" indent="-457200">
              <a:buFont typeface="+mj-lt"/>
              <a:buAutoNum type="arabicPeriod"/>
            </a:pPr>
            <a:r>
              <a:rPr lang="en-US" sz="2400" dirty="0"/>
              <a:t>Provide clear, accurate documentation</a:t>
            </a:r>
          </a:p>
          <a:p>
            <a:pPr lvl="1"/>
            <a:r>
              <a:rPr lang="en-US" sz="1800" dirty="0"/>
              <a:t> It is easier to read the documentation of the programming process.</a:t>
            </a:r>
          </a:p>
          <a:p>
            <a:pPr lvl="1"/>
            <a:endParaRPr lang="en-US" dirty="0"/>
          </a:p>
        </p:txBody>
      </p:sp>
    </p:spTree>
    <p:custDataLst>
      <p:tags r:id="rId1"/>
    </p:custDataLst>
    <p:extLst>
      <p:ext uri="{BB962C8B-B14F-4D97-AF65-F5344CB8AC3E}">
        <p14:creationId xmlns:p14="http://schemas.microsoft.com/office/powerpoint/2010/main" val="37392273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683105" y="301887"/>
            <a:ext cx="9584017" cy="537882"/>
          </a:xfrm>
        </p:spPr>
        <p:txBody>
          <a:bodyPr/>
          <a:lstStyle/>
          <a:p>
            <a:pPr algn="ctr"/>
            <a:r>
              <a:rPr lang="en-US" altLang="en-US" dirty="0"/>
              <a:t>Further Information and References</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683107" y="1344706"/>
            <a:ext cx="10776247" cy="4649040"/>
          </a:xfrm>
        </p:spPr>
        <p:txBody>
          <a:bodyPr/>
          <a:lstStyle/>
          <a:p>
            <a:r>
              <a:rPr lang="en-US" altLang="en-US" sz="2400" dirty="0"/>
              <a:t>Related MLMs </a:t>
            </a:r>
          </a:p>
          <a:p>
            <a:pPr lvl="1">
              <a:lnSpc>
                <a:spcPct val="150000"/>
              </a:lnSpc>
            </a:pPr>
            <a:r>
              <a:rPr lang="en-US" sz="1800" dirty="0"/>
              <a:t>MLM-035-A    Cybersecure PLC and RTU Principles and Definitions</a:t>
            </a:r>
          </a:p>
          <a:p>
            <a:pPr lvl="1">
              <a:lnSpc>
                <a:spcPct val="150000"/>
              </a:lnSpc>
            </a:pPr>
            <a:r>
              <a:rPr lang="en-US" sz="1800" dirty="0"/>
              <a:t>MLM-035-C    Cybersecure PLC and RTU Maintenance</a:t>
            </a:r>
          </a:p>
          <a:p>
            <a:pPr lvl="1">
              <a:lnSpc>
                <a:spcPct val="150000"/>
              </a:lnSpc>
            </a:pPr>
            <a:r>
              <a:rPr lang="en-US" sz="1800" dirty="0"/>
              <a:t>MLM-035-D    Cybersecure application of IIoT Edge Devices</a:t>
            </a:r>
            <a:br>
              <a:rPr lang="en-US" sz="1800" dirty="0"/>
            </a:br>
            <a:endParaRPr lang="en-US" sz="2400" dirty="0"/>
          </a:p>
          <a:p>
            <a:r>
              <a:rPr lang="en-US" sz="2400" dirty="0"/>
              <a:t>References and Further information: </a:t>
            </a:r>
          </a:p>
          <a:p>
            <a:pPr lvl="1"/>
            <a:r>
              <a:rPr lang="en-US" dirty="0">
                <a:solidFill>
                  <a:srgbClr val="3365FB"/>
                </a:solidFill>
                <a:latin typeface="Arial Narrow" panose="020B0606020202030204" pitchFamily="34" charset="0"/>
                <a:hlinkClick r:id="rId4">
                  <a:extLst>
                    <a:ext uri="{A12FA001-AC4F-418D-AE19-62706E023703}">
                      <ahyp:hlinkClr xmlns:ahyp="http://schemas.microsoft.com/office/drawing/2018/hyperlinkcolor" val="tx"/>
                    </a:ext>
                  </a:extLst>
                </a:hlinkClick>
              </a:rPr>
              <a:t>https://www.youtube.com/watch?v=TX2m7QvEfNU&amp;ab_channel=InternationalSocietyofAutomation-ISA</a:t>
            </a:r>
            <a:r>
              <a:rPr lang="en-US" dirty="0">
                <a:solidFill>
                  <a:srgbClr val="3365FB"/>
                </a:solidFill>
                <a:latin typeface="Arial Narrow" panose="020B0606020202030204" pitchFamily="34" charset="0"/>
              </a:rPr>
              <a:t> </a:t>
            </a:r>
          </a:p>
          <a:p>
            <a:pPr lvl="1"/>
            <a:r>
              <a:rPr lang="en-US" dirty="0">
                <a:solidFill>
                  <a:srgbClr val="3365FB"/>
                </a:solidFill>
                <a:latin typeface="Arial Narrow" panose="020B0606020202030204" pitchFamily="34" charset="0"/>
                <a:hlinkClick r:id="rId5">
                  <a:extLst>
                    <a:ext uri="{A12FA001-AC4F-418D-AE19-62706E023703}">
                      <ahyp:hlinkClr xmlns:ahyp="http://schemas.microsoft.com/office/drawing/2018/hyperlinkcolor" val="tx"/>
                    </a:ext>
                  </a:extLst>
                </a:hlinkClick>
              </a:rPr>
              <a:t>https://plc-security.com/content/Top_20_Secure_PLC_Coding_Practices_V1.0.pdf</a:t>
            </a:r>
            <a:endParaRPr lang="en-US" dirty="0">
              <a:solidFill>
                <a:srgbClr val="3365FB"/>
              </a:solidFill>
              <a:latin typeface="Arial Narrow" panose="020B0606020202030204" pitchFamily="34" charset="0"/>
            </a:endParaRPr>
          </a:p>
          <a:p>
            <a:pPr marL="0" indent="0">
              <a:buNone/>
            </a:pPr>
            <a:br>
              <a:rPr lang="en-US" altLang="en-US" dirty="0"/>
            </a:br>
            <a:endParaRPr lang="en-US" altLang="en-US" dirty="0"/>
          </a:p>
          <a:p>
            <a:pPr lvl="1"/>
            <a:endParaRPr lang="en-US" altLang="en-US" dirty="0"/>
          </a:p>
          <a:p>
            <a:endParaRPr lang="en-US" altLang="en-US" dirty="0"/>
          </a:p>
        </p:txBody>
      </p:sp>
      <p:sp>
        <p:nvSpPr>
          <p:cNvPr id="2" name="TextBox 1">
            <a:extLst>
              <a:ext uri="{FF2B5EF4-FFF2-40B4-BE49-F238E27FC236}">
                <a16:creationId xmlns:a16="http://schemas.microsoft.com/office/drawing/2014/main" id="{F6F99826-62C0-F80E-FE4E-95465D6F8EF8}"/>
              </a:ext>
            </a:extLst>
          </p:cNvPr>
          <p:cNvSpPr txBox="1"/>
          <p:nvPr/>
        </p:nvSpPr>
        <p:spPr>
          <a:xfrm>
            <a:off x="524276" y="5190128"/>
            <a:ext cx="11224701" cy="646331"/>
          </a:xfrm>
          <a:prstGeom prst="rect">
            <a:avLst/>
          </a:prstGeom>
          <a:noFill/>
          <a:ln w="12700">
            <a:solidFill>
              <a:schemeClr val="accent1">
                <a:lumMod val="50000"/>
              </a:schemeClr>
            </a:solidFill>
          </a:ln>
        </p:spPr>
        <p:txBody>
          <a:bodyPr wrap="square">
            <a:spAutoFit/>
          </a:bodyPr>
          <a:lstStyle/>
          <a:p>
            <a:pPr marL="449660" lvl="1" indent="0">
              <a:spcAft>
                <a:spcPts val="1059"/>
              </a:spcAft>
              <a:buNone/>
            </a:pPr>
            <a:r>
              <a:rPr lang="en-US" altLang="en-US" sz="1800" dirty="0"/>
              <a:t>Note: Since a substantial part of this MLM was extracted from “Top 20 Secure PLC Coding Practices”, as required, </a:t>
            </a:r>
            <a:r>
              <a:rPr lang="en-US" altLang="en-US" dirty="0"/>
              <a:t>we have included the </a:t>
            </a:r>
            <a:r>
              <a:rPr lang="en-US" altLang="en-US" dirty="0" err="1"/>
              <a:t>Admeritia</a:t>
            </a:r>
            <a:r>
              <a:rPr lang="en-US" altLang="en-US" dirty="0"/>
              <a:t> copyright statement at the end of this MLM.</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663</TotalTime>
  <Words>2778</Words>
  <Application>Microsoft Office PowerPoint</Application>
  <PresentationFormat>Widescreen</PresentationFormat>
  <Paragraphs>166</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vt:lpstr>
      <vt:lpstr>Arial</vt:lpstr>
      <vt:lpstr>Arial Black</vt:lpstr>
      <vt:lpstr>Arial Narrow</vt:lpstr>
      <vt:lpstr>Calibri</vt:lpstr>
      <vt:lpstr>Montserrat</vt:lpstr>
      <vt:lpstr>Montserrat ExtraBold</vt:lpstr>
      <vt:lpstr>Open Sans</vt:lpstr>
      <vt:lpstr>OMAC_Blue</vt:lpstr>
      <vt:lpstr>Cybersecure PLC and RTU Programming   </vt:lpstr>
      <vt:lpstr>Top 20 PLC programming Project</vt:lpstr>
      <vt:lpstr>Secure PLC programming : Top 20 Principles</vt:lpstr>
      <vt:lpstr>Secure PLC programming : Top 20 Principles </vt:lpstr>
      <vt:lpstr>Secure PLC programming : Top 20 Principles</vt:lpstr>
      <vt:lpstr>Secure PLC programming : Top 20 Principles</vt:lpstr>
      <vt:lpstr>Secure PLC programming : Top 20 Principles</vt:lpstr>
      <vt:lpstr>Key Take-aways for Secure Programming</vt:lpstr>
      <vt:lpstr>Further Information and References</vt:lpstr>
      <vt:lpstr>Author </vt:lpstr>
      <vt:lpstr>Admeritia Copyright Terms and Conditions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16</cp:revision>
  <cp:lastPrinted>2024-10-22T07:14:01Z</cp:lastPrinted>
  <dcterms:created xsi:type="dcterms:W3CDTF">2024-08-05T20:06:21Z</dcterms:created>
  <dcterms:modified xsi:type="dcterms:W3CDTF">2024-11-12T04:52:21Z</dcterms:modified>
</cp:coreProperties>
</file>