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notesSlides/notesSlide4.xml" ContentType="application/vnd.openxmlformats-officedocument.presentationml.notesSlide+xml"/>
  <Override PartName="/ppt/tags/tag12.xml" ContentType="application/vnd.openxmlformats-officedocument.presentationml.tags+xml"/>
  <Override PartName="/ppt/notesSlides/notesSlide5.xml" ContentType="application/vnd.openxmlformats-officedocument.presentationml.notesSlide+xml"/>
  <Override PartName="/ppt/tags/tag13.xml" ContentType="application/vnd.openxmlformats-officedocument.presentationml.tags+xml"/>
  <Override PartName="/ppt/notesSlides/notesSlide6.xml" ContentType="application/vnd.openxmlformats-officedocument.presentationml.notesSlide+xml"/>
  <Override PartName="/ppt/tags/tag14.xml" ContentType="application/vnd.openxmlformats-officedocument.presentationml.tags+xml"/>
  <Override PartName="/ppt/notesSlides/notesSlide7.xml" ContentType="application/vnd.openxmlformats-officedocument.presentationml.notesSlide+xml"/>
  <Override PartName="/ppt/tags/tag15.xml" ContentType="application/vnd.openxmlformats-officedocument.presentationml.tags+xml"/>
  <Override PartName="/ppt/notesSlides/notesSlide8.xml" ContentType="application/vnd.openxmlformats-officedocument.presentationml.notesSlide+xml"/>
  <Override PartName="/ppt/tags/tag16.xml" ContentType="application/vnd.openxmlformats-officedocument.presentationml.tags+xml"/>
  <Override PartName="/ppt/notesSlides/notesSlide9.xml" ContentType="application/vnd.openxmlformats-officedocument.presentationml.notesSlide+xml"/>
  <Override PartName="/ppt/tags/tag17.xml" ContentType="application/vnd.openxmlformats-officedocument.presentationml.tags+xml"/>
  <Override PartName="/ppt/notesSlides/notesSlide10.xml" ContentType="application/vnd.openxmlformats-officedocument.presentationml.notesSlide+xml"/>
  <Override PartName="/ppt/tags/tag18.xml" ContentType="application/vnd.openxmlformats-officedocument.presentationml.tags+xml"/>
  <Override PartName="/ppt/notesSlides/notesSlide11.xml" ContentType="application/vnd.openxmlformats-officedocument.presentationml.notesSlide+xml"/>
  <Override PartName="/ppt/tags/tag19.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20.xml" ContentType="application/vnd.openxmlformats-officedocument.presentationml.tags+xml"/>
  <Override PartName="/ppt/notesSlides/notesSlide14.xml" ContentType="application/vnd.openxmlformats-officedocument.presentationml.notesSlide+xml"/>
  <Override PartName="/ppt/tags/tag21.xml" ContentType="application/vnd.openxmlformats-officedocument.presentationml.tags+xml"/>
  <Override PartName="/ppt/notesSlides/notesSlide15.xml" ContentType="application/vnd.openxmlformats-officedocument.presentationml.notesSlide+xml"/>
  <Override PartName="/ppt/tags/tag22.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337" r:id="rId2"/>
    <p:sldId id="427" r:id="rId3"/>
    <p:sldId id="431" r:id="rId4"/>
    <p:sldId id="423" r:id="rId5"/>
    <p:sldId id="422" r:id="rId6"/>
    <p:sldId id="325" r:id="rId7"/>
    <p:sldId id="424" r:id="rId8"/>
    <p:sldId id="334" r:id="rId9"/>
    <p:sldId id="425" r:id="rId10"/>
    <p:sldId id="335" r:id="rId11"/>
    <p:sldId id="428" r:id="rId12"/>
    <p:sldId id="336" r:id="rId13"/>
    <p:sldId id="430" r:id="rId14"/>
    <p:sldId id="419" r:id="rId15"/>
    <p:sldId id="269" r:id="rId16"/>
    <p:sldId id="259" r:id="rId1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9104" autoAdjust="0"/>
  </p:normalViewPr>
  <p:slideViewPr>
    <p:cSldViewPr snapToGrid="0">
      <p:cViewPr varScale="1">
        <p:scale>
          <a:sx n="41" d="100"/>
          <a:sy n="41" d="100"/>
        </p:scale>
        <p:origin x="858" y="312"/>
      </p:cViewPr>
      <p:guideLst/>
    </p:cSldViewPr>
  </p:slideViewPr>
  <p:notesTextViewPr>
    <p:cViewPr>
      <p:scale>
        <a:sx n="1" d="1"/>
        <a:sy n="1" d="1"/>
      </p:scale>
      <p:origin x="0" y="0"/>
    </p:cViewPr>
  </p:notesTextViewPr>
  <p:notesViewPr>
    <p:cSldViewPr snapToGrid="0">
      <p:cViewPr>
        <p:scale>
          <a:sx n="100" d="100"/>
          <a:sy n="100" d="100"/>
        </p:scale>
        <p:origin x="1944" y="-6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2/6/2025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6613" y="733425"/>
            <a:ext cx="5561012" cy="3128963"/>
          </a:xfrm>
        </p:spPr>
      </p:sp>
      <p:sp>
        <p:nvSpPr>
          <p:cNvPr id="3" name="Notes Placeholder 2"/>
          <p:cNvSpPr>
            <a:spLocks noGrp="1"/>
          </p:cNvSpPr>
          <p:nvPr>
            <p:ph type="body" idx="1"/>
          </p:nvPr>
        </p:nvSpPr>
        <p:spPr>
          <a:xfrm>
            <a:off x="836613" y="3967694"/>
            <a:ext cx="5680336" cy="4436054"/>
          </a:xfrm>
        </p:spPr>
        <p:txBody>
          <a:bodyPr/>
          <a:lstStyle/>
          <a:p>
            <a:pPr defTabSz="942253">
              <a:defRPr/>
            </a:pPr>
            <a:endParaRPr lang="en-US" sz="1300" dirty="0"/>
          </a:p>
          <a:p>
            <a:r>
              <a:rPr lang="en-US" sz="1200" dirty="0">
                <a:latin typeface="Arial" panose="020B0604020202020204" pitchFamily="34" charset="0"/>
                <a:cs typeface="Arial" panose="020B0604020202020204" pitchFamily="34" charset="0"/>
              </a:rPr>
              <a:t>This Micro-Learning Module describes plant maintenance practices to limit the risk from cybersecurity attacks.  These practices are important in order to secure critical plant infrastructure.  The basic approach in this MLM is to examine information flows during plant maintenance and identify where risks may be reduced and cybersecurity enhanced.</a:t>
            </a:r>
          </a:p>
          <a:p>
            <a:endParaRPr lang="en-US" sz="1200" dirty="0">
              <a:latin typeface="Arial" panose="020B0604020202020204" pitchFamily="34" charset="0"/>
              <a:cs typeface="Arial" panose="020B0604020202020204" pitchFamily="34" charset="0"/>
            </a:endParaRPr>
          </a:p>
          <a:p>
            <a:pPr defTabSz="995909">
              <a:defRPr/>
            </a:pPr>
            <a:r>
              <a:rPr lang="en-US" sz="1200" dirty="0">
                <a:latin typeface="Arial" panose="020B0604020202020204" pitchFamily="34" charset="0"/>
                <a:cs typeface="Arial" panose="020B0604020202020204" pitchFamily="34" charset="0"/>
              </a:rPr>
              <a:t>Click the START or NEXT button to advance to the next page.</a:t>
            </a:r>
          </a:p>
          <a:p>
            <a:endParaRPr lang="en-US" dirty="0"/>
          </a:p>
        </p:txBody>
      </p:sp>
      <p:sp>
        <p:nvSpPr>
          <p:cNvPr id="4" name="Slide Number Placeholder 3"/>
          <p:cNvSpPr>
            <a:spLocks noGrp="1"/>
          </p:cNvSpPr>
          <p:nvPr>
            <p:ph type="sldNum" sz="quarter" idx="5"/>
          </p:nvPr>
        </p:nvSpPr>
        <p:spPr/>
        <p:txBody>
          <a:bodyPr/>
          <a:lstStyle/>
          <a:p>
            <a:pPr defTabSz="471127">
              <a:defRPr/>
            </a:pPr>
            <a:fld id="{C0CCF5AD-231B-432A-A187-377F9AEE6395}" type="slidenum">
              <a:rPr lang="en-US">
                <a:solidFill>
                  <a:prstClr val="black"/>
                </a:solidFill>
                <a:latin typeface="Calibri" panose="020F0502020204030204"/>
              </a:rPr>
              <a:pPr defTabSz="471127">
                <a:defRPr/>
              </a:pPr>
              <a:t>1</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6777417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3763" y="792163"/>
            <a:ext cx="5527675" cy="3109912"/>
          </a:xfrm>
        </p:spPr>
      </p:sp>
      <p:sp>
        <p:nvSpPr>
          <p:cNvPr id="3" name="Notes Placeholder 2"/>
          <p:cNvSpPr>
            <a:spLocks noGrp="1"/>
          </p:cNvSpPr>
          <p:nvPr>
            <p:ph type="body" idx="1"/>
          </p:nvPr>
        </p:nvSpPr>
        <p:spPr>
          <a:xfrm>
            <a:off x="893763" y="4033724"/>
            <a:ext cx="5689917" cy="3780473"/>
          </a:xfrm>
        </p:spPr>
        <p:txBody>
          <a:bodyPr/>
          <a:lstStyle/>
          <a:p>
            <a:pPr algn="ctr"/>
            <a:endParaRPr lang="en-US" sz="1200" dirty="0">
              <a:latin typeface="Arial" panose="020B0604020202020204" pitchFamily="34" charset="0"/>
              <a:cs typeface="Arial" panose="020B0604020202020204" pitchFamily="34" charset="0"/>
            </a:endParaRPr>
          </a:p>
          <a:p>
            <a:pPr fontAlgn="t"/>
            <a:r>
              <a:rPr lang="en-US" sz="1200" dirty="0">
                <a:solidFill>
                  <a:srgbClr val="000000"/>
                </a:solidFill>
                <a:latin typeface="Arial" panose="020B0604020202020204" pitchFamily="34" charset="0"/>
                <a:cs typeface="Arial" panose="020B0604020202020204" pitchFamily="34" charset="0"/>
              </a:rPr>
              <a:t>Before shutdown, consider whether obsolete devices that cannot achieve the required Security Level may be replaced during the shutdown.</a:t>
            </a:r>
          </a:p>
          <a:p>
            <a:pPr fontAlgn="t"/>
            <a:endParaRPr lang="en-US" sz="1200" dirty="0">
              <a:solidFill>
                <a:srgbClr val="000000"/>
              </a:solidFill>
              <a:latin typeface="Arial" panose="020B0604020202020204" pitchFamily="34" charset="0"/>
              <a:cs typeface="Arial" panose="020B0604020202020204" pitchFamily="34" charset="0"/>
            </a:endParaRPr>
          </a:p>
          <a:p>
            <a:pPr fontAlgn="t"/>
            <a:r>
              <a:rPr lang="en-US" sz="1200" dirty="0">
                <a:solidFill>
                  <a:srgbClr val="000000"/>
                </a:solidFill>
                <a:latin typeface="Arial" panose="020B0604020202020204" pitchFamily="34" charset="0"/>
                <a:cs typeface="Arial" panose="020B0604020202020204" pitchFamily="34" charset="0"/>
              </a:rPr>
              <a:t>If appropriate, order replacement parts that cannot achieve the required Security Level for installation during the next shutdown.</a:t>
            </a:r>
          </a:p>
          <a:p>
            <a:pPr fontAlgn="t"/>
            <a:endParaRPr lang="en-US" sz="1200" dirty="0">
              <a:solidFill>
                <a:srgbClr val="000000"/>
              </a:solidFill>
              <a:latin typeface="Arial" panose="020B0604020202020204" pitchFamily="34" charset="0"/>
              <a:cs typeface="Arial" panose="020B0604020202020204" pitchFamily="34" charset="0"/>
            </a:endParaRPr>
          </a:p>
          <a:p>
            <a:pPr fontAlgn="t"/>
            <a:r>
              <a:rPr lang="en-US" sz="1200" dirty="0">
                <a:solidFill>
                  <a:srgbClr val="000000"/>
                </a:solidFill>
                <a:latin typeface="Arial" panose="020B0604020202020204" pitchFamily="34" charset="0"/>
                <a:cs typeface="Arial" panose="020B0604020202020204" pitchFamily="34" charset="0"/>
              </a:rPr>
              <a:t>Verify that all purchase orders for replacement parts include the latest “cybersecurity requirements” as part of the purchase specification</a:t>
            </a:r>
          </a:p>
          <a:p>
            <a:pPr fontAlgn="t"/>
            <a:endParaRPr lang="en-US" sz="1200" dirty="0">
              <a:solidFill>
                <a:srgbClr val="000000"/>
              </a:solidFill>
              <a:latin typeface="Arial" panose="020B0604020202020204" pitchFamily="34" charset="0"/>
              <a:cs typeface="Arial" panose="020B0604020202020204" pitchFamily="34" charset="0"/>
            </a:endParaRPr>
          </a:p>
          <a:p>
            <a:pPr fontAlgn="t"/>
            <a:r>
              <a:rPr lang="en-US" sz="1200" dirty="0">
                <a:solidFill>
                  <a:srgbClr val="000000"/>
                </a:solidFill>
                <a:latin typeface="Arial" panose="020B0604020202020204" pitchFamily="34" charset="0"/>
                <a:cs typeface="Arial" panose="020B0604020202020204" pitchFamily="34" charset="0"/>
              </a:rPr>
              <a:t>Review cybersecurity safety requirements in conjunction with process safety requirements for unit shutdown, startup testing, and operations.</a:t>
            </a:r>
          </a:p>
          <a:p>
            <a:pPr fontAlgn="t"/>
            <a:endParaRPr lang="en-US" sz="1200" dirty="0">
              <a:solidFill>
                <a:srgbClr val="000000"/>
              </a:solidFill>
              <a:latin typeface="Arial" panose="020B0604020202020204" pitchFamily="34" charset="0"/>
              <a:cs typeface="Arial" panose="020B0604020202020204" pitchFamily="34" charset="0"/>
            </a:endParaRPr>
          </a:p>
          <a:p>
            <a:pPr fontAlgn="t"/>
            <a:r>
              <a:rPr lang="en-US" sz="1200" dirty="0">
                <a:solidFill>
                  <a:srgbClr val="000000"/>
                </a:solidFill>
                <a:latin typeface="Arial" panose="020B0604020202020204" pitchFamily="34" charset="0"/>
                <a:cs typeface="Arial" panose="020B0604020202020204" pitchFamily="34" charset="0"/>
              </a:rPr>
              <a:t>Conduct a cybersecurity check (according to plant procedures) to verify that vulnerabilities have not been introduced.</a:t>
            </a:r>
          </a:p>
          <a:p>
            <a:endParaRPr lang="en-US" dirty="0"/>
          </a:p>
        </p:txBody>
      </p:sp>
      <p:sp>
        <p:nvSpPr>
          <p:cNvPr id="4" name="Slide Number Placeholder 3"/>
          <p:cNvSpPr>
            <a:spLocks noGrp="1"/>
          </p:cNvSpPr>
          <p:nvPr>
            <p:ph type="sldNum" sz="quarter" idx="5"/>
          </p:nvPr>
        </p:nvSpPr>
        <p:spPr/>
        <p:txBody>
          <a:bodyPr/>
          <a:lstStyle/>
          <a:p>
            <a:fld id="{0081A22A-5EE0-44D6-80E0-7101BAAA0CCE}" type="slidenum">
              <a:rPr lang="nl-NL" smtClean="0"/>
              <a:pPr/>
              <a:t>10</a:t>
            </a:fld>
            <a:endParaRPr lang="nl-NL"/>
          </a:p>
        </p:txBody>
      </p:sp>
    </p:spTree>
    <p:extLst>
      <p:ext uri="{BB962C8B-B14F-4D97-AF65-F5344CB8AC3E}">
        <p14:creationId xmlns:p14="http://schemas.microsoft.com/office/powerpoint/2010/main" val="2207482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6463" y="739775"/>
            <a:ext cx="5453062" cy="3068638"/>
          </a:xfrm>
        </p:spPr>
      </p:sp>
      <p:sp>
        <p:nvSpPr>
          <p:cNvPr id="3" name="Notes Placeholder 2"/>
          <p:cNvSpPr>
            <a:spLocks noGrp="1"/>
          </p:cNvSpPr>
          <p:nvPr>
            <p:ph type="body" idx="1"/>
          </p:nvPr>
        </p:nvSpPr>
        <p:spPr>
          <a:xfrm>
            <a:off x="805923" y="4033789"/>
            <a:ext cx="5703353" cy="4594724"/>
          </a:xfrm>
        </p:spPr>
        <p:txBody>
          <a:bodyPr>
            <a:noAutofit/>
          </a:bodyPr>
          <a:lstStyle/>
          <a:p>
            <a:pPr defTabSz="1725738">
              <a:defRPr/>
            </a:pPr>
            <a:r>
              <a:rPr lang="nl-NL" sz="1200" b="1" u="sng" dirty="0">
                <a:latin typeface="Arial" panose="020B0604020202020204" pitchFamily="34" charset="0"/>
                <a:cs typeface="Arial" panose="020B0604020202020204" pitchFamily="34" charset="0"/>
              </a:rPr>
              <a:t>4. Maintenance or Upgrades during scheduled Plant </a:t>
            </a:r>
            <a:r>
              <a:rPr lang="nl-NL" sz="1200" b="1" u="sng" dirty="0" err="1">
                <a:latin typeface="Arial" panose="020B0604020202020204" pitchFamily="34" charset="0"/>
                <a:cs typeface="Arial" panose="020B0604020202020204" pitchFamily="34" charset="0"/>
              </a:rPr>
              <a:t>Turnaround</a:t>
            </a:r>
            <a:endParaRPr lang="nl-NL" sz="1200" b="1" u="sng" dirty="0">
              <a:latin typeface="Arial" panose="020B0604020202020204" pitchFamily="34" charset="0"/>
              <a:cs typeface="Arial" panose="020B0604020202020204" pitchFamily="34" charset="0"/>
            </a:endParaRPr>
          </a:p>
          <a:p>
            <a:pPr defTabSz="1725738">
              <a:defRPr/>
            </a:pPr>
            <a:endParaRPr lang="nl-NL" sz="1200" dirty="0">
              <a:latin typeface="Arial" panose="020B0604020202020204" pitchFamily="34" charset="0"/>
              <a:cs typeface="Arial" panose="020B0604020202020204" pitchFamily="34" charset="0"/>
            </a:endParaRPr>
          </a:p>
          <a:p>
            <a:pPr defTabSz="1725738">
              <a:defRPr/>
            </a:pPr>
            <a:r>
              <a:rPr lang="nl-NL" sz="1200" dirty="0">
                <a:latin typeface="Arial" panose="020B0604020202020204" pitchFamily="34" charset="0"/>
                <a:cs typeface="Arial" panose="020B0604020202020204" pitchFamily="34" charset="0"/>
              </a:rPr>
              <a:t>This includes maintenance or upgrades that require too much time, resources or expertise to be safely accomplished during normal plant operations.  </a:t>
            </a:r>
            <a:r>
              <a:rPr lang="nl-NL" sz="1200" dirty="0" err="1">
                <a:latin typeface="Arial" panose="020B0604020202020204" pitchFamily="34" charset="0"/>
                <a:cs typeface="Arial" panose="020B0604020202020204" pitchFamily="34" charset="0"/>
              </a:rPr>
              <a:t>This</a:t>
            </a:r>
            <a:r>
              <a:rPr lang="nl-NL" sz="1200" dirty="0">
                <a:latin typeface="Arial" panose="020B0604020202020204" pitchFamily="34" charset="0"/>
                <a:cs typeface="Arial" panose="020B0604020202020204" pitchFamily="34" charset="0"/>
              </a:rPr>
              <a:t> typically involves external contracts, Plant Engineering, Procurement and Construction support.  </a:t>
            </a:r>
          </a:p>
          <a:p>
            <a:pPr defTabSz="1725738">
              <a:defRPr/>
            </a:pPr>
            <a:r>
              <a:rPr lang="nl-NL" sz="1200" dirty="0">
                <a:latin typeface="Arial" panose="020B0604020202020204" pitchFamily="34" charset="0"/>
                <a:cs typeface="Arial" panose="020B0604020202020204" pitchFamily="34" charset="0"/>
              </a:rPr>
              <a:t>A Plant Turnaround Report and/or a Project Report is submitted referencing equipment tags, reports from all disciplines involved, and/or resources </a:t>
            </a:r>
            <a:r>
              <a:rPr lang="nl-NL" sz="1200" dirty="0" err="1">
                <a:latin typeface="Arial" panose="020B0604020202020204" pitchFamily="34" charset="0"/>
                <a:cs typeface="Arial" panose="020B0604020202020204" pitchFamily="34" charset="0"/>
              </a:rPr>
              <a:t>consumed</a:t>
            </a:r>
            <a:r>
              <a:rPr lang="nl-NL" sz="1200" dirty="0">
                <a:latin typeface="Arial" panose="020B0604020202020204" pitchFamily="34" charset="0"/>
                <a:cs typeface="Arial" panose="020B0604020202020204" pitchFamily="34" charset="0"/>
              </a:rPr>
              <a:t>.</a:t>
            </a:r>
          </a:p>
          <a:p>
            <a:pPr defTabSz="1725738">
              <a:defRPr/>
            </a:pPr>
            <a:r>
              <a:rPr lang="nl-NL" sz="1200" dirty="0">
                <a:latin typeface="Arial" panose="020B0604020202020204" pitchFamily="34" charset="0"/>
                <a:cs typeface="Arial" panose="020B0604020202020204" pitchFamily="34" charset="0"/>
              </a:rPr>
              <a:t>Data </a:t>
            </a:r>
            <a:r>
              <a:rPr lang="nl-NL" sz="1200" dirty="0" err="1">
                <a:latin typeface="Arial" panose="020B0604020202020204" pitchFamily="34" charset="0"/>
                <a:cs typeface="Arial" panose="020B0604020202020204" pitchFamily="34" charset="0"/>
              </a:rPr>
              <a:t>captured</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should</a:t>
            </a:r>
            <a:r>
              <a:rPr lang="nl-NL" sz="1200" dirty="0">
                <a:latin typeface="Arial" panose="020B0604020202020204" pitchFamily="34" charset="0"/>
                <a:cs typeface="Arial" panose="020B0604020202020204" pitchFamily="34" charset="0"/>
              </a:rPr>
              <a:t> include any design information, test data, and initial production data, as well as a Golden Copy of any new device configuration and/or programs.</a:t>
            </a:r>
          </a:p>
          <a:p>
            <a:endParaRPr lang="nl-NL" sz="1200" dirty="0">
              <a:latin typeface="Arial" panose="020B0604020202020204" pitchFamily="34" charset="0"/>
              <a:cs typeface="Arial" panose="020B0604020202020204" pitchFamily="34" charset="0"/>
            </a:endParaRPr>
          </a:p>
          <a:p>
            <a:r>
              <a:rPr lang="nl-NL" sz="1200" dirty="0">
                <a:latin typeface="Arial" panose="020B0604020202020204" pitchFamily="34" charset="0"/>
                <a:cs typeface="Arial" panose="020B0604020202020204" pitchFamily="34" charset="0"/>
              </a:rPr>
              <a:t>Information (data) is derived from </a:t>
            </a:r>
            <a:r>
              <a:rPr lang="nl-NL" sz="1200" dirty="0" err="1">
                <a:latin typeface="Arial" panose="020B0604020202020204" pitchFamily="34" charset="0"/>
                <a:cs typeface="Arial" panose="020B0604020202020204" pitchFamily="34" charset="0"/>
              </a:rPr>
              <a:t>the</a:t>
            </a:r>
            <a:r>
              <a:rPr lang="nl-NL" sz="12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Site Operations Database and the Maintenance organization.  This</a:t>
            </a:r>
            <a:r>
              <a:rPr lang="nl-NL" sz="1200" dirty="0">
                <a:latin typeface="Arial" panose="020B0604020202020204" pitchFamily="34" charset="0"/>
                <a:cs typeface="Arial" panose="020B0604020202020204" pitchFamily="34" charset="0"/>
              </a:rPr>
              <a:t> diagram shows </a:t>
            </a:r>
            <a:r>
              <a:rPr lang="nl-NL" sz="1200" dirty="0" err="1">
                <a:latin typeface="Arial" panose="020B0604020202020204" pitchFamily="34" charset="0"/>
                <a:cs typeface="Arial" panose="020B0604020202020204" pitchFamily="34" charset="0"/>
              </a:rPr>
              <a:t>the</a:t>
            </a:r>
            <a:r>
              <a:rPr lang="nl-NL" sz="1200" dirty="0">
                <a:latin typeface="Arial" panose="020B0604020202020204" pitchFamily="34" charset="0"/>
                <a:cs typeface="Arial" panose="020B0604020202020204" pitchFamily="34" charset="0"/>
              </a:rPr>
              <a:t> maintenance loop, the sequence of </a:t>
            </a:r>
            <a:r>
              <a:rPr lang="nl-NL" sz="1200" dirty="0" err="1">
                <a:latin typeface="Arial" panose="020B0604020202020204" pitchFamily="34" charset="0"/>
                <a:cs typeface="Arial" panose="020B0604020202020204" pitchFamily="34" charset="0"/>
              </a:rPr>
              <a:t>activities</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This</a:t>
            </a:r>
            <a:r>
              <a:rPr lang="nl-NL" sz="1200" dirty="0">
                <a:latin typeface="Arial" panose="020B0604020202020204" pitchFamily="34" charset="0"/>
                <a:cs typeface="Arial" panose="020B0604020202020204" pitchFamily="34" charset="0"/>
              </a:rPr>
              <a:t> is a work order based loop (system).  The work is to be prepared by workpreparation as organisation (spare parts, scafolding, hoisting equipment) may be required. </a:t>
            </a:r>
          </a:p>
        </p:txBody>
      </p:sp>
      <p:sp>
        <p:nvSpPr>
          <p:cNvPr id="4" name="Slide Number Placeholder 3"/>
          <p:cNvSpPr>
            <a:spLocks noGrp="1"/>
          </p:cNvSpPr>
          <p:nvPr>
            <p:ph type="sldNum" sz="quarter" idx="10"/>
          </p:nvPr>
        </p:nvSpPr>
        <p:spPr/>
        <p:txBody>
          <a:bodyPr/>
          <a:lstStyle/>
          <a:p>
            <a:fld id="{0081A22A-5EE0-44D6-80E0-7101BAAA0CCE}" type="slidenum">
              <a:rPr lang="nl-NL" smtClean="0"/>
              <a:pPr/>
              <a:t>11</a:t>
            </a:fld>
            <a:endParaRPr lang="nl-NL"/>
          </a:p>
        </p:txBody>
      </p:sp>
    </p:spTree>
    <p:extLst>
      <p:ext uri="{BB962C8B-B14F-4D97-AF65-F5344CB8AC3E}">
        <p14:creationId xmlns:p14="http://schemas.microsoft.com/office/powerpoint/2010/main" val="10805319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1388" y="735013"/>
            <a:ext cx="5399087" cy="3036887"/>
          </a:xfrm>
        </p:spPr>
      </p:sp>
      <p:sp>
        <p:nvSpPr>
          <p:cNvPr id="3" name="Notes Placeholder 2"/>
          <p:cNvSpPr>
            <a:spLocks noGrp="1"/>
          </p:cNvSpPr>
          <p:nvPr>
            <p:ph type="body" idx="1"/>
          </p:nvPr>
        </p:nvSpPr>
        <p:spPr>
          <a:xfrm>
            <a:off x="828675" y="3939064"/>
            <a:ext cx="5591175" cy="3780473"/>
          </a:xfrm>
        </p:spPr>
        <p:txBody>
          <a:bodyPr/>
          <a:lstStyle/>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This Cybersecurity checklist for a Major Turnaround or Upgrade should include all relevant items from the checklist for each of the previous workflows.</a:t>
            </a:r>
          </a:p>
          <a:p>
            <a:pPr defTabSz="986950">
              <a:defRPr/>
            </a:pPr>
            <a:endParaRPr lang="nl-NL" sz="1200" dirty="0">
              <a:latin typeface="Arial" panose="020B0604020202020204" pitchFamily="34" charset="0"/>
              <a:cs typeface="Arial" panose="020B0604020202020204" pitchFamily="34" charset="0"/>
            </a:endParaRPr>
          </a:p>
          <a:p>
            <a:pPr defTabSz="1012464"/>
            <a:r>
              <a:rPr lang="en-US" sz="1200" dirty="0">
                <a:latin typeface="Arial" panose="020B0604020202020204" pitchFamily="34" charset="0"/>
                <a:cs typeface="Arial" panose="020B0604020202020204" pitchFamily="34" charset="0"/>
              </a:rPr>
              <a:t>Well before the plant turnaround begins, verify that all contracts for maintenance or unit upgrades contain the appropriate cybersecurity clauses.</a:t>
            </a:r>
          </a:p>
          <a:p>
            <a:pPr defTabSz="1012464"/>
            <a:endParaRPr lang="en-US" sz="1200" dirty="0">
              <a:latin typeface="Arial" panose="020B0604020202020204" pitchFamily="34" charset="0"/>
              <a:cs typeface="Arial" panose="020B0604020202020204" pitchFamily="34" charset="0"/>
            </a:endParaRPr>
          </a:p>
          <a:p>
            <a:pPr defTabSz="1012464"/>
            <a:r>
              <a:rPr lang="en-US" sz="1200" dirty="0">
                <a:latin typeface="Arial" panose="020B0604020202020204" pitchFamily="34" charset="0"/>
                <a:cs typeface="Arial" panose="020B0604020202020204" pitchFamily="34" charset="0"/>
              </a:rPr>
              <a:t>All new instrumentation, PLCs, HMIs, and industrial networks, etc., should be reviewed for cyber vulnerabilities.</a:t>
            </a:r>
          </a:p>
          <a:p>
            <a:pPr defTabSz="1012464"/>
            <a:endParaRPr lang="en-US" sz="1200" dirty="0">
              <a:latin typeface="Arial" panose="020B0604020202020204" pitchFamily="34" charset="0"/>
              <a:cs typeface="Arial" panose="020B0604020202020204" pitchFamily="34" charset="0"/>
            </a:endParaRPr>
          </a:p>
          <a:p>
            <a:pPr defTabSz="1012464" fontAlgn="t"/>
            <a:r>
              <a:rPr lang="en-US" sz="1200" dirty="0">
                <a:latin typeface="Arial" panose="020B0604020202020204" pitchFamily="34" charset="0"/>
                <a:cs typeface="Arial" panose="020B0604020202020204" pitchFamily="34" charset="0"/>
              </a:rPr>
              <a:t>Inform the maintenance data system administrator of the Security Level of any new ACS being added or upgraded.</a:t>
            </a:r>
          </a:p>
          <a:p>
            <a:pPr defTabSz="1012464" fontAlgn="t"/>
            <a:endParaRPr lang="en-US" sz="1200" dirty="0">
              <a:latin typeface="Arial" panose="020B0604020202020204" pitchFamily="34" charset="0"/>
              <a:cs typeface="Arial" panose="020B0604020202020204" pitchFamily="34" charset="0"/>
            </a:endParaRPr>
          </a:p>
          <a:p>
            <a:pPr defTabSz="1012464" fontAlgn="t"/>
            <a:r>
              <a:rPr lang="en-US" sz="1200" dirty="0">
                <a:latin typeface="Arial" panose="020B0604020202020204" pitchFamily="34" charset="0"/>
                <a:cs typeface="Arial" panose="020B0604020202020204" pitchFamily="34" charset="0"/>
              </a:rPr>
              <a:t>Ensure that all necessary data access provisions are made in the maintenance data management system (including user accounts with minimum required access)</a:t>
            </a:r>
          </a:p>
          <a:p>
            <a:pPr defTabSz="1012464" fontAlgn="t"/>
            <a:endParaRPr lang="en-US" sz="1200" dirty="0">
              <a:latin typeface="Arial" panose="020B0604020202020204" pitchFamily="34" charset="0"/>
              <a:cs typeface="Arial" panose="020B0604020202020204" pitchFamily="34" charset="0"/>
            </a:endParaRPr>
          </a:p>
          <a:p>
            <a:pPr defTabSz="1012464" fontAlgn="t"/>
            <a:r>
              <a:rPr lang="en-US" sz="1200" dirty="0">
                <a:latin typeface="Arial" panose="020B0604020202020204" pitchFamily="34" charset="0"/>
                <a:cs typeface="Arial" panose="020B0604020202020204" pitchFamily="34" charset="0"/>
              </a:rPr>
              <a:t>Ensure that data recovery is tested for “simulated cybersecurity attack”</a:t>
            </a:r>
          </a:p>
        </p:txBody>
      </p:sp>
      <p:sp>
        <p:nvSpPr>
          <p:cNvPr id="4" name="Slide Number Placeholder 3"/>
          <p:cNvSpPr>
            <a:spLocks noGrp="1"/>
          </p:cNvSpPr>
          <p:nvPr>
            <p:ph type="sldNum" sz="quarter" idx="5"/>
          </p:nvPr>
        </p:nvSpPr>
        <p:spPr/>
        <p:txBody>
          <a:bodyPr/>
          <a:lstStyle/>
          <a:p>
            <a:fld id="{0081A22A-5EE0-44D6-80E0-7101BAAA0CCE}" type="slidenum">
              <a:rPr lang="nl-NL" smtClean="0"/>
              <a:pPr/>
              <a:t>12</a:t>
            </a:fld>
            <a:endParaRPr lang="nl-NL"/>
          </a:p>
        </p:txBody>
      </p:sp>
    </p:spTree>
    <p:extLst>
      <p:ext uri="{BB962C8B-B14F-4D97-AF65-F5344CB8AC3E}">
        <p14:creationId xmlns:p14="http://schemas.microsoft.com/office/powerpoint/2010/main" val="7296662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66775" y="762000"/>
            <a:ext cx="5581650" cy="3140075"/>
          </a:xfrm>
        </p:spPr>
      </p:sp>
      <p:sp>
        <p:nvSpPr>
          <p:cNvPr id="3" name="Notes Placeholder 2"/>
          <p:cNvSpPr>
            <a:spLocks noGrp="1"/>
          </p:cNvSpPr>
          <p:nvPr>
            <p:ph type="body" idx="1"/>
          </p:nvPr>
        </p:nvSpPr>
        <p:spPr>
          <a:xfrm>
            <a:off x="866774" y="3972877"/>
            <a:ext cx="5581651" cy="3780473"/>
          </a:xfrm>
        </p:spPr>
        <p:txBody>
          <a:bodyPr>
            <a:normAutofit/>
          </a:bodyPr>
          <a:lstStyle/>
          <a:p>
            <a:endParaRPr lang="nl-NL" sz="1300" dirty="0">
              <a:latin typeface="Arial" panose="020B0604020202020204" pitchFamily="34" charset="0"/>
              <a:cs typeface="Arial" panose="020B0604020202020204" pitchFamily="34" charset="0"/>
            </a:endParaRPr>
          </a:p>
          <a:p>
            <a:r>
              <a:rPr lang="nl-NL" sz="1200" dirty="0" err="1">
                <a:latin typeface="Arial" panose="020B0604020202020204" pitchFamily="34" charset="0"/>
                <a:cs typeface="Arial" panose="020B0604020202020204" pitchFamily="34" charset="0"/>
              </a:rPr>
              <a:t>This</a:t>
            </a:r>
            <a:r>
              <a:rPr lang="nl-NL" sz="1200" dirty="0">
                <a:latin typeface="Arial" panose="020B0604020202020204" pitchFamily="34" charset="0"/>
                <a:cs typeface="Arial" panose="020B0604020202020204" pitchFamily="34" charset="0"/>
              </a:rPr>
              <a:t> sheet </a:t>
            </a:r>
            <a:r>
              <a:rPr lang="en-US" sz="1200" dirty="0">
                <a:latin typeface="Arial" panose="020B0604020202020204" pitchFamily="34" charset="0"/>
                <a:cs typeface="Arial" panose="020B0604020202020204" pitchFamily="34" charset="0"/>
              </a:rPr>
              <a:t>is an example Checklist format </a:t>
            </a:r>
            <a:r>
              <a:rPr lang="nl-NL" sz="1200" dirty="0" err="1">
                <a:latin typeface="Arial" panose="020B0604020202020204" pitchFamily="34" charset="0"/>
                <a:cs typeface="Arial" panose="020B0604020202020204" pitchFamily="34" charset="0"/>
              </a:rPr>
              <a:t>that</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may</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be</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used</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for</a:t>
            </a:r>
            <a:r>
              <a:rPr lang="nl-NL" sz="1200" dirty="0">
                <a:latin typeface="Arial" panose="020B0604020202020204" pitchFamily="34" charset="0"/>
                <a:cs typeface="Arial" panose="020B0604020202020204" pitchFamily="34" charset="0"/>
              </a:rPr>
              <a:t> manual or </a:t>
            </a:r>
            <a:r>
              <a:rPr lang="nl-NL" sz="1200" dirty="0" err="1">
                <a:latin typeface="Arial" panose="020B0604020202020204" pitchFamily="34" charset="0"/>
                <a:cs typeface="Arial" panose="020B0604020202020204" pitchFamily="34" charset="0"/>
              </a:rPr>
              <a:t>electronic</a:t>
            </a:r>
            <a:r>
              <a:rPr lang="nl-NL" sz="1200" dirty="0">
                <a:latin typeface="Arial" panose="020B0604020202020204" pitchFamily="34" charset="0"/>
                <a:cs typeface="Arial" panose="020B0604020202020204" pitchFamily="34" charset="0"/>
              </a:rPr>
              <a:t> data records.</a:t>
            </a:r>
          </a:p>
        </p:txBody>
      </p:sp>
      <p:sp>
        <p:nvSpPr>
          <p:cNvPr id="4" name="Slide Number Placeholder 3"/>
          <p:cNvSpPr>
            <a:spLocks noGrp="1"/>
          </p:cNvSpPr>
          <p:nvPr>
            <p:ph type="sldNum" sz="quarter" idx="10"/>
          </p:nvPr>
        </p:nvSpPr>
        <p:spPr/>
        <p:txBody>
          <a:bodyPr/>
          <a:lstStyle/>
          <a:p>
            <a:fld id="{0081A22A-5EE0-44D6-80E0-7101BAAA0CCE}" type="slidenum">
              <a:rPr lang="nl-NL" smtClean="0"/>
              <a:pPr/>
              <a:t>13</a:t>
            </a:fld>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1700" y="793750"/>
            <a:ext cx="5541963" cy="3117850"/>
          </a:xfrm>
        </p:spPr>
      </p:sp>
      <p:sp>
        <p:nvSpPr>
          <p:cNvPr id="3" name="Notes Placeholder 2"/>
          <p:cNvSpPr>
            <a:spLocks noGrp="1"/>
          </p:cNvSpPr>
          <p:nvPr>
            <p:ph type="body" idx="1"/>
          </p:nvPr>
        </p:nvSpPr>
        <p:spPr>
          <a:xfrm>
            <a:off x="901700" y="4116388"/>
            <a:ext cx="5541963" cy="3600450"/>
          </a:xfrm>
        </p:spPr>
        <p:txBody>
          <a:bodyPr numCol="1"/>
          <a:lstStyle/>
          <a:p>
            <a:pPr>
              <a:buNone/>
            </a:pPr>
            <a:r>
              <a:rPr lang="en-US" sz="1200" b="1" dirty="0">
                <a:latin typeface="Arial" panose="020B0604020202020204" pitchFamily="34" charset="0"/>
                <a:cs typeface="Arial" panose="020B0604020202020204" pitchFamily="34" charset="0"/>
              </a:rPr>
              <a:t>The following are key messages to take away:</a:t>
            </a:r>
          </a:p>
          <a:p>
            <a:pPr>
              <a:buNone/>
            </a:pPr>
            <a:endParaRPr lang="en-US" sz="1200" dirty="0">
              <a:latin typeface="Arial" panose="020B0604020202020204" pitchFamily="34" charset="0"/>
              <a:cs typeface="Arial" panose="020B0604020202020204" pitchFamily="34" charset="0"/>
            </a:endParaRPr>
          </a:p>
          <a:p>
            <a:pPr>
              <a:buNone/>
            </a:pPr>
            <a:r>
              <a:rPr lang="en-US" sz="1200" b="1" dirty="0">
                <a:latin typeface="Arial" panose="020B0604020202020204" pitchFamily="34" charset="0"/>
                <a:cs typeface="Arial" panose="020B0604020202020204" pitchFamily="34" charset="0"/>
              </a:rPr>
              <a:t>Terminology:</a:t>
            </a:r>
          </a:p>
          <a:p>
            <a:pPr>
              <a:buNone/>
            </a:pPr>
            <a:r>
              <a:rPr lang="en-US" sz="1200" dirty="0">
                <a:latin typeface="Arial" panose="020B0604020202020204" pitchFamily="34" charset="0"/>
                <a:cs typeface="Arial" panose="020B0604020202020204" pitchFamily="34" charset="0"/>
              </a:rPr>
              <a:t>Golden copy – the latest version of a PLC or RTU program or device or network configuration</a:t>
            </a:r>
          </a:p>
          <a:p>
            <a:pPr>
              <a:buNone/>
            </a:pPr>
            <a:r>
              <a:rPr lang="en-US" sz="1200" dirty="0">
                <a:latin typeface="Arial" panose="020B0604020202020204" pitchFamily="34" charset="0"/>
                <a:cs typeface="Arial" panose="020B0604020202020204" pitchFamily="34" charset="0"/>
              </a:rPr>
              <a:t>Configuration Management Software – manages control device and network programs and configuration</a:t>
            </a:r>
          </a:p>
          <a:p>
            <a:pPr>
              <a:buNone/>
            </a:pPr>
            <a:r>
              <a:rPr lang="en-US" sz="1200" dirty="0">
                <a:latin typeface="Arial" panose="020B0604020202020204" pitchFamily="34" charset="0"/>
                <a:cs typeface="Arial" panose="020B0604020202020204" pitchFamily="34" charset="0"/>
              </a:rPr>
              <a:t>CISA – US Cybersecurity Infrastructure and Security Agency</a:t>
            </a:r>
          </a:p>
          <a:p>
            <a:pPr>
              <a:buNone/>
            </a:pPr>
            <a:endParaRPr lang="en-US" sz="1200" dirty="0">
              <a:latin typeface="Arial" panose="020B0604020202020204" pitchFamily="34" charset="0"/>
              <a:cs typeface="Arial" panose="020B0604020202020204" pitchFamily="34" charset="0"/>
            </a:endParaRPr>
          </a:p>
          <a:p>
            <a:pPr>
              <a:buNone/>
            </a:pPr>
            <a:r>
              <a:rPr lang="en-US" sz="1200" b="1" dirty="0">
                <a:latin typeface="Arial" panose="020B0604020202020204" pitchFamily="34" charset="0"/>
                <a:cs typeface="Arial" panose="020B0604020202020204" pitchFamily="34" charset="0"/>
              </a:rPr>
              <a:t>What is Needed:</a:t>
            </a:r>
          </a:p>
          <a:p>
            <a:pPr>
              <a:buNone/>
            </a:pPr>
            <a:r>
              <a:rPr lang="en-US" sz="1200" dirty="0">
                <a:latin typeface="Arial" panose="020B0604020202020204" pitchFamily="34" charset="0"/>
                <a:cs typeface="Arial" panose="020B0604020202020204" pitchFamily="34" charset="0"/>
              </a:rPr>
              <a:t>Cybersecurity training for all staff</a:t>
            </a:r>
          </a:p>
          <a:p>
            <a:pPr>
              <a:buNone/>
            </a:pPr>
            <a:r>
              <a:rPr lang="en-US" sz="1200" dirty="0">
                <a:latin typeface="Arial" panose="020B0604020202020204" pitchFamily="34" charset="0"/>
                <a:cs typeface="Arial" panose="020B0604020202020204" pitchFamily="34" charset="0"/>
              </a:rPr>
              <a:t>Approved cybersecure procedures for engineering, maintenance, and procurement.</a:t>
            </a:r>
          </a:p>
          <a:p>
            <a:pPr>
              <a:buNone/>
            </a:pPr>
            <a:endParaRPr lang="en-US" dirty="0"/>
          </a:p>
        </p:txBody>
      </p:sp>
    </p:spTree>
    <p:extLst>
      <p:ext uri="{BB962C8B-B14F-4D97-AF65-F5344CB8AC3E}">
        <p14:creationId xmlns:p14="http://schemas.microsoft.com/office/powerpoint/2010/main" val="33286151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849313" y="860425"/>
            <a:ext cx="5532437" cy="311150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849313" y="4057465"/>
            <a:ext cx="5734367" cy="378047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numCol="1"/>
          <a:lstStyle/>
          <a:p>
            <a:pPr>
              <a:buNone/>
            </a:pPr>
            <a:endParaRPr lang="en-US" sz="1300" dirty="0"/>
          </a:p>
          <a:p>
            <a:pPr>
              <a:buNone/>
            </a:pPr>
            <a:r>
              <a:rPr lang="en-US" sz="1200" dirty="0">
                <a:latin typeface="Arial" panose="020B0604020202020204" pitchFamily="34" charset="0"/>
                <a:cs typeface="Arial" panose="020B0604020202020204" pitchFamily="34" charset="0"/>
              </a:rPr>
              <a:t>Here are some web links to additional reference material and related MLMs</a:t>
            </a:r>
            <a:br>
              <a:rPr lang="en-US" sz="1200" strike="sngStrike" dirty="0">
                <a:latin typeface="Arial" panose="020B0604020202020204" pitchFamily="34" charset="0"/>
                <a:cs typeface="Arial" panose="020B0604020202020204" pitchFamily="34" charset="0"/>
              </a:rPr>
            </a:br>
            <a:endParaRPr lang="en-US" sz="1200" strike="sngStrike" dirty="0">
              <a:latin typeface="Arial" panose="020B0604020202020204" pitchFamily="34" charset="0"/>
              <a:cs typeface="Arial" panose="020B0604020202020204" pitchFamily="34" charset="0"/>
            </a:endParaRPr>
          </a:p>
          <a:p>
            <a:pPr defTabSz="942253">
              <a:defRPr/>
            </a:pPr>
            <a:r>
              <a:rPr lang="en-US" sz="1200" dirty="0">
                <a:latin typeface="Arial" panose="020B0604020202020204" pitchFamily="34" charset="0"/>
                <a:cs typeface="Arial" panose="020B0604020202020204" pitchFamily="34" charset="0"/>
              </a:rPr>
              <a:t>Please use this link to share your comments. These will be shared with the author to help improve future versions.</a:t>
            </a:r>
          </a:p>
          <a:p>
            <a:pPr>
              <a:buNone/>
            </a:pPr>
            <a:endParaRPr lang="en-US" dirty="0"/>
          </a:p>
        </p:txBody>
      </p:sp>
    </p:spTree>
    <p:extLst>
      <p:ext uri="{BB962C8B-B14F-4D97-AF65-F5344CB8AC3E}">
        <p14:creationId xmlns:p14="http://schemas.microsoft.com/office/powerpoint/2010/main" val="20938036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58838" y="828675"/>
            <a:ext cx="5557837" cy="3125788"/>
          </a:xfrm>
        </p:spPr>
      </p:sp>
      <p:sp>
        <p:nvSpPr>
          <p:cNvPr id="3" name="Notes Placeholder 2"/>
          <p:cNvSpPr>
            <a:spLocks noGrp="1"/>
          </p:cNvSpPr>
          <p:nvPr>
            <p:ph type="body" idx="1"/>
          </p:nvPr>
        </p:nvSpPr>
        <p:spPr/>
        <p:txBody>
          <a:bodyPr/>
          <a:lstStyle/>
          <a:p>
            <a:pPr algn="ct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defTabSz="471127">
              <a:defRPr/>
            </a:pPr>
            <a:fld id="{C0CCF5AD-231B-432A-A187-377F9AEE6395}" type="slidenum">
              <a:rPr lang="en-US">
                <a:solidFill>
                  <a:prstClr val="black"/>
                </a:solidFill>
                <a:latin typeface="Calibri" panose="020F0502020204030204"/>
              </a:rPr>
              <a:pPr defTabSz="471127">
                <a:defRPr/>
              </a:pPr>
              <a:t>16</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524949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63600" y="766763"/>
            <a:ext cx="5564188" cy="3130550"/>
          </a:xfrm>
        </p:spPr>
      </p:sp>
      <p:sp>
        <p:nvSpPr>
          <p:cNvPr id="3" name="Notes Placeholder 2"/>
          <p:cNvSpPr>
            <a:spLocks noGrp="1"/>
          </p:cNvSpPr>
          <p:nvPr>
            <p:ph type="body" idx="1"/>
          </p:nvPr>
        </p:nvSpPr>
        <p:spPr>
          <a:xfrm>
            <a:off x="863600" y="4058354"/>
            <a:ext cx="5703353" cy="4436054"/>
          </a:xfrm>
        </p:spPr>
        <p:txBody>
          <a:bodyPr>
            <a:normAutofit/>
          </a:bodyPr>
          <a:lstStyle/>
          <a:p>
            <a:pPr defTabSz="986950">
              <a:defRPr/>
            </a:pPr>
            <a:endParaRPr lang="nl-NL" sz="1100" dirty="0">
              <a:latin typeface="Arial" panose="020B0604020202020204" pitchFamily="34" charset="0"/>
              <a:cs typeface="Arial" panose="020B0604020202020204" pitchFamily="34" charset="0"/>
            </a:endParaRPr>
          </a:p>
          <a:p>
            <a:pPr defTabSz="986950">
              <a:defRPr/>
            </a:pPr>
            <a:r>
              <a:rPr lang="nl-NL" sz="1200" dirty="0">
                <a:latin typeface="Arial" panose="020B0604020202020204" pitchFamily="34" charset="0"/>
                <a:cs typeface="Arial" panose="020B0604020202020204" pitchFamily="34" charset="0"/>
              </a:rPr>
              <a:t>This diagram shows an overview of data flows during plant maintenance activities.</a:t>
            </a:r>
          </a:p>
          <a:p>
            <a:endParaRPr lang="nl-NL" sz="1200" b="1" dirty="0">
              <a:latin typeface="Arial" panose="020B0604020202020204" pitchFamily="34" charset="0"/>
              <a:cs typeface="Arial" panose="020B0604020202020204" pitchFamily="34" charset="0"/>
            </a:endParaRPr>
          </a:p>
          <a:p>
            <a:pPr defTabSz="986950">
              <a:defRPr/>
            </a:pPr>
            <a:r>
              <a:rPr lang="nl-NL" sz="1200" dirty="0">
                <a:latin typeface="Arial" panose="020B0604020202020204" pitchFamily="34" charset="0"/>
                <a:cs typeface="Arial" panose="020B0604020202020204" pitchFamily="34" charset="0"/>
              </a:rPr>
              <a:t>Cybersecurity must be part of each Work Process </a:t>
            </a:r>
            <a:r>
              <a:rPr lang="nl-NL" sz="1200" dirty="0" err="1">
                <a:latin typeface="Arial" panose="020B0604020202020204" pitchFamily="34" charset="0"/>
                <a:cs typeface="Arial" panose="020B0604020202020204" pitchFamily="34" charset="0"/>
              </a:rPr>
              <a:t>and</a:t>
            </a:r>
            <a:r>
              <a:rPr lang="nl-NL" sz="120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involves all of the personnel, equipment,</a:t>
            </a:r>
            <a:r>
              <a:rPr lang="nl-NL" sz="1200" dirty="0">
                <a:latin typeface="Arial" panose="020B0604020202020204" pitchFamily="34" charset="0"/>
                <a:cs typeface="Arial" panose="020B0604020202020204" pitchFamily="34" charset="0"/>
              </a:rPr>
              <a:t> and software </a:t>
            </a:r>
            <a:r>
              <a:rPr lang="nl-NL" sz="1200" dirty="0" err="1">
                <a:latin typeface="Arial" panose="020B0604020202020204" pitchFamily="34" charset="0"/>
                <a:cs typeface="Arial" panose="020B0604020202020204" pitchFamily="34" charset="0"/>
              </a:rPr>
              <a:t>used</a:t>
            </a:r>
            <a:r>
              <a:rPr lang="nl-NL" sz="1200" dirty="0">
                <a:latin typeface="Arial" panose="020B0604020202020204" pitchFamily="34" charset="0"/>
                <a:cs typeface="Arial" panose="020B0604020202020204" pitchFamily="34" charset="0"/>
              </a:rPr>
              <a:t>.  </a:t>
            </a:r>
          </a:p>
          <a:p>
            <a:pPr defTabSz="986950">
              <a:defRPr/>
            </a:pPr>
            <a:r>
              <a:rPr lang="nl-NL" sz="1200" dirty="0">
                <a:latin typeface="Arial" panose="020B0604020202020204" pitchFamily="34" charset="0"/>
                <a:cs typeface="Arial" panose="020B0604020202020204" pitchFamily="34" charset="0"/>
              </a:rPr>
              <a:t>Cybersecurity of the data, the networks, and the devices used must be considered for all of these data flows.  </a:t>
            </a:r>
            <a:r>
              <a:rPr lang="nl-NL" sz="1200" dirty="0" err="1">
                <a:latin typeface="Arial" panose="020B0604020202020204" pitchFamily="34" charset="0"/>
                <a:cs typeface="Arial" panose="020B0604020202020204" pitchFamily="34" charset="0"/>
              </a:rPr>
              <a:t>That</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includes</a:t>
            </a:r>
            <a:r>
              <a:rPr lang="nl-NL" sz="1200" dirty="0">
                <a:latin typeface="Arial" panose="020B0604020202020204" pitchFamily="34" charset="0"/>
                <a:cs typeface="Arial" panose="020B0604020202020204" pitchFamily="34" charset="0"/>
              </a:rPr>
              <a:t> devices that carry data (and potentially viruses), including “thumb drives,” industrial networks, hand-held programmers, tablets, and laptop computers.</a:t>
            </a:r>
          </a:p>
          <a:p>
            <a:pPr defTabSz="986950">
              <a:defRPr/>
            </a:pPr>
            <a:endParaRPr lang="nl-NL" sz="1200" dirty="0">
              <a:latin typeface="Arial" panose="020B0604020202020204" pitchFamily="34" charset="0"/>
              <a:cs typeface="Arial" panose="020B0604020202020204" pitchFamily="34" charset="0"/>
            </a:endParaRPr>
          </a:p>
          <a:p>
            <a:pPr defTabSz="986950">
              <a:defRPr/>
            </a:pPr>
            <a:r>
              <a:rPr lang="nl-NL" sz="1200" dirty="0">
                <a:latin typeface="Arial" panose="020B0604020202020204" pitchFamily="34" charset="0"/>
                <a:cs typeface="Arial" panose="020B0604020202020204" pitchFamily="34" charset="0"/>
              </a:rPr>
              <a:t>Cybersecurity Learning Maps are being developed for Plant Production, Plant Engineering, Plant Procurement, and Plant Maintenance personnel.  The </a:t>
            </a:r>
            <a:r>
              <a:rPr lang="en-US" sz="1200" dirty="0">
                <a:latin typeface="Arial" panose="020B0604020202020204" pitchFamily="34" charset="0"/>
                <a:cs typeface="Arial" panose="020B0604020202020204" pitchFamily="34" charset="0"/>
              </a:rPr>
              <a:t>purpose of these is to provide a high-level description of what each Professional Role must do to help establish and maintain the </a:t>
            </a:r>
            <a:r>
              <a:rPr lang="nl-NL" sz="1200" dirty="0">
                <a:latin typeface="Arial" panose="020B0604020202020204" pitchFamily="34" charset="0"/>
                <a:cs typeface="Arial" panose="020B0604020202020204" pitchFamily="34" charset="0"/>
              </a:rPr>
              <a:t>cybersecurity of ACS at a plant.</a:t>
            </a:r>
          </a:p>
          <a:p>
            <a:endParaRPr lang="nl-NL" sz="1200" dirty="0">
              <a:latin typeface="Arial" panose="020B0604020202020204" pitchFamily="34" charset="0"/>
              <a:cs typeface="Arial" panose="020B0604020202020204" pitchFamily="34" charset="0"/>
            </a:endParaRPr>
          </a:p>
          <a:p>
            <a:r>
              <a:rPr lang="nl-NL" sz="1200" dirty="0">
                <a:latin typeface="Arial" panose="020B0604020202020204" pitchFamily="34" charset="0"/>
                <a:cs typeface="Arial" panose="020B0604020202020204" pitchFamily="34" charset="0"/>
              </a:rPr>
              <a:t>The maintenance feedback loop, including work processes and associated data flows are also shown here.</a:t>
            </a:r>
          </a:p>
          <a:p>
            <a:endParaRPr lang="nl-NL" sz="1200" dirty="0">
              <a:latin typeface="Arial" panose="020B0604020202020204" pitchFamily="34" charset="0"/>
              <a:cs typeface="Arial" panose="020B0604020202020204" pitchFamily="34" charset="0"/>
            </a:endParaRPr>
          </a:p>
          <a:p>
            <a:r>
              <a:rPr lang="nl-NL" sz="1200" dirty="0">
                <a:latin typeface="Arial" panose="020B0604020202020204" pitchFamily="34" charset="0"/>
                <a:cs typeface="Arial" panose="020B0604020202020204" pitchFamily="34" charset="0"/>
              </a:rPr>
              <a:t>Plant Operations workflows and data are indicated in Blue, Maintenance in Green, Engineering </a:t>
            </a:r>
            <a:r>
              <a:rPr lang="nl-NL" sz="1200" dirty="0" err="1">
                <a:latin typeface="Arial" panose="020B0604020202020204" pitchFamily="34" charset="0"/>
                <a:cs typeface="Arial" panose="020B0604020202020204" pitchFamily="34" charset="0"/>
              </a:rPr>
              <a:t>and</a:t>
            </a:r>
            <a:r>
              <a:rPr lang="nl-NL" sz="1200" dirty="0">
                <a:latin typeface="Arial" panose="020B0604020202020204" pitchFamily="34" charset="0"/>
                <a:cs typeface="Arial" panose="020B0604020202020204" pitchFamily="34" charset="0"/>
              </a:rPr>
              <a:t> Construction in red.  Systems </a:t>
            </a:r>
            <a:r>
              <a:rPr lang="nl-NL" sz="1200" dirty="0" err="1">
                <a:latin typeface="Arial" panose="020B0604020202020204" pitchFamily="34" charset="0"/>
                <a:cs typeface="Arial" panose="020B0604020202020204" pitchFamily="34" charset="0"/>
              </a:rPr>
              <a:t>provided</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by</a:t>
            </a:r>
            <a:r>
              <a:rPr lang="nl-NL" sz="1200" dirty="0">
                <a:latin typeface="Arial" panose="020B0604020202020204" pitchFamily="34" charset="0"/>
                <a:cs typeface="Arial" panose="020B0604020202020204" pitchFamily="34" charset="0"/>
              </a:rPr>
              <a:t> Plant IT are </a:t>
            </a:r>
            <a:r>
              <a:rPr lang="nl-NL" sz="1200" dirty="0" err="1">
                <a:latin typeface="Arial" panose="020B0604020202020204" pitchFamily="34" charset="0"/>
                <a:cs typeface="Arial" panose="020B0604020202020204" pitchFamily="34" charset="0"/>
              </a:rPr>
              <a:t>indicated</a:t>
            </a:r>
            <a:r>
              <a:rPr lang="nl-NL" sz="1200" dirty="0">
                <a:latin typeface="Arial" panose="020B0604020202020204" pitchFamily="34" charset="0"/>
                <a:cs typeface="Arial" panose="020B0604020202020204" pitchFamily="34" charset="0"/>
              </a:rPr>
              <a:t> in yellow.</a:t>
            </a:r>
          </a:p>
        </p:txBody>
      </p:sp>
      <p:sp>
        <p:nvSpPr>
          <p:cNvPr id="4" name="Slide Number Placeholder 3"/>
          <p:cNvSpPr>
            <a:spLocks noGrp="1"/>
          </p:cNvSpPr>
          <p:nvPr>
            <p:ph type="sldNum" sz="quarter" idx="10"/>
          </p:nvPr>
        </p:nvSpPr>
        <p:spPr/>
        <p:txBody>
          <a:bodyPr/>
          <a:lstStyle/>
          <a:p>
            <a:fld id="{0081A22A-5EE0-44D6-80E0-7101BAAA0CCE}" type="slidenum">
              <a:rPr lang="nl-NL" smtClean="0"/>
              <a:pPr/>
              <a:t>2</a:t>
            </a:fld>
            <a:endParaRPr lang="nl-NL"/>
          </a:p>
        </p:txBody>
      </p:sp>
    </p:spTree>
    <p:extLst>
      <p:ext uri="{BB962C8B-B14F-4D97-AF65-F5344CB8AC3E}">
        <p14:creationId xmlns:p14="http://schemas.microsoft.com/office/powerpoint/2010/main" val="1460838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5200" y="736600"/>
            <a:ext cx="5384800" cy="3028950"/>
          </a:xfrm>
        </p:spPr>
      </p:sp>
      <p:sp>
        <p:nvSpPr>
          <p:cNvPr id="3" name="Notes Placeholder 2"/>
          <p:cNvSpPr>
            <a:spLocks noGrp="1"/>
          </p:cNvSpPr>
          <p:nvPr>
            <p:ph type="body" idx="1"/>
          </p:nvPr>
        </p:nvSpPr>
        <p:spPr>
          <a:xfrm>
            <a:off x="868979" y="4046206"/>
            <a:ext cx="5852160" cy="3780473"/>
          </a:xfrm>
        </p:spPr>
        <p:txBody>
          <a:bodyPr/>
          <a:lstStyle/>
          <a:p>
            <a:r>
              <a:rPr lang="en-US" sz="1200" dirty="0">
                <a:latin typeface="Arial" panose="020B0604020202020204" pitchFamily="34" charset="0"/>
                <a:cs typeface="Arial" panose="020B0604020202020204" pitchFamily="34" charset="0"/>
              </a:rPr>
              <a:t>This Cybersecurity checklist for a maintenance data management system (or MMS) is in addition to, and separate from, the checklists from each of the previous workflows.</a:t>
            </a:r>
          </a:p>
          <a:p>
            <a:endParaRPr lang="nl-NL" sz="1200" dirty="0">
              <a:latin typeface="Arial" panose="020B0604020202020204" pitchFamily="34" charset="0"/>
              <a:cs typeface="Arial" panose="020B0604020202020204" pitchFamily="34" charset="0"/>
            </a:endParaRPr>
          </a:p>
          <a:p>
            <a:pPr fontAlgn="t"/>
            <a:r>
              <a:rPr lang="en-US" sz="1200" dirty="0">
                <a:latin typeface="Arial" panose="020B0604020202020204" pitchFamily="34" charset="0"/>
                <a:cs typeface="Arial" panose="020B0604020202020204" pitchFamily="34" charset="0"/>
              </a:rPr>
              <a:t>Ensure that the Maintenance Data Management system(s) have adequate cybersecurity protection, including hardware, procedures, and training</a:t>
            </a:r>
          </a:p>
          <a:p>
            <a:pPr fontAlgn="t"/>
            <a:r>
              <a:rPr lang="en-US" sz="1200" dirty="0">
                <a:latin typeface="Arial" panose="020B0604020202020204" pitchFamily="34" charset="0"/>
                <a:cs typeface="Arial" panose="020B0604020202020204" pitchFamily="34" charset="0"/>
              </a:rPr>
              <a:t>Ensure that adequate backups are maintained to allow rapid recovery from deliberate or inadvertent loss of data</a:t>
            </a:r>
          </a:p>
          <a:p>
            <a:pPr fontAlgn="t"/>
            <a:r>
              <a:rPr lang="en-US" sz="1200" dirty="0">
                <a:latin typeface="Arial" panose="020B0604020202020204" pitchFamily="34" charset="0"/>
                <a:cs typeface="Arial" panose="020B0604020202020204" pitchFamily="34" charset="0"/>
              </a:rPr>
              <a:t>Ensure that access rights to view and change data are managed effectively</a:t>
            </a:r>
          </a:p>
          <a:p>
            <a:pPr fontAlgn="t"/>
            <a:r>
              <a:rPr lang="en-US" sz="1200" dirty="0">
                <a:latin typeface="Arial" panose="020B0604020202020204" pitchFamily="34" charset="0"/>
                <a:cs typeface="Arial" panose="020B0604020202020204" pitchFamily="34" charset="0"/>
              </a:rPr>
              <a:t>Ensure that unusual data flows and system actions are monitored and quickly dealt with</a:t>
            </a:r>
          </a:p>
          <a:p>
            <a:pPr fontAlgn="t"/>
            <a:r>
              <a:rPr lang="en-US" sz="1200" dirty="0">
                <a:latin typeface="Arial" panose="020B0604020202020204" pitchFamily="34" charset="0"/>
                <a:cs typeface="Arial" panose="020B0604020202020204" pitchFamily="34" charset="0"/>
              </a:rPr>
              <a:t>Ensure that maintenance system administrators have received cybersecurity  training</a:t>
            </a:r>
          </a:p>
          <a:p>
            <a:pPr fontAlgn="t"/>
            <a:r>
              <a:rPr lang="en-US" sz="1200" dirty="0">
                <a:latin typeface="Arial" panose="020B0604020202020204" pitchFamily="34" charset="0"/>
                <a:cs typeface="Arial" panose="020B0604020202020204" pitchFamily="34" charset="0"/>
              </a:rPr>
              <a:t>“Configuration Management Systems” (whether manual or automated) are required for PLCs, DCSs, HMIs, Industrial Networks, field instruments and process analyzers</a:t>
            </a:r>
          </a:p>
          <a:p>
            <a:pPr fontAlgn="t"/>
            <a:r>
              <a:rPr lang="en-US" sz="1200" dirty="0">
                <a:latin typeface="Arial" panose="020B0604020202020204" pitchFamily="34" charset="0"/>
                <a:cs typeface="Arial" panose="020B0604020202020204" pitchFamily="34" charset="0"/>
              </a:rPr>
              <a:t>Asset Management Systems must maintain adequate data to allow scanning for published CISA cybersecurity vulnerabilities. </a:t>
            </a:r>
          </a:p>
          <a:p>
            <a:endParaRPr lang="en-US" dirty="0"/>
          </a:p>
        </p:txBody>
      </p:sp>
      <p:sp>
        <p:nvSpPr>
          <p:cNvPr id="4" name="Slide Number Placeholder 3"/>
          <p:cNvSpPr>
            <a:spLocks noGrp="1"/>
          </p:cNvSpPr>
          <p:nvPr>
            <p:ph type="sldNum" sz="quarter" idx="5"/>
          </p:nvPr>
        </p:nvSpPr>
        <p:spPr/>
        <p:txBody>
          <a:bodyPr/>
          <a:lstStyle/>
          <a:p>
            <a:fld id="{0081A22A-5EE0-44D6-80E0-7101BAAA0CCE}" type="slidenum">
              <a:rPr lang="nl-NL" smtClean="0"/>
              <a:pPr/>
              <a:t>3</a:t>
            </a:fld>
            <a:endParaRPr lang="nl-NL"/>
          </a:p>
        </p:txBody>
      </p:sp>
    </p:spTree>
    <p:extLst>
      <p:ext uri="{BB962C8B-B14F-4D97-AF65-F5344CB8AC3E}">
        <p14:creationId xmlns:p14="http://schemas.microsoft.com/office/powerpoint/2010/main" val="3227706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4400" y="860425"/>
            <a:ext cx="5511800" cy="3100388"/>
          </a:xfrm>
        </p:spPr>
      </p:sp>
      <p:sp>
        <p:nvSpPr>
          <p:cNvPr id="3" name="Notes Placeholder 2"/>
          <p:cNvSpPr>
            <a:spLocks noGrp="1"/>
          </p:cNvSpPr>
          <p:nvPr>
            <p:ph type="body" idx="1"/>
          </p:nvPr>
        </p:nvSpPr>
        <p:spPr>
          <a:xfrm>
            <a:off x="818866" y="4144873"/>
            <a:ext cx="5607334" cy="4436054"/>
          </a:xfrm>
        </p:spPr>
        <p:txBody>
          <a:bodyPr>
            <a:normAutofit/>
          </a:bodyPr>
          <a:lstStyle/>
          <a:p>
            <a:r>
              <a:rPr lang="nl-NL" sz="1200" dirty="0">
                <a:latin typeface="Arial" panose="020B0604020202020204" pitchFamily="34" charset="0"/>
                <a:cs typeface="Arial" panose="020B0604020202020204" pitchFamily="34" charset="0"/>
              </a:rPr>
              <a:t>This diagram shows maintenance </a:t>
            </a:r>
            <a:r>
              <a:rPr lang="nl-NL" sz="1200" dirty="0" err="1">
                <a:latin typeface="Arial" panose="020B0604020202020204" pitchFamily="34" charset="0"/>
                <a:cs typeface="Arial" panose="020B0604020202020204" pitchFamily="34" charset="0"/>
              </a:rPr>
              <a:t>activities</a:t>
            </a:r>
            <a:r>
              <a:rPr lang="nl-NL" sz="1200" dirty="0">
                <a:latin typeface="Arial" panose="020B0604020202020204" pitchFamily="34" charset="0"/>
                <a:cs typeface="Arial" panose="020B0604020202020204" pitchFamily="34" charset="0"/>
              </a:rPr>
              <a:t> as one of 4 Classes.  The workflows and data involved with each of these may be quite different, so each is discussed separately below.</a:t>
            </a:r>
          </a:p>
          <a:p>
            <a:r>
              <a:rPr lang="nl-NL" sz="1200" dirty="0">
                <a:latin typeface="Arial" panose="020B0604020202020204" pitchFamily="34" charset="0"/>
                <a:cs typeface="Arial" panose="020B0604020202020204" pitchFamily="34" charset="0"/>
              </a:rPr>
              <a:t> </a:t>
            </a:r>
          </a:p>
          <a:p>
            <a:pPr defTabSz="986950"/>
            <a:r>
              <a:rPr lang="nl-NL" sz="1200" dirty="0">
                <a:latin typeface="Arial" panose="020B0604020202020204" pitchFamily="34" charset="0"/>
                <a:cs typeface="Arial" panose="020B0604020202020204" pitchFamily="34" charset="0"/>
              </a:rPr>
              <a:t>The workflows are indicated from intensive activities at the top, to less intensive activities at the </a:t>
            </a:r>
            <a:r>
              <a:rPr lang="en-US" sz="1200" dirty="0">
                <a:latin typeface="Arial" pitchFamily="34" charset="0"/>
                <a:cs typeface="Arial" pitchFamily="34" charset="0"/>
              </a:rPr>
              <a:t>bottom.  </a:t>
            </a:r>
          </a:p>
          <a:p>
            <a:pPr defTabSz="986950"/>
            <a:endParaRPr lang="en-US" sz="1200" dirty="0">
              <a:latin typeface="Arial" pitchFamily="34" charset="0"/>
              <a:cs typeface="Arial" pitchFamily="34" charset="0"/>
            </a:endParaRPr>
          </a:p>
          <a:p>
            <a:pPr defTabSz="986950"/>
            <a:r>
              <a:rPr lang="en-US" sz="1200" dirty="0">
                <a:latin typeface="Arial" pitchFamily="34" charset="0"/>
                <a:cs typeface="Arial" pitchFamily="34" charset="0"/>
              </a:rPr>
              <a:t>The following describes </a:t>
            </a:r>
            <a:r>
              <a:rPr lang="nl-NL" sz="1200" dirty="0">
                <a:latin typeface="Arial" panose="020B0604020202020204" pitchFamily="34" charset="0"/>
                <a:cs typeface="Arial" pitchFamily="34" charset="0"/>
              </a:rPr>
              <a:t>common aspects of these activities.</a:t>
            </a:r>
          </a:p>
          <a:p>
            <a:endParaRPr lang="nl-NL" sz="1200" dirty="0">
              <a:latin typeface="Arial" panose="020B0604020202020204" pitchFamily="34" charset="0"/>
              <a:cs typeface="Arial" pitchFamily="34" charset="0"/>
            </a:endParaRPr>
          </a:p>
          <a:p>
            <a:pPr marL="235563" indent="-235563" defTabSz="1725738">
              <a:buFontTx/>
              <a:buAutoNum type="arabicParenR"/>
              <a:defRPr/>
            </a:pPr>
            <a:r>
              <a:rPr lang="nl-NL" sz="1200" dirty="0">
                <a:latin typeface="Arial" panose="020B0604020202020204" pitchFamily="34" charset="0"/>
                <a:cs typeface="Arial" pitchFamily="34" charset="0"/>
              </a:rPr>
              <a:t>Small or emergency </a:t>
            </a:r>
            <a:r>
              <a:rPr lang="nl-NL" sz="1200" dirty="0" err="1">
                <a:latin typeface="Arial" panose="020B0604020202020204" pitchFamily="34" charset="0"/>
                <a:cs typeface="Arial" panose="020B0604020202020204" pitchFamily="34" charset="0"/>
              </a:rPr>
              <a:t>repairs</a:t>
            </a:r>
            <a:r>
              <a:rPr lang="nl-NL" sz="1200" dirty="0">
                <a:latin typeface="Arial" panose="020B0604020202020204" pitchFamily="34" charset="0"/>
                <a:cs typeface="Arial" panose="020B0604020202020204" pitchFamily="34" charset="0"/>
              </a:rPr>
              <a:t> - the Operations crew on shift will write a “ticket” to fix Controls or Instruments.  The instrument technician on duty accepts the ticket and checks if he or she can repair it (without direction from the maintenance organization). </a:t>
            </a:r>
          </a:p>
          <a:p>
            <a:pPr marL="235563" indent="-235563" defTabSz="1725738">
              <a:buFontTx/>
              <a:buAutoNum type="arabicParenR"/>
              <a:defRPr/>
            </a:pPr>
            <a:endParaRPr lang="nl-NL" sz="1200" dirty="0">
              <a:latin typeface="Arial" panose="020B0604020202020204" pitchFamily="34" charset="0"/>
              <a:cs typeface="Arial" panose="020B0604020202020204" pitchFamily="34" charset="0"/>
            </a:endParaRPr>
          </a:p>
          <a:p>
            <a:pPr marL="235563" indent="-235563" defTabSz="1725738">
              <a:buFontTx/>
              <a:buAutoNum type="arabicParenR"/>
              <a:defRPr/>
            </a:pPr>
            <a:r>
              <a:rPr lang="nl-NL" sz="1200" dirty="0">
                <a:latin typeface="Arial" panose="020B0604020202020204" pitchFamily="34" charset="0"/>
                <a:cs typeface="Arial" panose="020B0604020202020204" pitchFamily="34" charset="0"/>
              </a:rPr>
              <a:t>2) Large repairs requiring parts and special skills (e.g. specialized resources and/or equipment, other discipline skills, or 3d-party support).</a:t>
            </a:r>
            <a:br>
              <a:rPr lang="nl-NL" sz="1200" dirty="0">
                <a:latin typeface="Arial" panose="020B0604020202020204" pitchFamily="34" charset="0"/>
                <a:cs typeface="Arial" panose="020B0604020202020204" pitchFamily="34" charset="0"/>
              </a:rPr>
            </a:br>
            <a:endParaRPr lang="nl-NL" sz="1200" dirty="0">
              <a:latin typeface="Arial" panose="020B0604020202020204" pitchFamily="34" charset="0"/>
              <a:cs typeface="Arial" panose="020B0604020202020204" pitchFamily="34" charset="0"/>
            </a:endParaRPr>
          </a:p>
          <a:p>
            <a:pPr marL="235563" indent="-235563" defTabSz="1725738">
              <a:buFontTx/>
              <a:buAutoNum type="arabicParenR"/>
              <a:defRPr/>
            </a:pPr>
            <a:r>
              <a:rPr lang="nl-NL" sz="1200" dirty="0">
                <a:latin typeface="Arial" panose="020B0604020202020204" pitchFamily="34" charset="0"/>
                <a:cs typeface="Arial" panose="020B0604020202020204" pitchFamily="34" charset="0"/>
              </a:rPr>
              <a:t>3) Repairs requiring unit </a:t>
            </a:r>
            <a:r>
              <a:rPr lang="nl-NL" sz="1200" dirty="0" err="1">
                <a:latin typeface="Arial" panose="020B0604020202020204" pitchFamily="34" charset="0"/>
                <a:cs typeface="Arial" panose="020B0604020202020204" pitchFamily="34" charset="0"/>
              </a:rPr>
              <a:t>shutdown</a:t>
            </a:r>
            <a:r>
              <a:rPr lang="nl-NL" sz="1200" dirty="0">
                <a:latin typeface="Arial" panose="020B0604020202020204" pitchFamily="34" charset="0"/>
                <a:cs typeface="Arial" panose="020B0604020202020204" pitchFamily="34" charset="0"/>
              </a:rPr>
              <a:t> – Repairs or changes that require a Unit shutdown to be completed safely.</a:t>
            </a:r>
          </a:p>
          <a:p>
            <a:pPr marL="235563" indent="-235563" defTabSz="1725738">
              <a:buFontTx/>
              <a:buAutoNum type="arabicParenR"/>
              <a:defRPr/>
            </a:pPr>
            <a:endParaRPr lang="nl-NL" sz="1200" dirty="0">
              <a:latin typeface="Arial" panose="020B0604020202020204" pitchFamily="34" charset="0"/>
              <a:cs typeface="Arial" panose="020B0604020202020204" pitchFamily="34" charset="0"/>
            </a:endParaRPr>
          </a:p>
          <a:p>
            <a:pPr marL="235563" indent="-235563" defTabSz="1725738">
              <a:buFontTx/>
              <a:buAutoNum type="arabicParenR"/>
              <a:defRPr/>
            </a:pPr>
            <a:r>
              <a:rPr lang="nl-NL" sz="1200" dirty="0">
                <a:latin typeface="Arial" panose="020B0604020202020204" pitchFamily="34" charset="0"/>
                <a:cs typeface="Arial" panose="020B0604020202020204" pitchFamily="34" charset="0"/>
              </a:rPr>
              <a:t>4) Maintenance or Upgrades during scheduled Plant Turn-</a:t>
            </a:r>
            <a:r>
              <a:rPr lang="nl-NL" sz="1200" dirty="0" err="1">
                <a:latin typeface="Arial" panose="020B0604020202020204" pitchFamily="34" charset="0"/>
                <a:cs typeface="Arial" panose="020B0604020202020204" pitchFamily="34" charset="0"/>
              </a:rPr>
              <a:t>around</a:t>
            </a:r>
            <a:r>
              <a:rPr lang="nl-NL" sz="1200" dirty="0">
                <a:latin typeface="Arial" panose="020B0604020202020204" pitchFamily="34" charset="0"/>
                <a:cs typeface="Arial" panose="020B0604020202020204" pitchFamily="34" charset="0"/>
              </a:rPr>
              <a:t> -  </a:t>
            </a:r>
            <a:r>
              <a:rPr lang="nl-NL" sz="1200" dirty="0" err="1">
                <a:latin typeface="Arial" panose="020B0604020202020204" pitchFamily="34" charset="0"/>
                <a:cs typeface="Arial" panose="020B0604020202020204" pitchFamily="34" charset="0"/>
              </a:rPr>
              <a:t>including</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those</a:t>
            </a:r>
            <a:r>
              <a:rPr lang="nl-NL" sz="1200" dirty="0">
                <a:latin typeface="Arial" panose="020B0604020202020204" pitchFamily="34" charset="0"/>
                <a:cs typeface="Arial" panose="020B0604020202020204" pitchFamily="34" charset="0"/>
              </a:rPr>
              <a:t> that require too much time or resources </a:t>
            </a:r>
            <a:r>
              <a:rPr lang="nl-NL" sz="1200" dirty="0" err="1">
                <a:latin typeface="Arial" panose="020B0604020202020204" pitchFamily="34" charset="0"/>
                <a:cs typeface="Arial" panose="020B0604020202020204" pitchFamily="34" charset="0"/>
              </a:rPr>
              <a:t>to</a:t>
            </a:r>
            <a:r>
              <a:rPr lang="nl-NL" sz="1200" dirty="0">
                <a:latin typeface="Arial" panose="020B0604020202020204" pitchFamily="34" charset="0"/>
                <a:cs typeface="Arial" panose="020B0604020202020204" pitchFamily="34" charset="0"/>
              </a:rPr>
              <a:t> be accomplished during normal plant </a:t>
            </a:r>
            <a:r>
              <a:rPr lang="nl-NL" sz="1200" dirty="0" err="1">
                <a:latin typeface="Arial" panose="020B0604020202020204" pitchFamily="34" charset="0"/>
                <a:cs typeface="Arial" panose="020B0604020202020204" pitchFamily="34" charset="0"/>
              </a:rPr>
              <a:t>operation</a:t>
            </a:r>
            <a:r>
              <a:rPr lang="nl-NL" sz="1200" dirty="0">
                <a:latin typeface="Arial" panose="020B0604020202020204" pitchFamily="34" charset="0"/>
                <a:cs typeface="Arial" panose="020B0604020202020204" pitchFamily="34" charset="0"/>
              </a:rPr>
              <a:t>.</a:t>
            </a:r>
          </a:p>
        </p:txBody>
      </p:sp>
      <p:sp>
        <p:nvSpPr>
          <p:cNvPr id="4" name="Slide Number Placeholder 3"/>
          <p:cNvSpPr>
            <a:spLocks noGrp="1"/>
          </p:cNvSpPr>
          <p:nvPr>
            <p:ph type="sldNum" sz="quarter" idx="10"/>
          </p:nvPr>
        </p:nvSpPr>
        <p:spPr/>
        <p:txBody>
          <a:bodyPr/>
          <a:lstStyle/>
          <a:p>
            <a:fld id="{0081A22A-5EE0-44D6-80E0-7101BAAA0CCE}" type="slidenum">
              <a:rPr lang="nl-NL" smtClean="0"/>
              <a:pPr/>
              <a:t>4</a:t>
            </a:fld>
            <a:endParaRPr lang="nl-NL"/>
          </a:p>
        </p:txBody>
      </p:sp>
    </p:spTree>
    <p:extLst>
      <p:ext uri="{BB962C8B-B14F-4D97-AF65-F5344CB8AC3E}">
        <p14:creationId xmlns:p14="http://schemas.microsoft.com/office/powerpoint/2010/main" val="591148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4088" y="833438"/>
            <a:ext cx="5437187" cy="3059112"/>
          </a:xfrm>
        </p:spPr>
      </p:sp>
      <p:sp>
        <p:nvSpPr>
          <p:cNvPr id="3" name="Notes Placeholder 2"/>
          <p:cNvSpPr>
            <a:spLocks noGrp="1"/>
          </p:cNvSpPr>
          <p:nvPr>
            <p:ph type="body" idx="1"/>
          </p:nvPr>
        </p:nvSpPr>
        <p:spPr>
          <a:xfrm>
            <a:off x="954088" y="4028678"/>
            <a:ext cx="5437187" cy="4436054"/>
          </a:xfrm>
        </p:spPr>
        <p:txBody>
          <a:bodyPr>
            <a:normAutofit/>
          </a:bodyPr>
          <a:lstStyle/>
          <a:p>
            <a:pPr defTabSz="1725738">
              <a:defRPr/>
            </a:pPr>
            <a:r>
              <a:rPr lang="nl-NL" sz="1200" b="1" u="sng" dirty="0">
                <a:latin typeface="Arial" panose="020B0604020202020204" pitchFamily="34" charset="0"/>
                <a:cs typeface="Arial" panose="020B0604020202020204" pitchFamily="34" charset="0"/>
              </a:rPr>
              <a:t>1 - Small or emergency repairs </a:t>
            </a:r>
            <a:r>
              <a:rPr lang="nl-NL" sz="1200" dirty="0">
                <a:latin typeface="Arial" panose="020B0604020202020204" pitchFamily="34" charset="0"/>
                <a:cs typeface="Arial" panose="020B0604020202020204" pitchFamily="34" charset="0"/>
              </a:rPr>
              <a:t>- the Operations crew on shift will write a “Work Ticket” to fix Controls or Instruments.  The instrument technician on duty accepts the ticket and checks if he or she can repair it (without direction or support from the maintenance organization). </a:t>
            </a:r>
          </a:p>
          <a:p>
            <a:pPr marL="235563" indent="-235563" defTabSz="1725738">
              <a:buFontTx/>
              <a:buAutoNum type="arabicParenR"/>
              <a:defRPr/>
            </a:pPr>
            <a:endParaRPr lang="nl-NL" sz="1200" dirty="0">
              <a:latin typeface="Arial" panose="020B0604020202020204" pitchFamily="34" charset="0"/>
              <a:cs typeface="Arial" panose="020B0604020202020204" pitchFamily="34" charset="0"/>
            </a:endParaRPr>
          </a:p>
          <a:p>
            <a:pPr defTabSz="1725738">
              <a:defRPr/>
            </a:pPr>
            <a:r>
              <a:rPr lang="nl-NL" sz="1200" dirty="0">
                <a:latin typeface="Arial" panose="020B0604020202020204" pitchFamily="34" charset="0"/>
                <a:cs typeface="Arial" panose="020B0604020202020204" pitchFamily="34" charset="0"/>
              </a:rPr>
              <a:t>After completion, a maintenance </a:t>
            </a:r>
            <a:r>
              <a:rPr lang="nl-NL" sz="1200" dirty="0" err="1">
                <a:latin typeface="Arial" panose="020B0604020202020204" pitchFamily="34" charset="0"/>
                <a:cs typeface="Arial" panose="020B0604020202020204" pitchFamily="34" charset="0"/>
              </a:rPr>
              <a:t>Repair</a:t>
            </a:r>
            <a:r>
              <a:rPr lang="nl-NL" sz="1200" dirty="0">
                <a:latin typeface="Arial" panose="020B0604020202020204" pitchFamily="34" charset="0"/>
                <a:cs typeface="Arial" panose="020B0604020202020204" pitchFamily="34" charset="0"/>
              </a:rPr>
              <a:t> Report is submitted referencing the instrument or device “Tag”.  The Maintenance Management System (or MMS) tracks work on that “Tag” so recurring or suspicious problems can be flagged for further investigation.  Checking </a:t>
            </a:r>
            <a:r>
              <a:rPr lang="en-US" sz="1200" dirty="0">
                <a:latin typeface="Arial" panose="020B0604020202020204" pitchFamily="34" charset="0"/>
                <a:cs typeface="Arial" panose="020B0604020202020204" pitchFamily="34" charset="0"/>
              </a:rPr>
              <a:t>these records may identify recurring anomalies</a:t>
            </a:r>
            <a:r>
              <a:rPr lang="nl-NL" sz="1200" dirty="0">
                <a:latin typeface="Arial" panose="020B0604020202020204" pitchFamily="34" charset="0"/>
                <a:cs typeface="Arial" panose="020B0604020202020204" pitchFamily="34" charset="0"/>
              </a:rPr>
              <a:t> that may indicate a cybersecurity breach.</a:t>
            </a:r>
          </a:p>
          <a:p>
            <a:pPr defTabSz="1725738">
              <a:defRPr/>
            </a:pPr>
            <a:endParaRPr lang="nl-NL" sz="1200" dirty="0">
              <a:latin typeface="Arial" panose="020B0604020202020204" pitchFamily="34" charset="0"/>
              <a:cs typeface="Arial" panose="020B0604020202020204" pitchFamily="34" charset="0"/>
            </a:endParaRPr>
          </a:p>
          <a:p>
            <a:pPr defTabSz="1725738">
              <a:defRPr/>
            </a:pPr>
            <a:r>
              <a:rPr lang="nl-NL" sz="1200" dirty="0">
                <a:latin typeface="Arial" panose="020B0604020202020204" pitchFamily="34" charset="0"/>
                <a:cs typeface="Arial" panose="020B0604020202020204" pitchFamily="34" charset="0"/>
              </a:rPr>
              <a:t>ACS software “</a:t>
            </a:r>
            <a:r>
              <a:rPr lang="nl-NL" sz="1200" dirty="0" err="1">
                <a:latin typeface="Arial" panose="020B0604020202020204" pitchFamily="34" charset="0"/>
                <a:cs typeface="Arial" panose="020B0604020202020204" pitchFamily="34" charset="0"/>
              </a:rPr>
              <a:t>patching</a:t>
            </a:r>
            <a:r>
              <a:rPr lang="nl-NL" sz="1200" dirty="0">
                <a:latin typeface="Arial" panose="020B0604020202020204" pitchFamily="34" charset="0"/>
                <a:cs typeface="Arial" panose="020B0604020202020204" pitchFamily="34" charset="0"/>
              </a:rPr>
              <a:t>” and/or intelligent device configuration changes are treated as small repairs.  As with other repairs, an assessment of cyber risk if the patch is not accomplished forms part of the decision of whether to apply the patch immediately or wait for a shutdown.</a:t>
            </a:r>
          </a:p>
          <a:p>
            <a:pPr defTabSz="1725738">
              <a:defRPr/>
            </a:pPr>
            <a:endParaRPr lang="nl-NL" sz="1200" dirty="0">
              <a:latin typeface="Arial" panose="020B0604020202020204" pitchFamily="34" charset="0"/>
              <a:cs typeface="Arial" panose="020B0604020202020204" pitchFamily="34" charset="0"/>
            </a:endParaRPr>
          </a:p>
          <a:p>
            <a:pPr defTabSz="1725738">
              <a:defRPr/>
            </a:pPr>
            <a:r>
              <a:rPr lang="nl-NL" sz="1200" dirty="0">
                <a:latin typeface="Arial" panose="020B0604020202020204" pitchFamily="34" charset="0"/>
                <a:cs typeface="Arial" panose="020B0604020202020204" pitchFamily="34" charset="0"/>
              </a:rPr>
              <a:t>In both small repairs and patching, the Repair Report should include updating the “Golden Copy” of the latest programs or equipment configuration.  This is essential if future unapproved or malicious code changes are to be effectively detected.</a:t>
            </a:r>
          </a:p>
          <a:p>
            <a:endParaRPr lang="nl-NL" sz="1200" b="1" dirty="0">
              <a:cs typeface="Arial" pitchFamily="34" charset="0"/>
            </a:endParaRPr>
          </a:p>
          <a:p>
            <a:endParaRPr lang="nl-NL" sz="1300" dirty="0"/>
          </a:p>
        </p:txBody>
      </p:sp>
      <p:sp>
        <p:nvSpPr>
          <p:cNvPr id="4" name="Slide Number Placeholder 3"/>
          <p:cNvSpPr>
            <a:spLocks noGrp="1"/>
          </p:cNvSpPr>
          <p:nvPr>
            <p:ph type="sldNum" sz="quarter" idx="10"/>
          </p:nvPr>
        </p:nvSpPr>
        <p:spPr/>
        <p:txBody>
          <a:bodyPr/>
          <a:lstStyle/>
          <a:p>
            <a:fld id="{0081A22A-5EE0-44D6-80E0-7101BAAA0CCE}" type="slidenum">
              <a:rPr lang="nl-NL" smtClean="0"/>
              <a:pPr/>
              <a:t>5</a:t>
            </a:fld>
            <a:endParaRPr lang="nl-NL"/>
          </a:p>
        </p:txBody>
      </p:sp>
    </p:spTree>
    <p:extLst>
      <p:ext uri="{BB962C8B-B14F-4D97-AF65-F5344CB8AC3E}">
        <p14:creationId xmlns:p14="http://schemas.microsoft.com/office/powerpoint/2010/main" val="1424030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11213" y="731838"/>
            <a:ext cx="5634037" cy="3170237"/>
          </a:xfrm>
        </p:spPr>
      </p:sp>
      <p:sp>
        <p:nvSpPr>
          <p:cNvPr id="3" name="Notes Placeholder 2"/>
          <p:cNvSpPr>
            <a:spLocks noGrp="1"/>
          </p:cNvSpPr>
          <p:nvPr>
            <p:ph type="body" idx="1"/>
          </p:nvPr>
        </p:nvSpPr>
        <p:spPr>
          <a:xfrm>
            <a:off x="731838" y="4224792"/>
            <a:ext cx="5852160" cy="3780473"/>
          </a:xfrm>
        </p:spPr>
        <p:txBody>
          <a:bodyPr/>
          <a:lstStyle/>
          <a:p>
            <a:pPr defTabSz="1725738" fontAlgn="t">
              <a:defRPr/>
            </a:pPr>
            <a:r>
              <a:rPr lang="en-US" sz="1200" dirty="0">
                <a:latin typeface="Arial" panose="020B0604020202020204" pitchFamily="34" charset="0"/>
                <a:cs typeface="Arial" panose="020B0604020202020204" pitchFamily="34" charset="0"/>
              </a:rPr>
              <a:t>Verify that electronic replacement parts and software updates have been procured with approved cybersecure procedures</a:t>
            </a:r>
          </a:p>
          <a:p>
            <a:pPr defTabSz="1725738" fontAlgn="t">
              <a:defRPr/>
            </a:pPr>
            <a:endParaRPr lang="en-US" sz="1200" dirty="0">
              <a:latin typeface="Arial" panose="020B0604020202020204" pitchFamily="34" charset="0"/>
              <a:cs typeface="Arial" panose="020B0604020202020204" pitchFamily="34" charset="0"/>
            </a:endParaRPr>
          </a:p>
          <a:p>
            <a:pPr defTabSz="1725738" fontAlgn="t">
              <a:defRPr/>
            </a:pPr>
            <a:r>
              <a:rPr lang="en-US" sz="1200" dirty="0">
                <a:latin typeface="Arial" panose="020B0604020202020204" pitchFamily="34" charset="0"/>
                <a:cs typeface="Arial" panose="020B0604020202020204" pitchFamily="34" charset="0"/>
              </a:rPr>
              <a:t>Verify that instrument and other device configuration devices (e.g. hand-held programmers) have been controlled to avoid viruses and changes</a:t>
            </a:r>
          </a:p>
          <a:p>
            <a:pPr defTabSz="1725738" fontAlgn="t">
              <a:defRPr/>
            </a:pPr>
            <a:endParaRPr lang="en-US" sz="1200" dirty="0">
              <a:latin typeface="Arial" panose="020B0604020202020204" pitchFamily="34" charset="0"/>
              <a:cs typeface="Arial" panose="020B0604020202020204" pitchFamily="34" charset="0"/>
            </a:endParaRPr>
          </a:p>
          <a:p>
            <a:pPr defTabSz="1725738" fontAlgn="t">
              <a:defRPr/>
            </a:pPr>
            <a:r>
              <a:rPr lang="en-US" sz="1200" dirty="0">
                <a:latin typeface="Arial" panose="020B0604020202020204" pitchFamily="34" charset="0"/>
                <a:cs typeface="Arial" panose="020B0604020202020204" pitchFamily="34" charset="0"/>
              </a:rPr>
              <a:t>Verify that all data transfer devices (e.g., thumb drives or other media) have been scanned and that those from vendors are certified.</a:t>
            </a:r>
          </a:p>
          <a:p>
            <a:pPr defTabSz="1725738" fontAlgn="t">
              <a:defRPr/>
            </a:pPr>
            <a:endParaRPr lang="en-US" sz="1200" dirty="0">
              <a:latin typeface="Arial" panose="020B0604020202020204" pitchFamily="34" charset="0"/>
              <a:cs typeface="Arial" panose="020B0604020202020204" pitchFamily="34" charset="0"/>
            </a:endParaRPr>
          </a:p>
          <a:p>
            <a:pPr defTabSz="1725738" fontAlgn="t">
              <a:defRPr/>
            </a:pPr>
            <a:r>
              <a:rPr lang="en-US" sz="1200" dirty="0">
                <a:latin typeface="Arial" panose="020B0604020202020204" pitchFamily="34" charset="0"/>
                <a:cs typeface="Arial" panose="020B0604020202020204" pitchFamily="34" charset="0"/>
              </a:rPr>
              <a:t>Affirm that technicians involved in maintenance have received  cybersecurity training </a:t>
            </a:r>
          </a:p>
          <a:p>
            <a:pPr defTabSz="1725738" fontAlgn="t">
              <a:defRPr/>
            </a:pPr>
            <a:endParaRPr lang="en-US" sz="1200" dirty="0">
              <a:latin typeface="Arial" panose="020B0604020202020204" pitchFamily="34" charset="0"/>
              <a:cs typeface="Arial" panose="020B0604020202020204" pitchFamily="34" charset="0"/>
            </a:endParaRPr>
          </a:p>
          <a:p>
            <a:pPr defTabSz="1725738" fontAlgn="t">
              <a:defRPr/>
            </a:pPr>
            <a:r>
              <a:rPr lang="en-US" sz="1200" dirty="0">
                <a:latin typeface="Arial" panose="020B0604020202020204" pitchFamily="34" charset="0"/>
                <a:cs typeface="Arial" panose="020B0604020202020204" pitchFamily="34" charset="0"/>
              </a:rPr>
              <a:t>Consider whether a cyber attack might have caused the reported failures.</a:t>
            </a:r>
          </a:p>
          <a:p>
            <a:pPr defTabSz="1725738" fontAlgn="t">
              <a:defRPr/>
            </a:pPr>
            <a:endParaRPr lang="en-US" sz="1200" dirty="0">
              <a:latin typeface="Arial" panose="020B0604020202020204" pitchFamily="34" charset="0"/>
              <a:cs typeface="Arial" panose="020B0604020202020204" pitchFamily="34" charset="0"/>
            </a:endParaRPr>
          </a:p>
          <a:p>
            <a:pPr defTabSz="1725738" fontAlgn="t">
              <a:defRPr/>
            </a:pPr>
            <a:r>
              <a:rPr lang="en-US" sz="1200" dirty="0">
                <a:latin typeface="Arial" panose="020B0604020202020204" pitchFamily="34" charset="0"/>
                <a:cs typeface="Arial" panose="020B0604020202020204" pitchFamily="34" charset="0"/>
              </a:rPr>
              <a:t>Verify that the “Golden copy” of programs and configurations match what is currently installed. </a:t>
            </a:r>
          </a:p>
          <a:p>
            <a:pPr defTabSz="1725738" fontAlgn="t">
              <a:defRPr/>
            </a:pPr>
            <a:endParaRPr lang="en-US" sz="1200" dirty="0">
              <a:latin typeface="Arial" panose="020B0604020202020204" pitchFamily="34" charset="0"/>
              <a:cs typeface="Arial" panose="020B0604020202020204" pitchFamily="34" charset="0"/>
            </a:endParaRPr>
          </a:p>
          <a:p>
            <a:pPr defTabSz="1725738" fontAlgn="t">
              <a:defRPr/>
            </a:pPr>
            <a:r>
              <a:rPr lang="en-US" sz="1200" dirty="0">
                <a:latin typeface="Arial" panose="020B0604020202020204" pitchFamily="34" charset="0"/>
                <a:cs typeface="Arial" panose="020B0604020202020204" pitchFamily="34" charset="0"/>
              </a:rPr>
              <a:t>If repairs involve any program or configuration changes, make a new “Golden copy” and store this in the secure repository.</a:t>
            </a:r>
          </a:p>
          <a:p>
            <a:endParaRPr lang="en-US" dirty="0"/>
          </a:p>
        </p:txBody>
      </p:sp>
      <p:sp>
        <p:nvSpPr>
          <p:cNvPr id="4" name="Slide Number Placeholder 3"/>
          <p:cNvSpPr>
            <a:spLocks noGrp="1"/>
          </p:cNvSpPr>
          <p:nvPr>
            <p:ph type="sldNum" sz="quarter" idx="5"/>
          </p:nvPr>
        </p:nvSpPr>
        <p:spPr/>
        <p:txBody>
          <a:bodyPr/>
          <a:lstStyle/>
          <a:p>
            <a:fld id="{0081A22A-5EE0-44D6-80E0-7101BAAA0CCE}" type="slidenum">
              <a:rPr lang="nl-NL" smtClean="0"/>
              <a:pPr/>
              <a:t>6</a:t>
            </a:fld>
            <a:endParaRPr lang="nl-NL"/>
          </a:p>
        </p:txBody>
      </p:sp>
    </p:spTree>
    <p:extLst>
      <p:ext uri="{BB962C8B-B14F-4D97-AF65-F5344CB8AC3E}">
        <p14:creationId xmlns:p14="http://schemas.microsoft.com/office/powerpoint/2010/main" val="53220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9963" y="784225"/>
            <a:ext cx="5373687" cy="3022600"/>
          </a:xfrm>
        </p:spPr>
      </p:sp>
      <p:sp>
        <p:nvSpPr>
          <p:cNvPr id="3" name="Notes Placeholder 2"/>
          <p:cNvSpPr>
            <a:spLocks noGrp="1"/>
          </p:cNvSpPr>
          <p:nvPr>
            <p:ph type="body" idx="1"/>
          </p:nvPr>
        </p:nvSpPr>
        <p:spPr>
          <a:xfrm>
            <a:off x="969963" y="4035586"/>
            <a:ext cx="5539313" cy="4173495"/>
          </a:xfrm>
        </p:spPr>
        <p:txBody>
          <a:bodyPr>
            <a:normAutofit/>
          </a:bodyPr>
          <a:lstStyle/>
          <a:p>
            <a:pPr defTabSz="1725738" fontAlgn="t">
              <a:defRPr/>
            </a:pPr>
            <a:r>
              <a:rPr lang="nl-NL" sz="1200" b="1" dirty="0">
                <a:latin typeface="Arial" panose="020B0604020202020204" pitchFamily="34" charset="0"/>
                <a:cs typeface="Arial" panose="020B0604020202020204" pitchFamily="34" charset="0"/>
              </a:rPr>
              <a:t>2 - </a:t>
            </a:r>
            <a:r>
              <a:rPr lang="nl-NL" sz="1200" b="1" dirty="0" err="1">
                <a:latin typeface="Arial" panose="020B0604020202020204" pitchFamily="34" charset="0"/>
                <a:cs typeface="Arial" panose="020B0604020202020204" pitchFamily="34" charset="0"/>
              </a:rPr>
              <a:t>Repairs</a:t>
            </a:r>
            <a:r>
              <a:rPr lang="nl-NL" sz="1200" b="1" dirty="0">
                <a:latin typeface="Arial" panose="020B0604020202020204" pitchFamily="34" charset="0"/>
                <a:cs typeface="Arial" panose="020B0604020202020204" pitchFamily="34" charset="0"/>
              </a:rPr>
              <a:t> </a:t>
            </a:r>
            <a:r>
              <a:rPr lang="nl-NL" sz="1200" b="1" dirty="0" err="1">
                <a:latin typeface="Arial" panose="020B0604020202020204" pitchFamily="34" charset="0"/>
                <a:cs typeface="Arial" panose="020B0604020202020204" pitchFamily="34" charset="0"/>
              </a:rPr>
              <a:t>requiring</a:t>
            </a:r>
            <a:r>
              <a:rPr lang="nl-NL" sz="1200" b="1" dirty="0">
                <a:latin typeface="Arial" panose="020B0604020202020204" pitchFamily="34" charset="0"/>
                <a:cs typeface="Arial" panose="020B0604020202020204" pitchFamily="34" charset="0"/>
              </a:rPr>
              <a:t> special </a:t>
            </a:r>
            <a:r>
              <a:rPr lang="nl-NL" sz="1200" b="1" dirty="0" err="1">
                <a:latin typeface="Arial" panose="020B0604020202020204" pitchFamily="34" charset="0"/>
                <a:cs typeface="Arial" panose="020B0604020202020204" pitchFamily="34" charset="0"/>
              </a:rPr>
              <a:t>parts</a:t>
            </a:r>
            <a:r>
              <a:rPr lang="nl-NL" sz="1200" b="1" dirty="0">
                <a:latin typeface="Arial" panose="020B0604020202020204" pitchFamily="34" charset="0"/>
                <a:cs typeface="Arial" panose="020B0604020202020204" pitchFamily="34" charset="0"/>
              </a:rPr>
              <a:t> </a:t>
            </a:r>
            <a:r>
              <a:rPr lang="nl-NL" sz="1200" b="1" dirty="0" err="1">
                <a:latin typeface="Arial" panose="020B0604020202020204" pitchFamily="34" charset="0"/>
                <a:cs typeface="Arial" panose="020B0604020202020204" pitchFamily="34" charset="0"/>
              </a:rPr>
              <a:t>and</a:t>
            </a:r>
            <a:r>
              <a:rPr lang="nl-NL" sz="1200" b="1" dirty="0">
                <a:latin typeface="Arial" panose="020B0604020202020204" pitchFamily="34" charset="0"/>
                <a:cs typeface="Arial" panose="020B0604020202020204" pitchFamily="34" charset="0"/>
              </a:rPr>
              <a:t>/or skills </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such</a:t>
            </a:r>
            <a:r>
              <a:rPr lang="nl-NL" sz="1200" dirty="0">
                <a:latin typeface="Arial" panose="020B0604020202020204" pitchFamily="34" charset="0"/>
                <a:cs typeface="Arial" panose="020B0604020202020204" pitchFamily="34" charset="0"/>
              </a:rPr>
              <a:t> as </a:t>
            </a:r>
            <a:r>
              <a:rPr lang="nl-NL" sz="1200" dirty="0" err="1">
                <a:latin typeface="Arial" panose="020B0604020202020204" pitchFamily="34" charset="0"/>
                <a:cs typeface="Arial" panose="020B0604020202020204" pitchFamily="34" charset="0"/>
              </a:rPr>
              <a:t>specialized</a:t>
            </a:r>
            <a:r>
              <a:rPr lang="nl-NL" sz="1200" dirty="0">
                <a:latin typeface="Arial" panose="020B0604020202020204" pitchFamily="34" charset="0"/>
                <a:cs typeface="Arial" panose="020B0604020202020204" pitchFamily="34" charset="0"/>
              </a:rPr>
              <a:t> resources and/or equipment, other discipline skills, or 3d party support).</a:t>
            </a:r>
          </a:p>
          <a:p>
            <a:pPr defTabSz="1725738" fontAlgn="t">
              <a:defRPr/>
            </a:pPr>
            <a:br>
              <a:rPr lang="nl-NL" sz="1200" dirty="0">
                <a:latin typeface="Arial" panose="020B0604020202020204" pitchFamily="34" charset="0"/>
                <a:cs typeface="Arial" panose="020B0604020202020204" pitchFamily="34" charset="0"/>
              </a:rPr>
            </a:br>
            <a:r>
              <a:rPr lang="nl-NL" sz="1200" dirty="0">
                <a:latin typeface="Arial" panose="020B0604020202020204" pitchFamily="34" charset="0"/>
                <a:cs typeface="Arial" panose="020B0604020202020204" pitchFamily="34" charset="0"/>
              </a:rPr>
              <a:t>A Work Order signed by Unit Operations Management is needed to take action.  </a:t>
            </a:r>
          </a:p>
          <a:p>
            <a:pPr defTabSz="1725738" fontAlgn="t">
              <a:defRPr/>
            </a:pPr>
            <a:r>
              <a:rPr lang="nl-NL" sz="1200" dirty="0">
                <a:latin typeface="Arial" panose="020B0604020202020204" pitchFamily="34" charset="0"/>
                <a:cs typeface="Arial" panose="020B0604020202020204" pitchFamily="34" charset="0"/>
              </a:rPr>
              <a:t>Plant Engineering, and/or Purchasing support  may </a:t>
            </a:r>
            <a:r>
              <a:rPr lang="nl-NL" sz="1200" dirty="0" err="1">
                <a:latin typeface="Arial" panose="020B0604020202020204" pitchFamily="34" charset="0"/>
                <a:cs typeface="Arial" panose="020B0604020202020204" pitchFamily="34" charset="0"/>
              </a:rPr>
              <a:t>be</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required</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if</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work</a:t>
            </a:r>
            <a:r>
              <a:rPr lang="nl-NL" sz="1200" dirty="0">
                <a:latin typeface="Arial" panose="020B0604020202020204" pitchFamily="34" charset="0"/>
                <a:cs typeface="Arial" panose="020B0604020202020204" pitchFamily="34" charset="0"/>
              </a:rPr>
              <a:t> is </a:t>
            </a:r>
            <a:r>
              <a:rPr lang="nl-NL" sz="1200" dirty="0" err="1">
                <a:latin typeface="Arial" panose="020B0604020202020204" pitchFamily="34" charset="0"/>
                <a:cs typeface="Arial" panose="020B0604020202020204" pitchFamily="34" charset="0"/>
              </a:rPr>
              <a:t>outside</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the</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capability</a:t>
            </a:r>
            <a:r>
              <a:rPr lang="nl-NL" sz="1200" dirty="0">
                <a:latin typeface="Arial" panose="020B0604020202020204" pitchFamily="34" charset="0"/>
                <a:cs typeface="Arial" panose="020B0604020202020204" pitchFamily="34" charset="0"/>
              </a:rPr>
              <a:t> of </a:t>
            </a:r>
            <a:r>
              <a:rPr lang="nl-NL" sz="1200" dirty="0" err="1">
                <a:latin typeface="Arial" panose="020B0604020202020204" pitchFamily="34" charset="0"/>
                <a:cs typeface="Arial" panose="020B0604020202020204" pitchFamily="34" charset="0"/>
              </a:rPr>
              <a:t>the</a:t>
            </a:r>
            <a:r>
              <a:rPr lang="nl-NL" sz="1200" dirty="0">
                <a:latin typeface="Arial" panose="020B0604020202020204" pitchFamily="34" charset="0"/>
                <a:cs typeface="Arial" panose="020B0604020202020204" pitchFamily="34" charset="0"/>
              </a:rPr>
              <a:t> Instrument maintenance department</a:t>
            </a:r>
          </a:p>
          <a:p>
            <a:pPr defTabSz="1725738" fontAlgn="t">
              <a:defRPr/>
            </a:pPr>
            <a:endParaRPr lang="nl-NL" sz="1200" dirty="0">
              <a:latin typeface="Arial" panose="020B0604020202020204" pitchFamily="34" charset="0"/>
              <a:cs typeface="Arial" panose="020B0604020202020204" pitchFamily="34" charset="0"/>
            </a:endParaRPr>
          </a:p>
          <a:p>
            <a:pPr defTabSz="1725738" fontAlgn="t">
              <a:defRPr/>
            </a:pPr>
            <a:r>
              <a:rPr lang="nl-NL" sz="1200" dirty="0">
                <a:latin typeface="Arial" panose="020B0604020202020204" pitchFamily="34" charset="0"/>
                <a:cs typeface="Arial" panose="020B0604020202020204" pitchFamily="34" charset="0"/>
              </a:rPr>
              <a:t>A Maintenance Report is submitted referencing the equipment tags, parts, extra disciplines, engineering and/or other resources used. Data included should include any design information, test data, and </a:t>
            </a:r>
            <a:r>
              <a:rPr lang="nl-NL" sz="1200" dirty="0" err="1">
                <a:latin typeface="Arial" panose="020B0604020202020204" pitchFamily="34" charset="0"/>
                <a:cs typeface="Arial" panose="020B0604020202020204" pitchFamily="34" charset="0"/>
              </a:rPr>
              <a:t>initial</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production</a:t>
            </a:r>
            <a:r>
              <a:rPr lang="nl-NL" sz="1200" dirty="0">
                <a:latin typeface="Arial" panose="020B0604020202020204" pitchFamily="34" charset="0"/>
                <a:cs typeface="Arial" panose="020B0604020202020204" pitchFamily="34" charset="0"/>
              </a:rPr>
              <a:t> data.  A new Golden Copy is </a:t>
            </a:r>
            <a:r>
              <a:rPr lang="nl-NL" sz="1200" dirty="0" err="1">
                <a:latin typeface="Arial" panose="020B0604020202020204" pitchFamily="34" charset="0"/>
                <a:cs typeface="Arial" panose="020B0604020202020204" pitchFamily="34" charset="0"/>
              </a:rPr>
              <a:t>stored</a:t>
            </a:r>
            <a:r>
              <a:rPr lang="nl-NL" sz="1200" dirty="0">
                <a:latin typeface="Arial" panose="020B0604020202020204" pitchFamily="34" charset="0"/>
                <a:cs typeface="Arial" panose="020B0604020202020204" pitchFamily="34" charset="0"/>
              </a:rPr>
              <a:t> of any new device configuration and/or programs.</a:t>
            </a:r>
          </a:p>
          <a:p>
            <a:endParaRPr lang="nl-NL" sz="1300" dirty="0"/>
          </a:p>
        </p:txBody>
      </p:sp>
      <p:sp>
        <p:nvSpPr>
          <p:cNvPr id="4" name="Slide Number Placeholder 3"/>
          <p:cNvSpPr>
            <a:spLocks noGrp="1"/>
          </p:cNvSpPr>
          <p:nvPr>
            <p:ph type="sldNum" sz="quarter" idx="10"/>
          </p:nvPr>
        </p:nvSpPr>
        <p:spPr/>
        <p:txBody>
          <a:bodyPr/>
          <a:lstStyle/>
          <a:p>
            <a:fld id="{0081A22A-5EE0-44D6-80E0-7101BAAA0CCE}" type="slidenum">
              <a:rPr lang="nl-NL" smtClean="0"/>
              <a:pPr/>
              <a:t>7</a:t>
            </a:fld>
            <a:endParaRPr lang="nl-NL"/>
          </a:p>
        </p:txBody>
      </p:sp>
    </p:spTree>
    <p:extLst>
      <p:ext uri="{BB962C8B-B14F-4D97-AF65-F5344CB8AC3E}">
        <p14:creationId xmlns:p14="http://schemas.microsoft.com/office/powerpoint/2010/main" val="1961409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2813" y="763588"/>
            <a:ext cx="5578475" cy="3138487"/>
          </a:xfrm>
        </p:spPr>
      </p:sp>
      <p:sp>
        <p:nvSpPr>
          <p:cNvPr id="3" name="Notes Placeholder 2"/>
          <p:cNvSpPr>
            <a:spLocks noGrp="1"/>
          </p:cNvSpPr>
          <p:nvPr>
            <p:ph type="body" idx="1"/>
          </p:nvPr>
        </p:nvSpPr>
        <p:spPr>
          <a:xfrm>
            <a:off x="912813" y="4129258"/>
            <a:ext cx="5578475" cy="3780473"/>
          </a:xfrm>
        </p:spPr>
        <p:txBody>
          <a:bodyPr>
            <a:normAutofit/>
          </a:bodyPr>
          <a:lstStyle/>
          <a:p>
            <a:pPr fontAlgn="t"/>
            <a:r>
              <a:rPr lang="en-US" sz="1200" dirty="0">
                <a:latin typeface="Arial" panose="020B0604020202020204" pitchFamily="34" charset="0"/>
                <a:cs typeface="Arial" panose="020B0604020202020204" pitchFamily="34" charset="0"/>
              </a:rPr>
              <a:t>Verify that any specialist resources (from plant or a vendor) have received appropriate cybersecurity training.</a:t>
            </a:r>
          </a:p>
          <a:p>
            <a:pPr fontAlgn="t"/>
            <a:endParaRPr lang="en-US" sz="1200" dirty="0">
              <a:latin typeface="Arial" panose="020B0604020202020204" pitchFamily="34" charset="0"/>
              <a:cs typeface="Arial" panose="020B0604020202020204" pitchFamily="34" charset="0"/>
            </a:endParaRPr>
          </a:p>
          <a:p>
            <a:pPr fontAlgn="t"/>
            <a:r>
              <a:rPr lang="en-US" sz="1200" dirty="0">
                <a:latin typeface="Arial" panose="020B0604020202020204" pitchFamily="34" charset="0"/>
                <a:cs typeface="Arial" panose="020B0604020202020204" pitchFamily="34" charset="0"/>
              </a:rPr>
              <a:t>Verify that any published cyber vulnerabilities for instruments and control systems have been addressed.</a:t>
            </a:r>
          </a:p>
          <a:p>
            <a:pPr fontAlgn="t"/>
            <a:endParaRPr lang="en-US" sz="1200" dirty="0">
              <a:latin typeface="Arial" panose="020B0604020202020204" pitchFamily="34" charset="0"/>
              <a:cs typeface="Arial" panose="020B0604020202020204" pitchFamily="34" charset="0"/>
            </a:endParaRPr>
          </a:p>
          <a:p>
            <a:pPr fontAlgn="t"/>
            <a:r>
              <a:rPr lang="en-US" sz="1200" dirty="0">
                <a:latin typeface="Arial" panose="020B0604020202020204" pitchFamily="34" charset="0"/>
                <a:cs typeface="Arial" panose="020B0604020202020204" pitchFamily="34" charset="0"/>
              </a:rPr>
              <a:t>After repairs are tested, verify that any data or code changes are backed up.</a:t>
            </a:r>
          </a:p>
          <a:p>
            <a:pPr fontAlgn="t"/>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Review data and/or code changes for cybersecurity vulnerabilities.  Note: this might be done as part of “digital twin or other testing.”</a:t>
            </a:r>
          </a:p>
          <a:p>
            <a:endParaRPr lang="en-US" sz="1200" dirty="0">
              <a:latin typeface="Arial" panose="020B0604020202020204" pitchFamily="34" charset="0"/>
              <a:cs typeface="Arial" panose="020B0604020202020204" pitchFamily="34" charset="0"/>
            </a:endParaRPr>
          </a:p>
          <a:p>
            <a:pPr fontAlgn="t"/>
            <a:r>
              <a:rPr lang="en-US" sz="1200" dirty="0">
                <a:latin typeface="Arial" panose="020B0604020202020204" pitchFamily="34" charset="0"/>
                <a:cs typeface="Arial" panose="020B0604020202020204" pitchFamily="34" charset="0"/>
              </a:rPr>
              <a:t>Verify that parts drawn from maintenance stores have certified supply chains all the way back to the supplier.</a:t>
            </a:r>
          </a:p>
          <a:p>
            <a:pPr fontAlgn="t"/>
            <a:endParaRPr lang="en-US" sz="1200" dirty="0">
              <a:latin typeface="Arial" panose="020B0604020202020204" pitchFamily="34" charset="0"/>
              <a:cs typeface="Arial" panose="020B0604020202020204" pitchFamily="34" charset="0"/>
            </a:endParaRPr>
          </a:p>
          <a:p>
            <a:pPr fontAlgn="t"/>
            <a:r>
              <a:rPr lang="en-US" sz="1200" dirty="0">
                <a:latin typeface="Arial" panose="020B0604020202020204" pitchFamily="34" charset="0"/>
                <a:cs typeface="Arial" panose="020B0604020202020204" pitchFamily="34" charset="0"/>
              </a:rPr>
              <a:t>If remote access (e.g. for specialist support) is necessary, verify that approved procedures are followed to avoid introducing vulnerabilities.</a:t>
            </a:r>
          </a:p>
          <a:p>
            <a:endParaRPr lang="en-US" dirty="0"/>
          </a:p>
        </p:txBody>
      </p:sp>
      <p:sp>
        <p:nvSpPr>
          <p:cNvPr id="4" name="Slide Number Placeholder 3"/>
          <p:cNvSpPr>
            <a:spLocks noGrp="1"/>
          </p:cNvSpPr>
          <p:nvPr>
            <p:ph type="sldNum" sz="quarter" idx="5"/>
          </p:nvPr>
        </p:nvSpPr>
        <p:spPr/>
        <p:txBody>
          <a:bodyPr/>
          <a:lstStyle/>
          <a:p>
            <a:fld id="{0081A22A-5EE0-44D6-80E0-7101BAAA0CCE}" type="slidenum">
              <a:rPr lang="nl-NL" smtClean="0"/>
              <a:pPr/>
              <a:t>8</a:t>
            </a:fld>
            <a:endParaRPr lang="nl-NL"/>
          </a:p>
        </p:txBody>
      </p:sp>
    </p:spTree>
    <p:extLst>
      <p:ext uri="{BB962C8B-B14F-4D97-AF65-F5344CB8AC3E}">
        <p14:creationId xmlns:p14="http://schemas.microsoft.com/office/powerpoint/2010/main" val="937248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76300" y="798513"/>
            <a:ext cx="5524500" cy="3106737"/>
          </a:xfrm>
        </p:spPr>
      </p:sp>
      <p:sp>
        <p:nvSpPr>
          <p:cNvPr id="3" name="Notes Placeholder 2"/>
          <p:cNvSpPr>
            <a:spLocks noGrp="1"/>
          </p:cNvSpPr>
          <p:nvPr>
            <p:ph type="body" idx="1"/>
          </p:nvPr>
        </p:nvSpPr>
        <p:spPr>
          <a:xfrm>
            <a:off x="786873" y="4055623"/>
            <a:ext cx="5703353" cy="4119386"/>
          </a:xfrm>
        </p:spPr>
        <p:txBody>
          <a:bodyPr>
            <a:normAutofit/>
          </a:bodyPr>
          <a:lstStyle/>
          <a:p>
            <a:pPr defTabSz="1725738">
              <a:defRPr/>
            </a:pPr>
            <a:r>
              <a:rPr lang="nl-NL" sz="1200" b="1" u="sng" dirty="0">
                <a:latin typeface="Arial" panose="020B0604020202020204" pitchFamily="34" charset="0"/>
                <a:cs typeface="Arial" panose="020B0604020202020204" pitchFamily="34" charset="0"/>
              </a:rPr>
              <a:t>3) Maintenance requiring unit shutdown </a:t>
            </a:r>
            <a:r>
              <a:rPr lang="nl-NL" sz="1200" dirty="0">
                <a:latin typeface="Arial" panose="020B0604020202020204" pitchFamily="34" charset="0"/>
                <a:cs typeface="Arial" panose="020B0604020202020204" pitchFamily="34" charset="0"/>
              </a:rPr>
              <a:t>– Repairs or changes that require a Unit shutdown to be completed safely.  This also includes non-urgent repairs where replacement can be delayed until the next shutdown when the work can be done more conveniently.</a:t>
            </a:r>
          </a:p>
          <a:p>
            <a:pPr defTabSz="1725738">
              <a:defRPr/>
            </a:pPr>
            <a:endParaRPr lang="nl-NL" sz="1200" dirty="0">
              <a:latin typeface="Arial" panose="020B0604020202020204" pitchFamily="34" charset="0"/>
              <a:cs typeface="Arial" panose="020B0604020202020204" pitchFamily="34" charset="0"/>
            </a:endParaRPr>
          </a:p>
          <a:p>
            <a:pPr defTabSz="1725738">
              <a:defRPr/>
            </a:pPr>
            <a:r>
              <a:rPr lang="nl-NL" sz="1200" dirty="0">
                <a:latin typeface="Arial" panose="020B0604020202020204" pitchFamily="34" charset="0"/>
                <a:cs typeface="Arial" panose="020B0604020202020204" pitchFamily="34" charset="0"/>
              </a:rPr>
              <a:t>A work order signed by Plant Management is needed to take action. </a:t>
            </a:r>
          </a:p>
          <a:p>
            <a:pPr defTabSz="1725738">
              <a:defRPr/>
            </a:pPr>
            <a:endParaRPr lang="nl-NL" sz="1200" dirty="0">
              <a:latin typeface="Arial" panose="020B0604020202020204" pitchFamily="34" charset="0"/>
              <a:cs typeface="Arial" panose="020B0604020202020204" pitchFamily="34" charset="0"/>
            </a:endParaRPr>
          </a:p>
          <a:p>
            <a:pPr defTabSz="1725738">
              <a:defRPr/>
            </a:pPr>
            <a:r>
              <a:rPr lang="nl-NL" sz="1200" dirty="0">
                <a:latin typeface="Arial" panose="020B0604020202020204" pitchFamily="34" charset="0"/>
                <a:cs typeface="Arial" panose="020B0604020202020204" pitchFamily="34" charset="0"/>
              </a:rPr>
              <a:t>The maintenance organization typically provides scheduling and supervision from plant shutdown to plant startup.  External contractors or vendor support may be needed, requiring Plant Engineering, Procurement, </a:t>
            </a:r>
          </a:p>
          <a:p>
            <a:pPr defTabSz="1725738">
              <a:defRPr/>
            </a:pPr>
            <a:endParaRPr lang="nl-NL" sz="1200" dirty="0">
              <a:latin typeface="Arial" panose="020B0604020202020204" pitchFamily="34" charset="0"/>
              <a:cs typeface="Arial" panose="020B0604020202020204" pitchFamily="34" charset="0"/>
            </a:endParaRPr>
          </a:p>
          <a:p>
            <a:pPr defTabSz="1725738">
              <a:defRPr/>
            </a:pPr>
            <a:r>
              <a:rPr lang="nl-NL" sz="1200" dirty="0">
                <a:latin typeface="Arial" panose="020B0604020202020204" pitchFamily="34" charset="0"/>
                <a:cs typeface="Arial" panose="020B0604020202020204" pitchFamily="34" charset="0"/>
              </a:rPr>
              <a:t>Certain equipment may need inspection and/or testing </a:t>
            </a:r>
            <a:r>
              <a:rPr lang="nl-NL" sz="1200" dirty="0" err="1">
                <a:latin typeface="Arial" panose="020B0604020202020204" pitchFamily="34" charset="0"/>
                <a:cs typeface="Arial" panose="020B0604020202020204" pitchFamily="34" charset="0"/>
              </a:rPr>
              <a:t>before</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approval</a:t>
            </a:r>
            <a:r>
              <a:rPr lang="nl-NL" sz="1200" dirty="0">
                <a:latin typeface="Arial" panose="020B0604020202020204" pitchFamily="34" charset="0"/>
                <a:cs typeface="Arial" panose="020B0604020202020204" pitchFamily="34" charset="0"/>
              </a:rPr>
              <a:t> to restart </a:t>
            </a:r>
            <a:r>
              <a:rPr lang="nl-NL" sz="1200" dirty="0" err="1">
                <a:latin typeface="Arial" panose="020B0604020202020204" pitchFamily="34" charset="0"/>
                <a:cs typeface="Arial" panose="020B0604020202020204" pitchFamily="34" charset="0"/>
              </a:rPr>
              <a:t>the</a:t>
            </a:r>
            <a:r>
              <a:rPr lang="nl-NL" sz="1200" dirty="0">
                <a:latin typeface="Arial" panose="020B0604020202020204" pitchFamily="34" charset="0"/>
                <a:cs typeface="Arial" panose="020B0604020202020204" pitchFamily="34" charset="0"/>
              </a:rPr>
              <a:t> </a:t>
            </a:r>
            <a:r>
              <a:rPr lang="nl-NL" sz="1200" dirty="0" err="1">
                <a:latin typeface="Arial" panose="020B0604020202020204" pitchFamily="34" charset="0"/>
                <a:cs typeface="Arial" panose="020B0604020202020204" pitchFamily="34" charset="0"/>
              </a:rPr>
              <a:t>production</a:t>
            </a:r>
            <a:r>
              <a:rPr lang="nl-NL" sz="1200" dirty="0">
                <a:latin typeface="Arial" panose="020B0604020202020204" pitchFamily="34" charset="0"/>
                <a:cs typeface="Arial" panose="020B0604020202020204" pitchFamily="34" charset="0"/>
              </a:rPr>
              <a:t> unit. A maintenance report is submitted referencing equipment tags, parts, extra disciplines, resources, and any test data.</a:t>
            </a:r>
            <a:endParaRPr lang="nl-NL"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0081A22A-5EE0-44D6-80E0-7101BAAA0CCE}" type="slidenum">
              <a:rPr lang="nl-NL" smtClean="0"/>
              <a:pPr/>
              <a:t>9</a:t>
            </a:fld>
            <a:endParaRPr lang="nl-NL"/>
          </a:p>
        </p:txBody>
      </p:sp>
    </p:spTree>
    <p:extLst>
      <p:ext uri="{BB962C8B-B14F-4D97-AF65-F5344CB8AC3E}">
        <p14:creationId xmlns:p14="http://schemas.microsoft.com/office/powerpoint/2010/main" val="15178610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7.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1_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9636864-6FA9-81F7-2D47-02B05C8A7ADA}"/>
              </a:ext>
            </a:extLst>
          </p:cNvPr>
          <p:cNvSpPr>
            <a:spLocks noGrp="1" noChangeArrowheads="1"/>
          </p:cNvSpPr>
          <p:nvPr>
            <p:ph type="ctrTitle"/>
          </p:nvPr>
        </p:nvSpPr>
        <p:spPr bwMode="auto">
          <a:xfrm>
            <a:off x="568961" y="1533382"/>
            <a:ext cx="4865392" cy="2092881"/>
          </a:xfrm>
          <a:prstGeom prst="rect">
            <a:avLst/>
          </a:prstGeom>
        </p:spPr>
        <p:txBody>
          <a:bodyPr/>
          <a:lstStyle>
            <a:lvl1pPr algn="l">
              <a:defRPr lang="en-US" altLang="en-US" sz="3400" kern="1200" noProof="0" dirty="0">
                <a:solidFill>
                  <a:srgbClr val="003E6B"/>
                </a:solidFill>
                <a:latin typeface="Arial Black" panose="020B0A04020102020204" pitchFamily="34" charset="0"/>
                <a:ea typeface="+mn-ea"/>
                <a:cs typeface="+mn-cs"/>
              </a:defRPr>
            </a:lvl1pPr>
          </a:lstStyle>
          <a:p>
            <a:pPr lvl="0"/>
            <a:r>
              <a:rPr lang="en-US" altLang="en-US" noProof="0" dirty="0"/>
              <a:t>Click to edit Master title style</a:t>
            </a:r>
          </a:p>
        </p:txBody>
      </p:sp>
      <p:pic>
        <p:nvPicPr>
          <p:cNvPr id="8" name="Picture 7" descr="Icon&#10;&#10;Description automatically generated">
            <a:extLst>
              <a:ext uri="{FF2B5EF4-FFF2-40B4-BE49-F238E27FC236}">
                <a16:creationId xmlns:a16="http://schemas.microsoft.com/office/drawing/2014/main" id="{C35467A0-CB58-34C5-7D06-610A54A6C3C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64651" y="4770707"/>
            <a:ext cx="474310" cy="324903"/>
          </a:xfrm>
          <a:prstGeom prst="rect">
            <a:avLst/>
          </a:prstGeom>
        </p:spPr>
      </p:pic>
      <p:pic>
        <p:nvPicPr>
          <p:cNvPr id="10" name="Picture 9">
            <a:extLst>
              <a:ext uri="{FF2B5EF4-FFF2-40B4-BE49-F238E27FC236}">
                <a16:creationId xmlns:a16="http://schemas.microsoft.com/office/drawing/2014/main" id="{C55FE603-D7DF-89ED-E1D2-4BC0F30741A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79773" y="4743123"/>
            <a:ext cx="1414447" cy="509201"/>
          </a:xfrm>
          <a:prstGeom prst="rect">
            <a:avLst/>
          </a:prstGeom>
        </p:spPr>
      </p:pic>
      <p:pic>
        <p:nvPicPr>
          <p:cNvPr id="13" name="Graphic 12">
            <a:extLst>
              <a:ext uri="{FF2B5EF4-FFF2-40B4-BE49-F238E27FC236}">
                <a16:creationId xmlns:a16="http://schemas.microsoft.com/office/drawing/2014/main" id="{E16A3C78-8093-0BBC-84DA-6BE93B2CA3D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0" y="5625378"/>
            <a:ext cx="4897120" cy="1232622"/>
          </a:xfrm>
          <a:prstGeom prst="rect">
            <a:avLst/>
          </a:prstGeom>
        </p:spPr>
      </p:pic>
      <p:sp>
        <p:nvSpPr>
          <p:cNvPr id="17" name="Subtitle 4">
            <a:extLst>
              <a:ext uri="{FF2B5EF4-FFF2-40B4-BE49-F238E27FC236}">
                <a16:creationId xmlns:a16="http://schemas.microsoft.com/office/drawing/2014/main" id="{53481B56-2748-4791-16FC-AA0E568F32BF}"/>
              </a:ext>
            </a:extLst>
          </p:cNvPr>
          <p:cNvSpPr>
            <a:spLocks noGrp="1" noChangeArrowheads="1"/>
          </p:cNvSpPr>
          <p:nvPr>
            <p:ph type="subTitle" idx="1"/>
          </p:nvPr>
        </p:nvSpPr>
        <p:spPr bwMode="auto">
          <a:xfrm>
            <a:off x="568961" y="3646629"/>
            <a:ext cx="4865392" cy="916745"/>
          </a:xfrm>
          <a:prstGeom prst="rect">
            <a:avLst/>
          </a:prstGeom>
        </p:spPr>
        <p:txBody>
          <a:bodyPr/>
          <a:lstStyle>
            <a:lvl1pPr marL="0" indent="0">
              <a:buFontTx/>
              <a:buNone/>
              <a:defRPr lang="en-US" altLang="en-US" sz="1600" b="1" kern="1200" noProof="0" dirty="0">
                <a:solidFill>
                  <a:schemeClr val="accent1"/>
                </a:solidFill>
                <a:latin typeface="+mn-lt"/>
                <a:ea typeface="+mn-ea"/>
                <a:cs typeface="+mn-cs"/>
              </a:defRPr>
            </a:lvl1pPr>
          </a:lstStyle>
          <a:p>
            <a:pPr lvl="0"/>
            <a:r>
              <a:rPr lang="en-US" altLang="en-US" noProof="0" dirty="0"/>
              <a:t>Click to edit Master subtitle style</a:t>
            </a:r>
          </a:p>
        </p:txBody>
      </p:sp>
      <p:sp>
        <p:nvSpPr>
          <p:cNvPr id="20" name="Content Placeholder 5">
            <a:extLst>
              <a:ext uri="{FF2B5EF4-FFF2-40B4-BE49-F238E27FC236}">
                <a16:creationId xmlns:a16="http://schemas.microsoft.com/office/drawing/2014/main" id="{F9C97D0B-9AB9-567E-C9AB-107BA8840A05}"/>
              </a:ext>
            </a:extLst>
          </p:cNvPr>
          <p:cNvSpPr>
            <a:spLocks noGrp="1"/>
          </p:cNvSpPr>
          <p:nvPr>
            <p:ph sz="quarter" idx="4" hasCustomPrompt="1"/>
          </p:nvPr>
        </p:nvSpPr>
        <p:spPr>
          <a:xfrm>
            <a:off x="453947" y="5830511"/>
            <a:ext cx="3657600" cy="315763"/>
          </a:xfrm>
          <a:prstGeom prst="rect">
            <a:avLst/>
          </a:prstGeom>
        </p:spPr>
        <p:txBody>
          <a:bodyPr/>
          <a:lstStyle>
            <a:lvl1pPr marL="0" indent="0">
              <a:spcBef>
                <a:spcPts val="0"/>
              </a:spcBef>
              <a:buNone/>
              <a:defRPr sz="1600" b="1">
                <a:solidFill>
                  <a:schemeClr val="tx2"/>
                </a:solidFill>
                <a:latin typeface="Arial" panose="020B0604020202020204" pitchFamily="34" charset="0"/>
                <a:cs typeface="Arial" panose="020B0604020202020204" pitchFamily="34" charset="0"/>
              </a:defRPr>
            </a:lvl1pPr>
            <a:lvl2pPr marL="457200" indent="-228600">
              <a:buFont typeface="Arial" panose="020B0604020202020204" pitchFamily="34" charset="0"/>
              <a:buChar char="•"/>
              <a:defRPr/>
            </a:lvl2pPr>
            <a:lvl3pPr marL="685800" indent="-228600">
              <a:defRPr/>
            </a:lvl3pPr>
            <a:lvl4pPr marL="1600200" indent="-228600">
              <a:buFont typeface="Segoe UI" panose="020B0502040204020203" pitchFamily="34" charset="0"/>
              <a:buChar char="–"/>
              <a:defRPr/>
            </a:lvl4pPr>
          </a:lstStyle>
          <a:p>
            <a:pPr lvl="0"/>
            <a:r>
              <a:rPr lang="en-US" dirty="0"/>
              <a:t>Insert Heading Here </a:t>
            </a:r>
          </a:p>
        </p:txBody>
      </p:sp>
      <p:sp>
        <p:nvSpPr>
          <p:cNvPr id="22" name="Content Placeholder 5">
            <a:extLst>
              <a:ext uri="{FF2B5EF4-FFF2-40B4-BE49-F238E27FC236}">
                <a16:creationId xmlns:a16="http://schemas.microsoft.com/office/drawing/2014/main" id="{21E64B25-4640-2095-6351-F6B63E0F574F}"/>
              </a:ext>
            </a:extLst>
          </p:cNvPr>
          <p:cNvSpPr>
            <a:spLocks noGrp="1"/>
          </p:cNvSpPr>
          <p:nvPr>
            <p:ph sz="quarter" idx="10"/>
          </p:nvPr>
        </p:nvSpPr>
        <p:spPr>
          <a:xfrm>
            <a:off x="465449" y="6158102"/>
            <a:ext cx="3657600" cy="703951"/>
          </a:xfrm>
          <a:prstGeom prst="rect">
            <a:avLst/>
          </a:prstGeom>
        </p:spPr>
        <p:txBody>
          <a:bodyPr/>
          <a:lstStyle>
            <a:lvl1pPr marL="0" indent="0">
              <a:spcBef>
                <a:spcPts val="0"/>
              </a:spcBef>
              <a:buNone/>
              <a:defRPr lang="en-US" sz="1050" kern="1200" dirty="0">
                <a:solidFill>
                  <a:schemeClr val="tx2"/>
                </a:solidFill>
                <a:latin typeface="Calibri" panose="020F0502020204030204" pitchFamily="34" charset="0"/>
                <a:ea typeface="+mn-ea"/>
                <a:cs typeface="Calibri" panose="020F0502020204030204" pitchFamily="34" charset="0"/>
              </a:defRPr>
            </a:lvl1pPr>
            <a:lvl2pPr marL="228600" indent="0">
              <a:buFont typeface="Arial" panose="020B0604020202020204" pitchFamily="34" charset="0"/>
              <a:buNone/>
              <a:defRPr lang="en-US" sz="1050" kern="1200" dirty="0">
                <a:solidFill>
                  <a:schemeClr val="tx2"/>
                </a:solidFill>
                <a:latin typeface="+mn-lt"/>
                <a:ea typeface="+mn-ea"/>
                <a:cs typeface="+mn-cs"/>
              </a:defRPr>
            </a:lvl2pPr>
            <a:lvl3pPr marL="457200" indent="0">
              <a:buNone/>
              <a:defRPr lang="en-US" sz="1050" kern="1200" dirty="0">
                <a:solidFill>
                  <a:schemeClr val="tx2"/>
                </a:solidFill>
                <a:latin typeface="+mn-lt"/>
                <a:ea typeface="+mn-ea"/>
                <a:cs typeface="+mn-cs"/>
              </a:defRPr>
            </a:lvl3pPr>
            <a:lvl4pPr marL="1600200" indent="-228600">
              <a:buFont typeface="Segoe UI" panose="020B0502040204020203" pitchFamily="34" charset="0"/>
              <a:buChar char="–"/>
              <a:defRPr/>
            </a:lvl4pPr>
          </a:lstStyle>
          <a:p>
            <a:pPr lvl="0"/>
            <a:r>
              <a:rPr lang="en-US" dirty="0"/>
              <a:t>Click to edit Master text styles</a:t>
            </a:r>
          </a:p>
        </p:txBody>
      </p:sp>
      <p:sp>
        <p:nvSpPr>
          <p:cNvPr id="24" name="Content Placeholder 5">
            <a:extLst>
              <a:ext uri="{FF2B5EF4-FFF2-40B4-BE49-F238E27FC236}">
                <a16:creationId xmlns:a16="http://schemas.microsoft.com/office/drawing/2014/main" id="{9C5A4F04-3D30-E37B-6E63-1E59ADC09ECA}"/>
              </a:ext>
            </a:extLst>
          </p:cNvPr>
          <p:cNvSpPr>
            <a:spLocks noGrp="1"/>
          </p:cNvSpPr>
          <p:nvPr>
            <p:ph sz="quarter" idx="11" hasCustomPrompt="1"/>
          </p:nvPr>
        </p:nvSpPr>
        <p:spPr>
          <a:xfrm>
            <a:off x="1037243" y="4766656"/>
            <a:ext cx="1849726" cy="315763"/>
          </a:xfrm>
          <a:prstGeom prst="rect">
            <a:avLst/>
          </a:prstGeom>
        </p:spPr>
        <p:txBody>
          <a:bodyPr/>
          <a:lstStyle>
            <a:lvl1pPr marL="0" indent="0">
              <a:spcBef>
                <a:spcPts val="0"/>
              </a:spcBef>
              <a:buNone/>
              <a:defRPr sz="900" b="0">
                <a:solidFill>
                  <a:schemeClr val="tx2"/>
                </a:solidFill>
                <a:latin typeface="Calibri" panose="020F0502020204030204" pitchFamily="34" charset="0"/>
                <a:cs typeface="Calibri" panose="020F0502020204030204" pitchFamily="34" charset="0"/>
              </a:defRPr>
            </a:lvl1pPr>
            <a:lvl2pPr marL="457200" indent="-228600">
              <a:buFont typeface="Arial" panose="020B0604020202020204" pitchFamily="34" charset="0"/>
              <a:buChar char="•"/>
              <a:defRPr/>
            </a:lvl2pPr>
            <a:lvl3pPr marL="685800" indent="-228600">
              <a:defRPr/>
            </a:lvl3pPr>
            <a:lvl4pPr marL="1600200" indent="-228600">
              <a:buFont typeface="Segoe UI" panose="020B0502040204020203" pitchFamily="34" charset="0"/>
              <a:buChar char="–"/>
              <a:defRPr/>
            </a:lvl4pPr>
          </a:lstStyle>
          <a:p>
            <a:pPr lvl="0"/>
            <a:r>
              <a:rPr lang="en-US" dirty="0"/>
              <a:t>Text Here </a:t>
            </a:r>
          </a:p>
        </p:txBody>
      </p:sp>
    </p:spTree>
    <p:custDataLst>
      <p:tags r:id="rId1"/>
    </p:custDataLst>
    <p:extLst>
      <p:ext uri="{BB962C8B-B14F-4D97-AF65-F5344CB8AC3E}">
        <p14:creationId xmlns:p14="http://schemas.microsoft.com/office/powerpoint/2010/main" val="3742731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hyperlink" Target="https://creativecommons.org/share-your-work/cclicenses/"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gif"/><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customXml" Target="../ink/ink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9">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10"/>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2"/>
            <a:extLst>
              <a:ext uri="{FF2B5EF4-FFF2-40B4-BE49-F238E27FC236}">
                <a16:creationId xmlns:a16="http://schemas.microsoft.com/office/drawing/2014/main" id="{9AA145BA-F87D-D462-EEB8-8BE224154350}"/>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8"/>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8.xml"/><Relationship Id="rId6" Type="http://schemas.openxmlformats.org/officeDocument/2006/relationships/image" Target="../media/image8.jpg"/><Relationship Id="rId5" Type="http://schemas.openxmlformats.org/officeDocument/2006/relationships/image" Target="../media/image4.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1.xml"/><Relationship Id="rId5" Type="http://schemas.openxmlformats.org/officeDocument/2006/relationships/hyperlink" Target="https://creativecommons.org/licenses/by-sa/4.0/" TargetMode="Externa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22.xml"/><Relationship Id="rId5" Type="http://schemas.openxmlformats.org/officeDocument/2006/relationships/hyperlink" Target="mailto:gary.rathwell@outlook.com" TargetMode="Externa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11.xml"/><Relationship Id="rId5" Type="http://schemas.openxmlformats.org/officeDocument/2006/relationships/image" Target="../media/image2.png"/><Relationship Id="rId4" Type="http://schemas.openxmlformats.org/officeDocument/2006/relationships/hyperlink" Target="https://creativecommons.org/share-your-work/cclicenses/"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1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9F37F3-93EB-95BE-01AB-2CB8F93FC035}"/>
              </a:ext>
            </a:extLst>
          </p:cNvPr>
          <p:cNvSpPr txBox="1"/>
          <p:nvPr/>
        </p:nvSpPr>
        <p:spPr>
          <a:xfrm>
            <a:off x="6592238" y="2702931"/>
            <a:ext cx="1738858" cy="923330"/>
          </a:xfrm>
          <a:prstGeom prst="rect">
            <a:avLst/>
          </a:prstGeom>
          <a:noFill/>
        </p:spPr>
        <p:txBody>
          <a:bodyPr wrap="square">
            <a:spAutoFit/>
          </a:bodyPr>
          <a:lstStyle/>
          <a:p>
            <a:pPr defTabSz="457200"/>
            <a:r>
              <a:rPr lang="en-US" dirty="0">
                <a:solidFill>
                  <a:srgbClr val="000000"/>
                </a:solidFill>
                <a:latin typeface="Open Sans"/>
              </a:rPr>
              <a:t>Image is from</a:t>
            </a:r>
          </a:p>
          <a:p>
            <a:pPr defTabSz="457200"/>
            <a:r>
              <a:rPr lang="en-US" dirty="0">
                <a:solidFill>
                  <a:srgbClr val="000000"/>
                </a:solidFill>
                <a:latin typeface="Open Sans"/>
              </a:rPr>
              <a:t>PowerPoint</a:t>
            </a:r>
          </a:p>
          <a:p>
            <a:pPr defTabSz="457200"/>
            <a:r>
              <a:rPr lang="en-US" dirty="0">
                <a:solidFill>
                  <a:srgbClr val="000000"/>
                </a:solidFill>
                <a:latin typeface="Open Sans"/>
              </a:rPr>
              <a:t>Stock Images</a:t>
            </a:r>
          </a:p>
        </p:txBody>
      </p:sp>
      <p:sp>
        <p:nvSpPr>
          <p:cNvPr id="26" name="Title 25">
            <a:extLst>
              <a:ext uri="{FF2B5EF4-FFF2-40B4-BE49-F238E27FC236}">
                <a16:creationId xmlns:a16="http://schemas.microsoft.com/office/drawing/2014/main" id="{5E2E4309-9C61-0E4A-29B4-DEF5839746F2}"/>
              </a:ext>
            </a:extLst>
          </p:cNvPr>
          <p:cNvSpPr>
            <a:spLocks noGrp="1"/>
          </p:cNvSpPr>
          <p:nvPr>
            <p:ph type="ctrTitle"/>
          </p:nvPr>
        </p:nvSpPr>
        <p:spPr>
          <a:xfrm>
            <a:off x="725258" y="1001552"/>
            <a:ext cx="4575614" cy="1567609"/>
          </a:xfrm>
        </p:spPr>
        <p:txBody>
          <a:bodyPr/>
          <a:lstStyle/>
          <a:p>
            <a:r>
              <a:rPr lang="en-US" dirty="0"/>
              <a:t>Cybersecure Plant Maintenance</a:t>
            </a:r>
            <a:br>
              <a:rPr lang="en-US" dirty="0"/>
            </a:br>
            <a:r>
              <a:rPr lang="en-US" dirty="0"/>
              <a:t>Procedures</a:t>
            </a:r>
          </a:p>
        </p:txBody>
      </p:sp>
      <p:sp>
        <p:nvSpPr>
          <p:cNvPr id="8" name="TextBox 7">
            <a:extLst>
              <a:ext uri="{FF2B5EF4-FFF2-40B4-BE49-F238E27FC236}">
                <a16:creationId xmlns:a16="http://schemas.microsoft.com/office/drawing/2014/main" id="{CEABAFD2-EB82-8D3D-1A87-AAAACC01D7E4}"/>
              </a:ext>
            </a:extLst>
          </p:cNvPr>
          <p:cNvSpPr txBox="1"/>
          <p:nvPr/>
        </p:nvSpPr>
        <p:spPr>
          <a:xfrm>
            <a:off x="904468" y="3000408"/>
            <a:ext cx="3653935" cy="1567609"/>
          </a:xfrm>
          <a:prstGeom prst="rect">
            <a:avLst/>
          </a:prstGeom>
          <a:noFill/>
        </p:spPr>
        <p:txBody>
          <a:bodyPr wrap="square" lIns="0" tIns="0" rIns="0" bIns="0" rtlCol="0">
            <a:spAutoFit/>
          </a:bodyPr>
          <a:lstStyle/>
          <a:p>
            <a:pPr algn="ctr"/>
            <a:r>
              <a:rPr lang="en-US"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MLM-37-A</a:t>
            </a:r>
          </a:p>
          <a:p>
            <a:pPr algn="ctr"/>
            <a:r>
              <a:rPr lang="en-US" sz="8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  </a:t>
            </a:r>
          </a:p>
          <a:p>
            <a:r>
              <a:rPr lang="en-US" sz="1588" dirty="0">
                <a:solidFill>
                  <a:schemeClr val="tx2"/>
                </a:solidFill>
                <a:latin typeface="Arial" panose="020B0604020202020204" pitchFamily="34" charset="0"/>
                <a:ea typeface="Open Sans Extrabold" panose="020B0906030804020204" pitchFamily="34" charset="0"/>
                <a:cs typeface="Arial" panose="020B0604020202020204" pitchFamily="34" charset="0"/>
              </a:rPr>
              <a:t>Industry 		–  Process</a:t>
            </a:r>
          </a:p>
          <a:p>
            <a:r>
              <a:rPr lang="en-US" sz="1588" dirty="0">
                <a:solidFill>
                  <a:schemeClr val="tx2"/>
                </a:solidFill>
                <a:latin typeface="Arial" panose="020B0604020202020204" pitchFamily="34" charset="0"/>
                <a:ea typeface="Open Sans Extrabold" panose="020B0906030804020204" pitchFamily="34" charset="0"/>
                <a:cs typeface="Arial" panose="020B0604020202020204" pitchFamily="34" charset="0"/>
              </a:rPr>
              <a:t>Principal Role 	–  Owner</a:t>
            </a:r>
          </a:p>
          <a:p>
            <a:r>
              <a:rPr lang="en-US" sz="1588" dirty="0">
                <a:solidFill>
                  <a:schemeClr val="tx2"/>
                </a:solidFill>
                <a:latin typeface="Arial" panose="020B0604020202020204" pitchFamily="34" charset="0"/>
                <a:ea typeface="Open Sans Extrabold" panose="020B0906030804020204" pitchFamily="34" charset="0"/>
                <a:cs typeface="Arial" panose="020B0604020202020204" pitchFamily="34" charset="0"/>
              </a:rPr>
              <a:t>Professional Role	–  All</a:t>
            </a:r>
          </a:p>
          <a:p>
            <a:r>
              <a:rPr lang="en-US" sz="1588" dirty="0">
                <a:solidFill>
                  <a:schemeClr val="tx2"/>
                </a:solidFill>
                <a:latin typeface="Arial" panose="020B0604020202020204" pitchFamily="34" charset="0"/>
                <a:ea typeface="Open Sans Extrabold" panose="020B0906030804020204" pitchFamily="34" charset="0"/>
                <a:cs typeface="Arial" panose="020B0604020202020204" pitchFamily="34" charset="0"/>
              </a:rPr>
              <a:t>Enterprise Phase 	–  Master Planning</a:t>
            </a:r>
          </a:p>
          <a:p>
            <a:endParaRPr lang="en-US" sz="1235" dirty="0">
              <a:solidFill>
                <a:schemeClr val="tx2"/>
              </a:solidFill>
            </a:endParaRPr>
          </a:p>
        </p:txBody>
      </p:sp>
      <p:pic>
        <p:nvPicPr>
          <p:cNvPr id="13" name="Picture 12" descr="Icon&#10;&#10;Description automatically generated">
            <a:extLst>
              <a:ext uri="{FF2B5EF4-FFF2-40B4-BE49-F238E27FC236}">
                <a16:creationId xmlns:a16="http://schemas.microsoft.com/office/drawing/2014/main" id="{060E9667-C171-0EF6-75C4-13F9B5728E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4468" y="5316073"/>
            <a:ext cx="516357" cy="471607"/>
          </a:xfrm>
          <a:prstGeom prst="rect">
            <a:avLst/>
          </a:prstGeom>
        </p:spPr>
      </p:pic>
      <p:sp>
        <p:nvSpPr>
          <p:cNvPr id="14" name="TextBox 13">
            <a:extLst>
              <a:ext uri="{FF2B5EF4-FFF2-40B4-BE49-F238E27FC236}">
                <a16:creationId xmlns:a16="http://schemas.microsoft.com/office/drawing/2014/main" id="{1334736B-742F-093F-BB23-E74644B26A05}"/>
              </a:ext>
            </a:extLst>
          </p:cNvPr>
          <p:cNvSpPr txBox="1"/>
          <p:nvPr/>
        </p:nvSpPr>
        <p:spPr>
          <a:xfrm>
            <a:off x="1696543" y="5332476"/>
            <a:ext cx="2175799" cy="488724"/>
          </a:xfrm>
          <a:prstGeom prst="rect">
            <a:avLst/>
          </a:prstGeom>
          <a:noFill/>
        </p:spPr>
        <p:txBody>
          <a:bodyPr wrap="square" lIns="0" tIns="0" rIns="0" bIns="0" rtlCol="0">
            <a:spAutoFit/>
          </a:bodyPr>
          <a:lstStyle/>
          <a:p>
            <a:r>
              <a:rPr lang="en-US" sz="1588" dirty="0">
                <a:latin typeface="Arial" panose="020B0604020202020204" pitchFamily="34" charset="0"/>
                <a:cs typeface="Arial" panose="020B0604020202020204" pitchFamily="34" charset="0"/>
              </a:rPr>
              <a:t>Turn on your audio and click start to begin video</a:t>
            </a:r>
          </a:p>
        </p:txBody>
      </p:sp>
      <p:pic>
        <p:nvPicPr>
          <p:cNvPr id="15" name="Picture 14">
            <a:extLst>
              <a:ext uri="{FF2B5EF4-FFF2-40B4-BE49-F238E27FC236}">
                <a16:creationId xmlns:a16="http://schemas.microsoft.com/office/drawing/2014/main" id="{B990F8E9-FD37-0698-03BD-ACA4156B014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02779" y="5406842"/>
            <a:ext cx="936031" cy="449295"/>
          </a:xfrm>
          <a:prstGeom prst="rect">
            <a:avLst/>
          </a:prstGeom>
        </p:spPr>
      </p:pic>
      <p:pic>
        <p:nvPicPr>
          <p:cNvPr id="16" name="Picture 15" descr="Oil refinery against blue sky">
            <a:extLst>
              <a:ext uri="{FF2B5EF4-FFF2-40B4-BE49-F238E27FC236}">
                <a16:creationId xmlns:a16="http://schemas.microsoft.com/office/drawing/2014/main" id="{711AC94E-003F-52BF-CEB2-7986FB9A70B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08104" y="1473032"/>
            <a:ext cx="6573788" cy="3697755"/>
          </a:xfrm>
          <a:prstGeom prst="rect">
            <a:avLst/>
          </a:prstGeom>
        </p:spPr>
      </p:pic>
    </p:spTree>
    <p:custDataLst>
      <p:tags r:id="rId1"/>
    </p:custDataLst>
    <p:extLst>
      <p:ext uri="{BB962C8B-B14F-4D97-AF65-F5344CB8AC3E}">
        <p14:creationId xmlns:p14="http://schemas.microsoft.com/office/powerpoint/2010/main" val="2996851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10">
            <a:extLst>
              <a:ext uri="{FF2B5EF4-FFF2-40B4-BE49-F238E27FC236}">
                <a16:creationId xmlns:a16="http://schemas.microsoft.com/office/drawing/2014/main" id="{EB062A59-0038-3C66-935B-A6B4C4E26FCA}"/>
              </a:ext>
            </a:extLst>
          </p:cNvPr>
          <p:cNvGraphicFramePr>
            <a:graphicFrameLocks noGrp="1"/>
          </p:cNvGraphicFramePr>
          <p:nvPr>
            <p:ph idx="1"/>
            <p:extLst>
              <p:ext uri="{D42A27DB-BD31-4B8C-83A1-F6EECF244321}">
                <p14:modId xmlns:p14="http://schemas.microsoft.com/office/powerpoint/2010/main" val="594983998"/>
              </p:ext>
            </p:extLst>
          </p:nvPr>
        </p:nvGraphicFramePr>
        <p:xfrm>
          <a:off x="1638300" y="1588571"/>
          <a:ext cx="8247860" cy="3942833"/>
        </p:xfrm>
        <a:graphic>
          <a:graphicData uri="http://schemas.openxmlformats.org/drawingml/2006/table">
            <a:tbl>
              <a:tblPr firstRow="1" bandRow="1">
                <a:tableStyleId>{5C22544A-7EE6-4342-B048-85BDC9FD1C3A}</a:tableStyleId>
              </a:tblPr>
              <a:tblGrid>
                <a:gridCol w="651147">
                  <a:extLst>
                    <a:ext uri="{9D8B030D-6E8A-4147-A177-3AD203B41FA5}">
                      <a16:colId xmlns:a16="http://schemas.microsoft.com/office/drawing/2014/main" val="3348715660"/>
                    </a:ext>
                  </a:extLst>
                </a:gridCol>
                <a:gridCol w="7596713">
                  <a:extLst>
                    <a:ext uri="{9D8B030D-6E8A-4147-A177-3AD203B41FA5}">
                      <a16:colId xmlns:a16="http://schemas.microsoft.com/office/drawing/2014/main" val="2488752494"/>
                    </a:ext>
                  </a:extLst>
                </a:gridCol>
              </a:tblGrid>
              <a:tr h="538034">
                <a:tc>
                  <a:txBody>
                    <a:bodyPr/>
                    <a:lstStyle/>
                    <a:p>
                      <a:endParaRPr lang="en-US" dirty="0"/>
                    </a:p>
                  </a:txBody>
                  <a:tcPr/>
                </a:tc>
                <a:tc>
                  <a:txBody>
                    <a:bodyPr/>
                    <a:lstStyle/>
                    <a:p>
                      <a:pPr marL="0" marR="0" lvl="0" indent="0" algn="ctr" defTabSz="806867" rtl="0" eaLnBrk="1" fontAlgn="auto" latinLnBrk="0" hangingPunct="1">
                        <a:lnSpc>
                          <a:spcPct val="100000"/>
                        </a:lnSpc>
                        <a:spcBef>
                          <a:spcPts val="0"/>
                        </a:spcBef>
                        <a:spcAft>
                          <a:spcPts val="0"/>
                        </a:spcAft>
                        <a:buClrTx/>
                        <a:buSzTx/>
                        <a:buFontTx/>
                        <a:buNone/>
                        <a:tabLst/>
                        <a:defRPr/>
                      </a:pPr>
                      <a:r>
                        <a:rPr lang="en-US" b="1" dirty="0">
                          <a:solidFill>
                            <a:schemeClr val="tx1"/>
                          </a:solidFill>
                        </a:rPr>
                        <a:t>TASK</a:t>
                      </a:r>
                    </a:p>
                  </a:txBody>
                  <a:tcPr/>
                </a:tc>
                <a:extLst>
                  <a:ext uri="{0D108BD9-81ED-4DB2-BD59-A6C34878D82A}">
                    <a16:rowId xmlns:a16="http://schemas.microsoft.com/office/drawing/2014/main" val="843257012"/>
                  </a:ext>
                </a:extLst>
              </a:tr>
              <a:tr h="705499">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Before shutdown, consider whether obsolete devices that cannot achieve the required Security Level may be replaced during shutdown.</a:t>
                      </a:r>
                    </a:p>
                  </a:txBody>
                  <a:tcPr/>
                </a:tc>
                <a:extLst>
                  <a:ext uri="{0D108BD9-81ED-4DB2-BD59-A6C34878D82A}">
                    <a16:rowId xmlns:a16="http://schemas.microsoft.com/office/drawing/2014/main" val="3341415473"/>
                  </a:ext>
                </a:extLst>
              </a:tr>
              <a:tr h="674825">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If appropriate, order replacements for any parts that cannot achieve the required Security Level for installation during the next shutdown.</a:t>
                      </a:r>
                    </a:p>
                  </a:txBody>
                  <a:tcPr/>
                </a:tc>
                <a:extLst>
                  <a:ext uri="{0D108BD9-81ED-4DB2-BD59-A6C34878D82A}">
                    <a16:rowId xmlns:a16="http://schemas.microsoft.com/office/drawing/2014/main" val="165082344"/>
                  </a:ext>
                </a:extLst>
              </a:tr>
              <a:tr h="674825">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Verify that all purchase orders for replacement parts include the latest “cybersecurity requirements” as part of the purchase specification</a:t>
                      </a:r>
                    </a:p>
                  </a:txBody>
                  <a:tcPr/>
                </a:tc>
                <a:extLst>
                  <a:ext uri="{0D108BD9-81ED-4DB2-BD59-A6C34878D82A}">
                    <a16:rowId xmlns:a16="http://schemas.microsoft.com/office/drawing/2014/main" val="140238661"/>
                  </a:ext>
                </a:extLst>
              </a:tr>
              <a:tr h="674825">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Review cybersecurity safety requirements in conjunction with process safety requirements for unit shutdown, startup testing, and operations.</a:t>
                      </a:r>
                    </a:p>
                  </a:txBody>
                  <a:tcPr/>
                </a:tc>
                <a:extLst>
                  <a:ext uri="{0D108BD9-81ED-4DB2-BD59-A6C34878D82A}">
                    <a16:rowId xmlns:a16="http://schemas.microsoft.com/office/drawing/2014/main" val="1908187900"/>
                  </a:ext>
                </a:extLst>
              </a:tr>
              <a:tr h="674825">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Conduct a cybersecurity check (according to plant procedures) to verify that vulnerabilities have not been introduced.</a:t>
                      </a:r>
                    </a:p>
                  </a:txBody>
                  <a:tcPr/>
                </a:tc>
                <a:extLst>
                  <a:ext uri="{0D108BD9-81ED-4DB2-BD59-A6C34878D82A}">
                    <a16:rowId xmlns:a16="http://schemas.microsoft.com/office/drawing/2014/main" val="891081379"/>
                  </a:ext>
                </a:extLst>
              </a:tr>
            </a:tbl>
          </a:graphicData>
        </a:graphic>
      </p:graphicFrame>
      <p:sp>
        <p:nvSpPr>
          <p:cNvPr id="7" name="Title 6">
            <a:extLst>
              <a:ext uri="{FF2B5EF4-FFF2-40B4-BE49-F238E27FC236}">
                <a16:creationId xmlns:a16="http://schemas.microsoft.com/office/drawing/2014/main" id="{446A7114-B821-AEFA-F9ED-3316640D4472}"/>
              </a:ext>
            </a:extLst>
          </p:cNvPr>
          <p:cNvSpPr>
            <a:spLocks noGrp="1"/>
          </p:cNvSpPr>
          <p:nvPr>
            <p:ph type="title"/>
          </p:nvPr>
        </p:nvSpPr>
        <p:spPr>
          <a:xfrm>
            <a:off x="1638300" y="292007"/>
            <a:ext cx="8915400" cy="791468"/>
          </a:xfrm>
          <a:prstGeom prst="rect">
            <a:avLst/>
          </a:prstGeom>
        </p:spPr>
        <p:txBody>
          <a:bodyPr vert="horz" wrap="square" lIns="52295" tIns="26147" rIns="52295" bIns="26147" numCol="1" anchor="t" anchorCtr="0" compatLnSpc="1">
            <a:prstTxWarp prst="textNoShape">
              <a:avLst/>
            </a:prstTxWarp>
            <a:spAutoFit/>
          </a:bodyPr>
          <a:lstStyle/>
          <a:p>
            <a:pPr algn="ctr"/>
            <a:r>
              <a:rPr lang="nl-NL" sz="2400" dirty="0">
                <a:latin typeface="Arial" pitchFamily="34" charset="0"/>
                <a:cs typeface="Arial" pitchFamily="34" charset="0"/>
              </a:rPr>
              <a:t>Cybersecurity Checklist for </a:t>
            </a:r>
            <a:br>
              <a:rPr lang="nl-NL" sz="2400" dirty="0">
                <a:latin typeface="Arial" pitchFamily="34" charset="0"/>
                <a:cs typeface="Arial" pitchFamily="34" charset="0"/>
              </a:rPr>
            </a:br>
            <a:r>
              <a:rPr lang="nl-NL" sz="2400" dirty="0">
                <a:latin typeface="Arial" pitchFamily="34" charset="0"/>
                <a:cs typeface="Arial" pitchFamily="34" charset="0"/>
              </a:rPr>
              <a:t>Maintenance Requiring Unit Shutdown</a:t>
            </a:r>
          </a:p>
        </p:txBody>
      </p:sp>
    </p:spTree>
    <p:custDataLst>
      <p:tags r:id="rId1"/>
    </p:custDataLst>
    <p:extLst>
      <p:ext uri="{BB962C8B-B14F-4D97-AF65-F5344CB8AC3E}">
        <p14:creationId xmlns:p14="http://schemas.microsoft.com/office/powerpoint/2010/main" val="4226558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a:xfrm>
            <a:off x="1499091" y="353765"/>
            <a:ext cx="8521521" cy="760691"/>
          </a:xfrm>
          <a:prstGeom prst="rect">
            <a:avLst/>
          </a:prstGeom>
        </p:spPr>
        <p:txBody>
          <a:bodyPr wrap="square" lIns="52295" tIns="26147" rIns="52295" bIns="26147">
            <a:spAutoFit/>
          </a:bodyPr>
          <a:lstStyle/>
          <a:p>
            <a:pPr algn="ctr"/>
            <a:r>
              <a:rPr lang="nl-NL" sz="2300" b="1" dirty="0">
                <a:latin typeface="Arial" pitchFamily="34" charset="0"/>
                <a:cs typeface="Arial" pitchFamily="34" charset="0"/>
              </a:rPr>
              <a:t>Maintenance Class </a:t>
            </a:r>
            <a:r>
              <a:rPr lang="en-US" sz="2300" b="1" dirty="0">
                <a:latin typeface="Arial" pitchFamily="34" charset="0"/>
                <a:cs typeface="Arial" pitchFamily="34" charset="0"/>
              </a:rPr>
              <a:t>4. Maintenance or Upgrades during Scheduled Turnaround</a:t>
            </a:r>
          </a:p>
        </p:txBody>
      </p:sp>
      <p:cxnSp>
        <p:nvCxnSpPr>
          <p:cNvPr id="2" name="Straight Connector 1">
            <a:extLst>
              <a:ext uri="{FF2B5EF4-FFF2-40B4-BE49-F238E27FC236}">
                <a16:creationId xmlns:a16="http://schemas.microsoft.com/office/drawing/2014/main" id="{8D165CD4-E587-21FF-B635-FABED5A51363}"/>
              </a:ext>
            </a:extLst>
          </p:cNvPr>
          <p:cNvCxnSpPr>
            <a:cxnSpLocks/>
          </p:cNvCxnSpPr>
          <p:nvPr/>
        </p:nvCxnSpPr>
        <p:spPr>
          <a:xfrm>
            <a:off x="4367808" y="3508577"/>
            <a:ext cx="0" cy="709155"/>
          </a:xfrm>
          <a:prstGeom prst="line">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sp>
        <p:nvSpPr>
          <p:cNvPr id="4" name="Right Arrow 24">
            <a:extLst>
              <a:ext uri="{FF2B5EF4-FFF2-40B4-BE49-F238E27FC236}">
                <a16:creationId xmlns:a16="http://schemas.microsoft.com/office/drawing/2014/main" id="{43B7324A-C923-A8BC-53F8-9194C9BA6AA1}"/>
              </a:ext>
            </a:extLst>
          </p:cNvPr>
          <p:cNvSpPr/>
          <p:nvPr/>
        </p:nvSpPr>
        <p:spPr>
          <a:xfrm>
            <a:off x="5519936" y="4185103"/>
            <a:ext cx="1459072" cy="536684"/>
          </a:xfrm>
          <a:prstGeom prst="rightArrow">
            <a:avLst>
              <a:gd name="adj1" fmla="val 84285"/>
              <a:gd name="adj2" fmla="val 50000"/>
            </a:avLst>
          </a:prstGeom>
          <a:solidFill>
            <a:srgbClr val="92D05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100" b="1" dirty="0">
                <a:solidFill>
                  <a:schemeClr val="tx1"/>
                </a:solidFill>
              </a:rPr>
              <a:t>Work on Equipment</a:t>
            </a:r>
          </a:p>
        </p:txBody>
      </p:sp>
      <p:cxnSp>
        <p:nvCxnSpPr>
          <p:cNvPr id="6" name="Straight Connector 5">
            <a:extLst>
              <a:ext uri="{FF2B5EF4-FFF2-40B4-BE49-F238E27FC236}">
                <a16:creationId xmlns:a16="http://schemas.microsoft.com/office/drawing/2014/main" id="{86437099-EA84-3346-B927-FC5DE7A4916F}"/>
              </a:ext>
            </a:extLst>
          </p:cNvPr>
          <p:cNvCxnSpPr>
            <a:cxnSpLocks/>
            <a:stCxn id="10" idx="3"/>
          </p:cNvCxnSpPr>
          <p:nvPr/>
        </p:nvCxnSpPr>
        <p:spPr>
          <a:xfrm>
            <a:off x="2924214" y="4454335"/>
            <a:ext cx="667504" cy="36231"/>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C8D5047-C074-0A38-0F28-EC05F56F02F3}"/>
              </a:ext>
            </a:extLst>
          </p:cNvPr>
          <p:cNvSpPr txBox="1"/>
          <p:nvPr/>
        </p:nvSpPr>
        <p:spPr>
          <a:xfrm>
            <a:off x="9261459" y="4156649"/>
            <a:ext cx="1111792"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a:t>Site </a:t>
            </a:r>
            <a:r>
              <a:rPr lang="en-US" sz="1600" b="1" dirty="0" err="1"/>
              <a:t>Oper</a:t>
            </a:r>
            <a:r>
              <a:rPr lang="en-US" sz="1600" b="1" dirty="0"/>
              <a:t>.</a:t>
            </a:r>
          </a:p>
          <a:p>
            <a:pPr algn="ctr"/>
            <a:r>
              <a:rPr lang="en-US" sz="1600" b="1" dirty="0" err="1"/>
              <a:t>DataBase</a:t>
            </a:r>
            <a:endParaRPr lang="en-US" sz="1600" b="1" dirty="0"/>
          </a:p>
        </p:txBody>
      </p:sp>
      <p:cxnSp>
        <p:nvCxnSpPr>
          <p:cNvPr id="8" name="Straight Connector 7">
            <a:extLst>
              <a:ext uri="{FF2B5EF4-FFF2-40B4-BE49-F238E27FC236}">
                <a16:creationId xmlns:a16="http://schemas.microsoft.com/office/drawing/2014/main" id="{F827A861-D127-57D6-0EA6-CC49601E6439}"/>
              </a:ext>
            </a:extLst>
          </p:cNvPr>
          <p:cNvCxnSpPr>
            <a:cxnSpLocks/>
            <a:stCxn id="4" idx="3"/>
          </p:cNvCxnSpPr>
          <p:nvPr/>
        </p:nvCxnSpPr>
        <p:spPr>
          <a:xfrm flipV="1">
            <a:off x="6979008" y="4437113"/>
            <a:ext cx="578102" cy="16333"/>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99C00C02-3975-CB55-8D9B-09FFFA1F0C37}"/>
              </a:ext>
            </a:extLst>
          </p:cNvPr>
          <p:cNvSpPr txBox="1"/>
          <p:nvPr/>
        </p:nvSpPr>
        <p:spPr>
          <a:xfrm>
            <a:off x="6985343" y="3590530"/>
            <a:ext cx="812464" cy="545247"/>
          </a:xfrm>
          <a:prstGeom prst="rect">
            <a:avLst/>
          </a:prstGeom>
          <a:noFill/>
        </p:spPr>
        <p:txBody>
          <a:bodyPr wrap="square" lIns="52295" tIns="26147" rIns="52295" bIns="26147" rtlCol="0">
            <a:spAutoFit/>
          </a:bodyPr>
          <a:lstStyle/>
          <a:p>
            <a:r>
              <a:rPr lang="en-US" sz="1600" dirty="0"/>
              <a:t>Repair </a:t>
            </a:r>
          </a:p>
          <a:p>
            <a:r>
              <a:rPr lang="en-US" sz="1600" dirty="0"/>
              <a:t>Report</a:t>
            </a:r>
          </a:p>
        </p:txBody>
      </p:sp>
      <p:sp>
        <p:nvSpPr>
          <p:cNvPr id="10" name="Rectangle 9">
            <a:extLst>
              <a:ext uri="{FF2B5EF4-FFF2-40B4-BE49-F238E27FC236}">
                <a16:creationId xmlns:a16="http://schemas.microsoft.com/office/drawing/2014/main" id="{A8835E6D-7EAF-9AE4-4A22-7AFE22147921}"/>
              </a:ext>
            </a:extLst>
          </p:cNvPr>
          <p:cNvSpPr/>
          <p:nvPr/>
        </p:nvSpPr>
        <p:spPr>
          <a:xfrm>
            <a:off x="1499091" y="4186881"/>
            <a:ext cx="1425123" cy="534907"/>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400" dirty="0">
                <a:solidFill>
                  <a:schemeClr val="tx1"/>
                </a:solidFill>
              </a:rPr>
              <a:t>4) Site Management</a:t>
            </a:r>
            <a:endParaRPr lang="nl-NL" sz="1600" dirty="0">
              <a:solidFill>
                <a:schemeClr val="tx1"/>
              </a:solidFill>
            </a:endParaRPr>
          </a:p>
        </p:txBody>
      </p:sp>
      <p:sp>
        <p:nvSpPr>
          <p:cNvPr id="11" name="TextBox 10">
            <a:extLst>
              <a:ext uri="{FF2B5EF4-FFF2-40B4-BE49-F238E27FC236}">
                <a16:creationId xmlns:a16="http://schemas.microsoft.com/office/drawing/2014/main" id="{181AC5EA-A2A3-15B7-5AF8-F58646B919AC}"/>
              </a:ext>
            </a:extLst>
          </p:cNvPr>
          <p:cNvSpPr txBox="1"/>
          <p:nvPr/>
        </p:nvSpPr>
        <p:spPr>
          <a:xfrm>
            <a:off x="4473152" y="3603834"/>
            <a:ext cx="1622849" cy="545247"/>
          </a:xfrm>
          <a:prstGeom prst="rect">
            <a:avLst/>
          </a:prstGeom>
          <a:noFill/>
        </p:spPr>
        <p:txBody>
          <a:bodyPr wrap="square" lIns="52295" tIns="26147" rIns="52295" bIns="26147" rtlCol="0">
            <a:spAutoFit/>
          </a:bodyPr>
          <a:lstStyle/>
          <a:p>
            <a:r>
              <a:rPr lang="en-US" sz="1600" dirty="0"/>
              <a:t>Staff, Work Process &amp; Parts</a:t>
            </a:r>
          </a:p>
        </p:txBody>
      </p:sp>
      <p:sp>
        <p:nvSpPr>
          <p:cNvPr id="12" name="TextBox 11">
            <a:extLst>
              <a:ext uri="{FF2B5EF4-FFF2-40B4-BE49-F238E27FC236}">
                <a16:creationId xmlns:a16="http://schemas.microsoft.com/office/drawing/2014/main" id="{15B3D249-185D-11D2-80C6-1AFEE53CBE09}"/>
              </a:ext>
            </a:extLst>
          </p:cNvPr>
          <p:cNvSpPr txBox="1"/>
          <p:nvPr/>
        </p:nvSpPr>
        <p:spPr>
          <a:xfrm>
            <a:off x="2927648" y="3878673"/>
            <a:ext cx="853378" cy="545247"/>
          </a:xfrm>
          <a:prstGeom prst="rect">
            <a:avLst/>
          </a:prstGeom>
          <a:noFill/>
        </p:spPr>
        <p:txBody>
          <a:bodyPr wrap="square" lIns="52295" tIns="26147" rIns="52295" bIns="26147" rtlCol="0">
            <a:spAutoFit/>
          </a:bodyPr>
          <a:lstStyle/>
          <a:p>
            <a:r>
              <a:rPr lang="en-US" sz="1600" dirty="0"/>
              <a:t>Work </a:t>
            </a:r>
          </a:p>
          <a:p>
            <a:r>
              <a:rPr lang="en-US" sz="1600" dirty="0"/>
              <a:t>Ticket</a:t>
            </a:r>
          </a:p>
        </p:txBody>
      </p:sp>
      <p:sp>
        <p:nvSpPr>
          <p:cNvPr id="13" name="TextBox 12">
            <a:extLst>
              <a:ext uri="{FF2B5EF4-FFF2-40B4-BE49-F238E27FC236}">
                <a16:creationId xmlns:a16="http://schemas.microsoft.com/office/drawing/2014/main" id="{FF5B1C0D-C01E-BD79-4CD1-9472925C25C8}"/>
              </a:ext>
            </a:extLst>
          </p:cNvPr>
          <p:cNvSpPr txBox="1"/>
          <p:nvPr/>
        </p:nvSpPr>
        <p:spPr>
          <a:xfrm>
            <a:off x="7536160" y="4156649"/>
            <a:ext cx="812466"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err="1"/>
              <a:t>Maint</a:t>
            </a:r>
            <a:r>
              <a:rPr lang="en-US" sz="1600" b="1" dirty="0"/>
              <a:t>.</a:t>
            </a:r>
          </a:p>
          <a:p>
            <a:pPr algn="ctr"/>
            <a:r>
              <a:rPr lang="en-US" sz="1600" b="1" dirty="0"/>
              <a:t>Apps</a:t>
            </a:r>
          </a:p>
        </p:txBody>
      </p:sp>
      <p:sp>
        <p:nvSpPr>
          <p:cNvPr id="15" name="Rectangle 14">
            <a:extLst>
              <a:ext uri="{FF2B5EF4-FFF2-40B4-BE49-F238E27FC236}">
                <a16:creationId xmlns:a16="http://schemas.microsoft.com/office/drawing/2014/main" id="{B5DCF30F-82FF-E853-2634-7DE044A5DB90}"/>
              </a:ext>
            </a:extLst>
          </p:cNvPr>
          <p:cNvSpPr/>
          <p:nvPr/>
        </p:nvSpPr>
        <p:spPr>
          <a:xfrm>
            <a:off x="3591718" y="4200435"/>
            <a:ext cx="1132697" cy="52135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Work Prep</a:t>
            </a:r>
          </a:p>
        </p:txBody>
      </p:sp>
      <p:cxnSp>
        <p:nvCxnSpPr>
          <p:cNvPr id="17" name="Straight Connector 16">
            <a:extLst>
              <a:ext uri="{FF2B5EF4-FFF2-40B4-BE49-F238E27FC236}">
                <a16:creationId xmlns:a16="http://schemas.microsoft.com/office/drawing/2014/main" id="{76378848-07CC-7355-BB73-B0CF88016FE3}"/>
              </a:ext>
            </a:extLst>
          </p:cNvPr>
          <p:cNvCxnSpPr>
            <a:cxnSpLocks/>
          </p:cNvCxnSpPr>
          <p:nvPr/>
        </p:nvCxnSpPr>
        <p:spPr>
          <a:xfrm flipV="1">
            <a:off x="7741846" y="3477760"/>
            <a:ext cx="0" cy="678889"/>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C127F27F-1D5F-2122-D8D1-6DFF8717C010}"/>
              </a:ext>
            </a:extLst>
          </p:cNvPr>
          <p:cNvSpPr/>
          <p:nvPr/>
        </p:nvSpPr>
        <p:spPr>
          <a:xfrm>
            <a:off x="3627870" y="2932512"/>
            <a:ext cx="4988410" cy="57606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Maintenance Organisation</a:t>
            </a:r>
          </a:p>
        </p:txBody>
      </p:sp>
      <p:cxnSp>
        <p:nvCxnSpPr>
          <p:cNvPr id="20" name="Straight Connector 19">
            <a:extLst>
              <a:ext uri="{FF2B5EF4-FFF2-40B4-BE49-F238E27FC236}">
                <a16:creationId xmlns:a16="http://schemas.microsoft.com/office/drawing/2014/main" id="{FA843F0D-401E-4B96-0170-A5AD8C94B79C}"/>
              </a:ext>
            </a:extLst>
          </p:cNvPr>
          <p:cNvCxnSpPr>
            <a:cxnSpLocks/>
          </p:cNvCxnSpPr>
          <p:nvPr/>
        </p:nvCxnSpPr>
        <p:spPr>
          <a:xfrm flipV="1">
            <a:off x="3935760" y="3508577"/>
            <a:ext cx="0" cy="68926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5511FC0-0DDA-7088-907D-16B86D0D5718}"/>
              </a:ext>
            </a:extLst>
          </p:cNvPr>
          <p:cNvCxnSpPr>
            <a:cxnSpLocks/>
          </p:cNvCxnSpPr>
          <p:nvPr/>
        </p:nvCxnSpPr>
        <p:spPr>
          <a:xfrm>
            <a:off x="4706898" y="4449790"/>
            <a:ext cx="813038" cy="0"/>
          </a:xfrm>
          <a:prstGeom prst="line">
            <a:avLst/>
          </a:prstGeom>
          <a:ln w="3810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8DAEB9A-0EDE-6A4A-EA01-5A0993B0BF34}"/>
              </a:ext>
            </a:extLst>
          </p:cNvPr>
          <p:cNvCxnSpPr>
            <a:cxnSpLocks/>
          </p:cNvCxnSpPr>
          <p:nvPr/>
        </p:nvCxnSpPr>
        <p:spPr>
          <a:xfrm>
            <a:off x="8348626" y="4293096"/>
            <a:ext cx="915726" cy="0"/>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2B3767F-C96F-2C5F-D5E6-B077CCBD5FEB}"/>
              </a:ext>
            </a:extLst>
          </p:cNvPr>
          <p:cNvSpPr txBox="1"/>
          <p:nvPr/>
        </p:nvSpPr>
        <p:spPr>
          <a:xfrm>
            <a:off x="5087888" y="5133944"/>
            <a:ext cx="1702310" cy="545247"/>
          </a:xfrm>
          <a:prstGeom prst="rect">
            <a:avLst/>
          </a:prstGeom>
          <a:solidFill>
            <a:schemeClr val="bg1"/>
          </a:solidFill>
          <a:ln>
            <a:noFill/>
          </a:ln>
        </p:spPr>
        <p:txBody>
          <a:bodyPr wrap="square" lIns="52295" tIns="26147" rIns="52295" bIns="26147" rtlCol="0">
            <a:spAutoFit/>
          </a:bodyPr>
          <a:lstStyle/>
          <a:p>
            <a:pPr algn="ctr"/>
            <a:r>
              <a:rPr lang="nl-NL" sz="1600" dirty="0">
                <a:effectLst>
                  <a:outerShdw blurRad="38100" dist="38100" dir="2700000" algn="tl">
                    <a:srgbClr val="000000">
                      <a:alpha val="43137"/>
                    </a:srgbClr>
                  </a:outerShdw>
                </a:effectLst>
                <a:latin typeface="Arial" pitchFamily="34" charset="0"/>
                <a:cs typeface="Arial" pitchFamily="34" charset="0"/>
              </a:rPr>
              <a:t>Maintenance </a:t>
            </a:r>
            <a:r>
              <a:rPr lang="nl-NL" sz="1600" dirty="0" err="1">
                <a:effectLst>
                  <a:outerShdw blurRad="38100" dist="38100" dir="2700000" algn="tl">
                    <a:srgbClr val="000000">
                      <a:alpha val="43137"/>
                    </a:srgbClr>
                  </a:outerShdw>
                </a:effectLst>
                <a:latin typeface="Arial" pitchFamily="34" charset="0"/>
                <a:cs typeface="Arial" pitchFamily="34" charset="0"/>
              </a:rPr>
              <a:t>feed-back</a:t>
            </a:r>
            <a:r>
              <a:rPr lang="nl-NL" sz="1600" dirty="0">
                <a:effectLst>
                  <a:outerShdw blurRad="38100" dist="38100" dir="2700000" algn="tl">
                    <a:srgbClr val="000000">
                      <a:alpha val="43137"/>
                    </a:srgbClr>
                  </a:outerShdw>
                </a:effectLst>
                <a:latin typeface="Arial" pitchFamily="34" charset="0"/>
                <a:cs typeface="Arial" pitchFamily="34" charset="0"/>
              </a:rPr>
              <a:t> loop</a:t>
            </a:r>
          </a:p>
        </p:txBody>
      </p:sp>
      <p:cxnSp>
        <p:nvCxnSpPr>
          <p:cNvPr id="24" name="Straight Connector 23">
            <a:extLst>
              <a:ext uri="{FF2B5EF4-FFF2-40B4-BE49-F238E27FC236}">
                <a16:creationId xmlns:a16="http://schemas.microsoft.com/office/drawing/2014/main" id="{BBA7B712-A817-F9A5-732C-96841A6D16D8}"/>
              </a:ext>
            </a:extLst>
          </p:cNvPr>
          <p:cNvCxnSpPr>
            <a:stCxn id="23" idx="1"/>
          </p:cNvCxnSpPr>
          <p:nvPr/>
        </p:nvCxnSpPr>
        <p:spPr>
          <a:xfrm flipH="1">
            <a:off x="4662310" y="5406568"/>
            <a:ext cx="425578" cy="83127"/>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27647F6-56F3-F820-19D1-2F404BD39DC8}"/>
              </a:ext>
            </a:extLst>
          </p:cNvPr>
          <p:cNvCxnSpPr>
            <a:cxnSpLocks/>
          </p:cNvCxnSpPr>
          <p:nvPr/>
        </p:nvCxnSpPr>
        <p:spPr>
          <a:xfrm>
            <a:off x="7260936" y="5805264"/>
            <a:ext cx="657711" cy="0"/>
          </a:xfrm>
          <a:prstGeom prst="line">
            <a:avLst/>
          </a:prstGeom>
          <a:ln w="25400">
            <a:noFill/>
            <a:tailEnd type="triangle" w="lg" len="lg"/>
          </a:ln>
        </p:spPr>
        <p:style>
          <a:lnRef idx="1">
            <a:schemeClr val="accent1"/>
          </a:lnRef>
          <a:fillRef idx="0">
            <a:schemeClr val="accent1"/>
          </a:fillRef>
          <a:effectRef idx="0">
            <a:schemeClr val="accent1"/>
          </a:effectRef>
          <a:fontRef idx="minor">
            <a:schemeClr val="tx1"/>
          </a:fontRef>
        </p:style>
      </p:cxnSp>
      <p:sp>
        <p:nvSpPr>
          <p:cNvPr id="27" name="Left Brace 26">
            <a:extLst>
              <a:ext uri="{FF2B5EF4-FFF2-40B4-BE49-F238E27FC236}">
                <a16:creationId xmlns:a16="http://schemas.microsoft.com/office/drawing/2014/main" id="{F419B3B5-C4EE-C13F-C419-AA0BBE9F9A7F}"/>
              </a:ext>
            </a:extLst>
          </p:cNvPr>
          <p:cNvSpPr/>
          <p:nvPr/>
        </p:nvSpPr>
        <p:spPr>
          <a:xfrm rot="16200000">
            <a:off x="5916546" y="2361071"/>
            <a:ext cx="354193" cy="5179858"/>
          </a:xfrm>
          <a:prstGeom prst="leftBrace">
            <a:avLst>
              <a:gd name="adj1" fmla="val 8333"/>
              <a:gd name="adj2" fmla="val 47118"/>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Rectangle 27">
            <a:extLst>
              <a:ext uri="{FF2B5EF4-FFF2-40B4-BE49-F238E27FC236}">
                <a16:creationId xmlns:a16="http://schemas.microsoft.com/office/drawing/2014/main" id="{304C270B-D41A-CA26-6A31-50F9C46C5824}"/>
              </a:ext>
            </a:extLst>
          </p:cNvPr>
          <p:cNvSpPr/>
          <p:nvPr/>
        </p:nvSpPr>
        <p:spPr>
          <a:xfrm>
            <a:off x="7285449" y="1670611"/>
            <a:ext cx="3087803" cy="677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solidFill>
                  <a:schemeClr val="tx1"/>
                </a:solidFill>
              </a:rPr>
              <a:t>Operate &amp; Maintain</a:t>
            </a:r>
          </a:p>
        </p:txBody>
      </p:sp>
      <p:sp>
        <p:nvSpPr>
          <p:cNvPr id="29" name="TextBox 28">
            <a:extLst>
              <a:ext uri="{FF2B5EF4-FFF2-40B4-BE49-F238E27FC236}">
                <a16:creationId xmlns:a16="http://schemas.microsoft.com/office/drawing/2014/main" id="{9319B336-8075-657B-045E-724674C7FF7C}"/>
              </a:ext>
            </a:extLst>
          </p:cNvPr>
          <p:cNvSpPr txBox="1"/>
          <p:nvPr/>
        </p:nvSpPr>
        <p:spPr>
          <a:xfrm>
            <a:off x="7591640" y="2315258"/>
            <a:ext cx="736609" cy="545247"/>
          </a:xfrm>
          <a:prstGeom prst="rect">
            <a:avLst/>
          </a:prstGeom>
          <a:noFill/>
        </p:spPr>
        <p:txBody>
          <a:bodyPr wrap="square" lIns="52295" tIns="26147" rIns="52295" bIns="26147" rtlCol="0">
            <a:spAutoFit/>
          </a:bodyPr>
          <a:lstStyle/>
          <a:p>
            <a:pPr algn="r"/>
            <a:r>
              <a:rPr lang="en-US" sz="1600" dirty="0" err="1"/>
              <a:t>Maint.Doc’n</a:t>
            </a:r>
            <a:endParaRPr lang="en-US" sz="1600" dirty="0"/>
          </a:p>
        </p:txBody>
      </p:sp>
      <p:cxnSp>
        <p:nvCxnSpPr>
          <p:cNvPr id="31" name="Straight Connector 30">
            <a:extLst>
              <a:ext uri="{FF2B5EF4-FFF2-40B4-BE49-F238E27FC236}">
                <a16:creationId xmlns:a16="http://schemas.microsoft.com/office/drawing/2014/main" id="{89E92672-65BE-615C-6737-4540C45166BA}"/>
              </a:ext>
            </a:extLst>
          </p:cNvPr>
          <p:cNvCxnSpPr>
            <a:cxnSpLocks/>
            <a:stCxn id="19" idx="1"/>
          </p:cNvCxnSpPr>
          <p:nvPr/>
        </p:nvCxnSpPr>
        <p:spPr>
          <a:xfrm flipH="1">
            <a:off x="2417188" y="3220544"/>
            <a:ext cx="1210683" cy="0"/>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4124C2D-6AF9-7A74-0207-2557284043A3}"/>
              </a:ext>
            </a:extLst>
          </p:cNvPr>
          <p:cNvCxnSpPr>
            <a:cxnSpLocks/>
          </p:cNvCxnSpPr>
          <p:nvPr/>
        </p:nvCxnSpPr>
        <p:spPr>
          <a:xfrm flipV="1">
            <a:off x="2459538" y="2313554"/>
            <a:ext cx="0" cy="906991"/>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8EA5A130-92CD-7915-9473-4FCA5AB81937}"/>
              </a:ext>
            </a:extLst>
          </p:cNvPr>
          <p:cNvSpPr txBox="1"/>
          <p:nvPr/>
        </p:nvSpPr>
        <p:spPr>
          <a:xfrm>
            <a:off x="2495601" y="2564905"/>
            <a:ext cx="985553" cy="545247"/>
          </a:xfrm>
          <a:prstGeom prst="rect">
            <a:avLst/>
          </a:prstGeom>
          <a:noFill/>
        </p:spPr>
        <p:txBody>
          <a:bodyPr wrap="square" lIns="52295" tIns="26147" rIns="52295" bIns="26147" rtlCol="0">
            <a:spAutoFit/>
          </a:bodyPr>
          <a:lstStyle/>
          <a:p>
            <a:r>
              <a:rPr lang="en-US" sz="1600" dirty="0"/>
              <a:t>If </a:t>
            </a:r>
            <a:r>
              <a:rPr lang="en-US" sz="1600" dirty="0" err="1"/>
              <a:t>Engrg</a:t>
            </a:r>
            <a:r>
              <a:rPr lang="en-US" sz="1600" dirty="0"/>
              <a:t> required</a:t>
            </a:r>
          </a:p>
        </p:txBody>
      </p:sp>
      <p:cxnSp>
        <p:nvCxnSpPr>
          <p:cNvPr id="35" name="Straight Connector 34">
            <a:extLst>
              <a:ext uri="{FF2B5EF4-FFF2-40B4-BE49-F238E27FC236}">
                <a16:creationId xmlns:a16="http://schemas.microsoft.com/office/drawing/2014/main" id="{E4C0DFE8-7751-5EAA-279F-7FFC18738677}"/>
              </a:ext>
            </a:extLst>
          </p:cNvPr>
          <p:cNvCxnSpPr>
            <a:cxnSpLocks/>
          </p:cNvCxnSpPr>
          <p:nvPr/>
        </p:nvCxnSpPr>
        <p:spPr>
          <a:xfrm>
            <a:off x="9840416" y="2313554"/>
            <a:ext cx="0" cy="1835527"/>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3ABCA8B-1628-9BBF-5278-D3188DCD7CFD}"/>
              </a:ext>
            </a:extLst>
          </p:cNvPr>
          <p:cNvCxnSpPr>
            <a:cxnSpLocks/>
            <a:stCxn id="27" idx="0"/>
          </p:cNvCxnSpPr>
          <p:nvPr/>
        </p:nvCxnSpPr>
        <p:spPr>
          <a:xfrm flipV="1">
            <a:off x="3503714" y="2852936"/>
            <a:ext cx="1159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F2379FA7-7032-464B-BE12-55175581C12D}"/>
              </a:ext>
            </a:extLst>
          </p:cNvPr>
          <p:cNvCxnSpPr>
            <a:cxnSpLocks/>
          </p:cNvCxnSpPr>
          <p:nvPr/>
        </p:nvCxnSpPr>
        <p:spPr>
          <a:xfrm flipV="1">
            <a:off x="8676110" y="2852936"/>
            <a:ext cx="1275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944326F-A82D-3BAF-C355-D71B3AF828C3}"/>
              </a:ext>
            </a:extLst>
          </p:cNvPr>
          <p:cNvCxnSpPr>
            <a:cxnSpLocks/>
          </p:cNvCxnSpPr>
          <p:nvPr/>
        </p:nvCxnSpPr>
        <p:spPr>
          <a:xfrm flipH="1">
            <a:off x="3503713" y="2852936"/>
            <a:ext cx="5179859"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4B031A5-14EB-8F80-0A96-67B6961E1ADF}"/>
              </a:ext>
            </a:extLst>
          </p:cNvPr>
          <p:cNvCxnSpPr>
            <a:cxnSpLocks/>
          </p:cNvCxnSpPr>
          <p:nvPr/>
        </p:nvCxnSpPr>
        <p:spPr>
          <a:xfrm flipH="1" flipV="1">
            <a:off x="8328248" y="4509121"/>
            <a:ext cx="936104" cy="469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97E2ED7-DB73-A974-E40D-3E57A931A8FE}"/>
              </a:ext>
            </a:extLst>
          </p:cNvPr>
          <p:cNvCxnSpPr>
            <a:cxnSpLocks/>
          </p:cNvCxnSpPr>
          <p:nvPr/>
        </p:nvCxnSpPr>
        <p:spPr>
          <a:xfrm>
            <a:off x="8400256" y="2320584"/>
            <a:ext cx="0" cy="622516"/>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A29979A-673F-40A9-CCE4-E16C478F7EAC}"/>
              </a:ext>
            </a:extLst>
          </p:cNvPr>
          <p:cNvCxnSpPr>
            <a:cxnSpLocks/>
          </p:cNvCxnSpPr>
          <p:nvPr/>
        </p:nvCxnSpPr>
        <p:spPr>
          <a:xfrm>
            <a:off x="8040216" y="3501009"/>
            <a:ext cx="0" cy="709155"/>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87708081-EE73-1282-D603-3FCED1813696}"/>
              </a:ext>
            </a:extLst>
          </p:cNvPr>
          <p:cNvSpPr txBox="1"/>
          <p:nvPr/>
        </p:nvSpPr>
        <p:spPr>
          <a:xfrm>
            <a:off x="8040217" y="3531826"/>
            <a:ext cx="736609" cy="545247"/>
          </a:xfrm>
          <a:prstGeom prst="rect">
            <a:avLst/>
          </a:prstGeom>
          <a:noFill/>
        </p:spPr>
        <p:txBody>
          <a:bodyPr wrap="square" lIns="52295" tIns="26147" rIns="52295" bIns="26147" rtlCol="0">
            <a:spAutoFit/>
          </a:bodyPr>
          <a:lstStyle/>
          <a:p>
            <a:r>
              <a:rPr lang="en-US" sz="1600" dirty="0" err="1"/>
              <a:t>Maint.Data</a:t>
            </a:r>
            <a:endParaRPr lang="en-US" sz="1600" dirty="0"/>
          </a:p>
        </p:txBody>
      </p:sp>
      <p:sp>
        <p:nvSpPr>
          <p:cNvPr id="46" name="Rectangle 45">
            <a:extLst>
              <a:ext uri="{FF2B5EF4-FFF2-40B4-BE49-F238E27FC236}">
                <a16:creationId xmlns:a16="http://schemas.microsoft.com/office/drawing/2014/main" id="{AF5E90AD-5FAD-EDD3-6051-2558ABE851F0}"/>
              </a:ext>
            </a:extLst>
          </p:cNvPr>
          <p:cNvSpPr/>
          <p:nvPr/>
        </p:nvSpPr>
        <p:spPr>
          <a:xfrm>
            <a:off x="1499091" y="1628800"/>
            <a:ext cx="1602552"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t>Plant </a:t>
            </a:r>
          </a:p>
          <a:p>
            <a:pPr algn="ctr"/>
            <a:r>
              <a:rPr lang="nl-NL" sz="1600" dirty="0"/>
              <a:t>Engineering</a:t>
            </a:r>
          </a:p>
        </p:txBody>
      </p:sp>
      <p:sp>
        <p:nvSpPr>
          <p:cNvPr id="47" name="Right Arrow 20">
            <a:extLst>
              <a:ext uri="{FF2B5EF4-FFF2-40B4-BE49-F238E27FC236}">
                <a16:creationId xmlns:a16="http://schemas.microsoft.com/office/drawing/2014/main" id="{5BA0E6B6-FE15-5EB3-4132-56D56FC1D0A1}"/>
              </a:ext>
            </a:extLst>
          </p:cNvPr>
          <p:cNvSpPr/>
          <p:nvPr/>
        </p:nvSpPr>
        <p:spPr>
          <a:xfrm>
            <a:off x="5646974" y="1573299"/>
            <a:ext cx="1678471" cy="774542"/>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b="1" dirty="0">
                <a:solidFill>
                  <a:schemeClr val="tx1"/>
                </a:solidFill>
              </a:rPr>
              <a:t>Hand Over  &amp; Accept</a:t>
            </a:r>
          </a:p>
        </p:txBody>
      </p:sp>
      <p:cxnSp>
        <p:nvCxnSpPr>
          <p:cNvPr id="48" name="Straight Connector 47">
            <a:extLst>
              <a:ext uri="{FF2B5EF4-FFF2-40B4-BE49-F238E27FC236}">
                <a16:creationId xmlns:a16="http://schemas.microsoft.com/office/drawing/2014/main" id="{A83C0E15-A5C5-AE63-DFFE-740415EE9B96}"/>
              </a:ext>
            </a:extLst>
          </p:cNvPr>
          <p:cNvCxnSpPr>
            <a:cxnSpLocks/>
          </p:cNvCxnSpPr>
          <p:nvPr/>
        </p:nvCxnSpPr>
        <p:spPr>
          <a:xfrm>
            <a:off x="4413120" y="2271743"/>
            <a:ext cx="0" cy="611391"/>
          </a:xfrm>
          <a:prstGeom prst="line">
            <a:avLst/>
          </a:prstGeom>
          <a:ln w="38100">
            <a:solidFill>
              <a:srgbClr val="F907E8"/>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754EA2F8-4BA9-DB70-77AF-7080A10144CB}"/>
              </a:ext>
            </a:extLst>
          </p:cNvPr>
          <p:cNvSpPr txBox="1"/>
          <p:nvPr/>
        </p:nvSpPr>
        <p:spPr>
          <a:xfrm>
            <a:off x="3553161" y="2235062"/>
            <a:ext cx="759168" cy="545247"/>
          </a:xfrm>
          <a:prstGeom prst="rect">
            <a:avLst/>
          </a:prstGeom>
          <a:noFill/>
        </p:spPr>
        <p:txBody>
          <a:bodyPr wrap="square" lIns="52295" tIns="26147" rIns="52295" bIns="26147" rtlCol="0">
            <a:spAutoFit/>
          </a:bodyPr>
          <a:lstStyle/>
          <a:p>
            <a:pPr algn="r"/>
            <a:r>
              <a:rPr lang="en-US" sz="1600" dirty="0" err="1"/>
              <a:t>DesignData</a:t>
            </a:r>
            <a:endParaRPr lang="en-US" sz="1600" dirty="0"/>
          </a:p>
        </p:txBody>
      </p:sp>
      <p:sp>
        <p:nvSpPr>
          <p:cNvPr id="52" name="Right Arrow 20">
            <a:extLst>
              <a:ext uri="{FF2B5EF4-FFF2-40B4-BE49-F238E27FC236}">
                <a16:creationId xmlns:a16="http://schemas.microsoft.com/office/drawing/2014/main" id="{F7E52C66-120C-8B5E-231A-A36F8966BBEB}"/>
              </a:ext>
            </a:extLst>
          </p:cNvPr>
          <p:cNvSpPr/>
          <p:nvPr/>
        </p:nvSpPr>
        <p:spPr>
          <a:xfrm>
            <a:off x="3116085" y="1684245"/>
            <a:ext cx="934913" cy="550816"/>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b="1" dirty="0" err="1">
                <a:solidFill>
                  <a:schemeClr val="tx1"/>
                </a:solidFill>
              </a:rPr>
              <a:t>Approve</a:t>
            </a:r>
            <a:endParaRPr lang="nl-NL" sz="1200" b="1" dirty="0">
              <a:solidFill>
                <a:schemeClr val="tx1"/>
              </a:solidFill>
            </a:endParaRPr>
          </a:p>
        </p:txBody>
      </p:sp>
      <p:sp>
        <p:nvSpPr>
          <p:cNvPr id="54" name="TextBox 53">
            <a:extLst>
              <a:ext uri="{FF2B5EF4-FFF2-40B4-BE49-F238E27FC236}">
                <a16:creationId xmlns:a16="http://schemas.microsoft.com/office/drawing/2014/main" id="{79AA6448-E1D5-0491-65A5-4F79A2A09688}"/>
              </a:ext>
            </a:extLst>
          </p:cNvPr>
          <p:cNvSpPr txBox="1"/>
          <p:nvPr/>
        </p:nvSpPr>
        <p:spPr>
          <a:xfrm>
            <a:off x="5375920" y="2409894"/>
            <a:ext cx="986630" cy="299026"/>
          </a:xfrm>
          <a:prstGeom prst="rect">
            <a:avLst/>
          </a:prstGeom>
          <a:noFill/>
        </p:spPr>
        <p:txBody>
          <a:bodyPr wrap="square" lIns="52295" tIns="26147" rIns="52295" bIns="26147" rtlCol="0">
            <a:spAutoFit/>
          </a:bodyPr>
          <a:lstStyle/>
          <a:p>
            <a:r>
              <a:rPr lang="en-US" sz="1600" dirty="0"/>
              <a:t>Test Data</a:t>
            </a:r>
          </a:p>
        </p:txBody>
      </p:sp>
      <p:cxnSp>
        <p:nvCxnSpPr>
          <p:cNvPr id="55" name="Straight Connector 54">
            <a:extLst>
              <a:ext uri="{FF2B5EF4-FFF2-40B4-BE49-F238E27FC236}">
                <a16:creationId xmlns:a16="http://schemas.microsoft.com/office/drawing/2014/main" id="{5DB85CD0-C427-5E6F-8600-7E6749ABB40C}"/>
              </a:ext>
            </a:extLst>
          </p:cNvPr>
          <p:cNvCxnSpPr>
            <a:cxnSpLocks/>
          </p:cNvCxnSpPr>
          <p:nvPr/>
        </p:nvCxnSpPr>
        <p:spPr>
          <a:xfrm>
            <a:off x="5303912" y="2317209"/>
            <a:ext cx="0" cy="565924"/>
          </a:xfrm>
          <a:prstGeom prst="line">
            <a:avLst/>
          </a:prstGeom>
          <a:ln w="38100">
            <a:solidFill>
              <a:srgbClr val="F907E8"/>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C0451BA-3A86-8005-F33C-8E59446651A4}"/>
              </a:ext>
            </a:extLst>
          </p:cNvPr>
          <p:cNvSpPr txBox="1"/>
          <p:nvPr/>
        </p:nvSpPr>
        <p:spPr>
          <a:xfrm>
            <a:off x="9929883" y="3058261"/>
            <a:ext cx="1239008" cy="545247"/>
          </a:xfrm>
          <a:prstGeom prst="rect">
            <a:avLst/>
          </a:prstGeom>
          <a:noFill/>
        </p:spPr>
        <p:txBody>
          <a:bodyPr wrap="square" lIns="52295" tIns="26147" rIns="52295" bIns="26147" rtlCol="0">
            <a:spAutoFit/>
          </a:bodyPr>
          <a:lstStyle/>
          <a:p>
            <a:r>
              <a:rPr lang="en-US" sz="1600" dirty="0"/>
              <a:t>Operations</a:t>
            </a:r>
          </a:p>
          <a:p>
            <a:r>
              <a:rPr lang="en-US" sz="1600" dirty="0"/>
              <a:t>Data</a:t>
            </a:r>
          </a:p>
        </p:txBody>
      </p:sp>
      <p:sp>
        <p:nvSpPr>
          <p:cNvPr id="45" name="Rectangle 44">
            <a:extLst>
              <a:ext uri="{FF2B5EF4-FFF2-40B4-BE49-F238E27FC236}">
                <a16:creationId xmlns:a16="http://schemas.microsoft.com/office/drawing/2014/main" id="{A9ADFBCC-1AFC-E6B9-8764-8EF0B3638E91}"/>
              </a:ext>
            </a:extLst>
          </p:cNvPr>
          <p:cNvSpPr/>
          <p:nvPr/>
        </p:nvSpPr>
        <p:spPr>
          <a:xfrm>
            <a:off x="4050996" y="1628800"/>
            <a:ext cx="1678469"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err="1"/>
              <a:t>Procure</a:t>
            </a:r>
            <a:r>
              <a:rPr lang="nl-NL" sz="1600" dirty="0"/>
              <a:t>, Construct,</a:t>
            </a:r>
            <a:r>
              <a:rPr lang="nl-NL" sz="2100" dirty="0"/>
              <a:t> T</a:t>
            </a:r>
            <a:r>
              <a:rPr lang="nl-NL" sz="1600" dirty="0"/>
              <a:t>est</a:t>
            </a:r>
          </a:p>
        </p:txBody>
      </p:sp>
    </p:spTree>
    <p:custDataLst>
      <p:tags r:id="rId1"/>
    </p:custDataLst>
    <p:extLst>
      <p:ext uri="{BB962C8B-B14F-4D97-AF65-F5344CB8AC3E}">
        <p14:creationId xmlns:p14="http://schemas.microsoft.com/office/powerpoint/2010/main" val="185180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10">
            <a:extLst>
              <a:ext uri="{FF2B5EF4-FFF2-40B4-BE49-F238E27FC236}">
                <a16:creationId xmlns:a16="http://schemas.microsoft.com/office/drawing/2014/main" id="{EB062A59-0038-3C66-935B-A6B4C4E26FCA}"/>
              </a:ext>
            </a:extLst>
          </p:cNvPr>
          <p:cNvGraphicFramePr>
            <a:graphicFrameLocks noGrp="1"/>
          </p:cNvGraphicFramePr>
          <p:nvPr>
            <p:ph idx="1"/>
            <p:extLst>
              <p:ext uri="{D42A27DB-BD31-4B8C-83A1-F6EECF244321}">
                <p14:modId xmlns:p14="http://schemas.microsoft.com/office/powerpoint/2010/main" val="903620303"/>
              </p:ext>
            </p:extLst>
          </p:nvPr>
        </p:nvGraphicFramePr>
        <p:xfrm>
          <a:off x="1723697" y="1440023"/>
          <a:ext cx="8476759" cy="3948394"/>
        </p:xfrm>
        <a:graphic>
          <a:graphicData uri="http://schemas.openxmlformats.org/drawingml/2006/table">
            <a:tbl>
              <a:tblPr firstRow="1" bandRow="1">
                <a:tableStyleId>{5C22544A-7EE6-4342-B048-85BDC9FD1C3A}</a:tableStyleId>
              </a:tblPr>
              <a:tblGrid>
                <a:gridCol w="669218">
                  <a:extLst>
                    <a:ext uri="{9D8B030D-6E8A-4147-A177-3AD203B41FA5}">
                      <a16:colId xmlns:a16="http://schemas.microsoft.com/office/drawing/2014/main" val="3348715660"/>
                    </a:ext>
                  </a:extLst>
                </a:gridCol>
                <a:gridCol w="7807541">
                  <a:extLst>
                    <a:ext uri="{9D8B030D-6E8A-4147-A177-3AD203B41FA5}">
                      <a16:colId xmlns:a16="http://schemas.microsoft.com/office/drawing/2014/main" val="2488752494"/>
                    </a:ext>
                  </a:extLst>
                </a:gridCol>
              </a:tblGrid>
              <a:tr h="534634">
                <a:tc>
                  <a:txBody>
                    <a:bodyPr/>
                    <a:lstStyle/>
                    <a:p>
                      <a:endParaRPr lang="en-US" dirty="0"/>
                    </a:p>
                  </a:txBody>
                  <a:tcPr/>
                </a:tc>
                <a:tc>
                  <a:txBody>
                    <a:bodyPr/>
                    <a:lstStyle/>
                    <a:p>
                      <a:pPr marL="0" marR="0" lvl="0" indent="0" algn="ctr" defTabSz="806867" rtl="0" eaLnBrk="1" fontAlgn="auto" latinLnBrk="0" hangingPunct="1">
                        <a:lnSpc>
                          <a:spcPct val="100000"/>
                        </a:lnSpc>
                        <a:spcBef>
                          <a:spcPts val="0"/>
                        </a:spcBef>
                        <a:spcAft>
                          <a:spcPts val="0"/>
                        </a:spcAft>
                        <a:buClrTx/>
                        <a:buSzTx/>
                        <a:buFontTx/>
                        <a:buNone/>
                        <a:tabLst/>
                        <a:defRPr/>
                      </a:pPr>
                      <a:r>
                        <a:rPr lang="en-US" b="1" dirty="0">
                          <a:solidFill>
                            <a:schemeClr val="tx1"/>
                          </a:solidFill>
                        </a:rPr>
                        <a:t>TASK</a:t>
                      </a:r>
                    </a:p>
                  </a:txBody>
                  <a:tcPr/>
                </a:tc>
                <a:extLst>
                  <a:ext uri="{0D108BD9-81ED-4DB2-BD59-A6C34878D82A}">
                    <a16:rowId xmlns:a16="http://schemas.microsoft.com/office/drawing/2014/main" val="843257012"/>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lang="en-US" sz="1800" b="0" dirty="0"/>
                        <a:t>Before Plant Turnaround, verify that all contracts for maintenance or unit upgrades contain the appropriate cybersecurity clauses.</a:t>
                      </a:r>
                      <a:endParaRPr lang="en-US" b="0" dirty="0"/>
                    </a:p>
                  </a:txBody>
                  <a:tcPr/>
                </a:tc>
                <a:extLst>
                  <a:ext uri="{0D108BD9-81ED-4DB2-BD59-A6C34878D82A}">
                    <a16:rowId xmlns:a16="http://schemas.microsoft.com/office/drawing/2014/main" val="165082344"/>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lang="en-US" sz="1800" b="0" dirty="0"/>
                        <a:t>All new instrumentation, PLCs, HMIs, and industrial networks, etc., should be reviewed for cyber vulnerabilities.</a:t>
                      </a:r>
                      <a:endParaRPr lang="en-US" b="0" dirty="0"/>
                    </a:p>
                  </a:txBody>
                  <a:tcPr/>
                </a:tc>
                <a:extLst>
                  <a:ext uri="{0D108BD9-81ED-4DB2-BD59-A6C34878D82A}">
                    <a16:rowId xmlns:a16="http://schemas.microsoft.com/office/drawing/2014/main" val="140238661"/>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mn-lt"/>
                          <a:ea typeface="+mn-ea"/>
                          <a:cs typeface="+mn-cs"/>
                        </a:rPr>
                        <a:t>Inform the maintenance data system administrator of the Security Level of any new ACS being added or upgraded.</a:t>
                      </a:r>
                    </a:p>
                  </a:txBody>
                  <a:tcPr/>
                </a:tc>
                <a:extLst>
                  <a:ext uri="{0D108BD9-81ED-4DB2-BD59-A6C34878D82A}">
                    <a16:rowId xmlns:a16="http://schemas.microsoft.com/office/drawing/2014/main" val="1908187900"/>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mn-lt"/>
                          <a:ea typeface="+mn-ea"/>
                          <a:cs typeface="+mn-cs"/>
                        </a:rPr>
                        <a:t>Ensure that data access provisions are made in the maintenance data management system (including user accounts with minimum required access)</a:t>
                      </a:r>
                    </a:p>
                  </a:txBody>
                  <a:tcPr/>
                </a:tc>
                <a:extLst>
                  <a:ext uri="{0D108BD9-81ED-4DB2-BD59-A6C34878D82A}">
                    <a16:rowId xmlns:a16="http://schemas.microsoft.com/office/drawing/2014/main" val="891081379"/>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mn-lt"/>
                          <a:ea typeface="+mn-ea"/>
                          <a:cs typeface="+mn-cs"/>
                        </a:rPr>
                        <a:t>Ensure that data recovery is tested for “simulated cybersecurity attack”</a:t>
                      </a:r>
                    </a:p>
                  </a:txBody>
                  <a:tcPr/>
                </a:tc>
                <a:extLst>
                  <a:ext uri="{0D108BD9-81ED-4DB2-BD59-A6C34878D82A}">
                    <a16:rowId xmlns:a16="http://schemas.microsoft.com/office/drawing/2014/main" val="2466346758"/>
                  </a:ext>
                </a:extLst>
              </a:tr>
            </a:tbl>
          </a:graphicData>
        </a:graphic>
      </p:graphicFrame>
      <p:sp>
        <p:nvSpPr>
          <p:cNvPr id="7" name="Title 6">
            <a:extLst>
              <a:ext uri="{FF2B5EF4-FFF2-40B4-BE49-F238E27FC236}">
                <a16:creationId xmlns:a16="http://schemas.microsoft.com/office/drawing/2014/main" id="{446A7114-B821-AEFA-F9ED-3316640D4472}"/>
              </a:ext>
            </a:extLst>
          </p:cNvPr>
          <p:cNvSpPr>
            <a:spLocks noGrp="1"/>
          </p:cNvSpPr>
          <p:nvPr>
            <p:ph type="title"/>
          </p:nvPr>
        </p:nvSpPr>
        <p:spPr>
          <a:xfrm>
            <a:off x="1223952" y="476673"/>
            <a:ext cx="8915400" cy="422137"/>
          </a:xfrm>
          <a:prstGeom prst="rect">
            <a:avLst/>
          </a:prstGeom>
        </p:spPr>
        <p:txBody>
          <a:bodyPr vert="horz" wrap="square" lIns="52295" tIns="26147" rIns="52295" bIns="26147" numCol="1" anchor="t" anchorCtr="0" compatLnSpc="1">
            <a:prstTxWarp prst="textNoShape">
              <a:avLst/>
            </a:prstTxWarp>
            <a:spAutoFit/>
          </a:bodyPr>
          <a:lstStyle/>
          <a:p>
            <a:r>
              <a:rPr lang="nl-NL" sz="2400" dirty="0">
                <a:latin typeface="Arial" pitchFamily="34" charset="0"/>
                <a:cs typeface="Arial" pitchFamily="34" charset="0"/>
              </a:rPr>
              <a:t>Cybersecurity Checklist </a:t>
            </a:r>
            <a:r>
              <a:rPr lang="nl-NL" sz="2400" dirty="0" err="1">
                <a:latin typeface="Arial" pitchFamily="34" charset="0"/>
                <a:cs typeface="Arial" pitchFamily="34" charset="0"/>
              </a:rPr>
              <a:t>for</a:t>
            </a:r>
            <a:r>
              <a:rPr lang="nl-NL" sz="2400" dirty="0">
                <a:latin typeface="Arial" pitchFamily="34" charset="0"/>
                <a:cs typeface="Arial" pitchFamily="34" charset="0"/>
              </a:rPr>
              <a:t> Major </a:t>
            </a:r>
            <a:r>
              <a:rPr lang="nl-NL" sz="2400" dirty="0" err="1">
                <a:latin typeface="Arial" pitchFamily="34" charset="0"/>
                <a:cs typeface="Arial" pitchFamily="34" charset="0"/>
              </a:rPr>
              <a:t>Turnarounds</a:t>
            </a:r>
            <a:r>
              <a:rPr lang="nl-NL" sz="2400" dirty="0">
                <a:latin typeface="Arial" pitchFamily="34" charset="0"/>
                <a:cs typeface="Arial" pitchFamily="34" charset="0"/>
              </a:rPr>
              <a:t> or Upgrades</a:t>
            </a:r>
          </a:p>
        </p:txBody>
      </p:sp>
    </p:spTree>
    <p:custDataLst>
      <p:tags r:id="rId1"/>
    </p:custDataLst>
    <p:extLst>
      <p:ext uri="{BB962C8B-B14F-4D97-AF65-F5344CB8AC3E}">
        <p14:creationId xmlns:p14="http://schemas.microsoft.com/office/powerpoint/2010/main" val="1577290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5600" y="336177"/>
            <a:ext cx="7277628" cy="537882"/>
          </a:xfrm>
        </p:spPr>
        <p:txBody>
          <a:bodyPr/>
          <a:lstStyle/>
          <a:p>
            <a:r>
              <a:rPr lang="nl-NL" sz="2800" dirty="0">
                <a:solidFill>
                  <a:schemeClr val="tx1"/>
                </a:solidFill>
                <a:latin typeface="Arial" pitchFamily="34" charset="0"/>
                <a:cs typeface="Arial" pitchFamily="34" charset="0"/>
              </a:rPr>
              <a:t>Example Cybersecurity Checklist</a:t>
            </a:r>
            <a:br>
              <a:rPr lang="nl-NL" sz="2000" dirty="0">
                <a:solidFill>
                  <a:srgbClr val="FF0000"/>
                </a:solidFill>
              </a:rPr>
            </a:br>
            <a:endParaRPr lang="nl-NL" dirty="0"/>
          </a:p>
        </p:txBody>
      </p:sp>
      <p:sp>
        <p:nvSpPr>
          <p:cNvPr id="4" name="Title 1"/>
          <p:cNvSpPr>
            <a:spLocks noGrp="1"/>
          </p:cNvSpPr>
          <p:nvPr/>
        </p:nvSpPr>
        <p:spPr>
          <a:xfrm>
            <a:off x="1638300" y="285728"/>
            <a:ext cx="8915400" cy="928694"/>
          </a:xfrm>
          <a:prstGeom prst="rect">
            <a:avLst/>
          </a:prstGeom>
        </p:spPr>
        <p:txBody>
          <a:bodyPr vert="horz" lIns="95777" tIns="47889" rIns="95777" bIns="47889" rtlCol="0" anchor="ctr">
            <a:noAutofit/>
          </a:bodyPr>
          <a:lstStyle>
            <a:lvl1pPr algn="ctr" defTabSz="957775" rtl="0" eaLnBrk="1" latinLnBrk="0" hangingPunct="1">
              <a:spcBef>
                <a:spcPct val="0"/>
              </a:spcBef>
              <a:buNone/>
              <a:defRPr sz="4600" kern="1200">
                <a:solidFill>
                  <a:schemeClr val="tx1"/>
                </a:solidFill>
                <a:latin typeface="+mj-lt"/>
                <a:ea typeface="+mj-ea"/>
                <a:cs typeface="+mj-cs"/>
              </a:defRPr>
            </a:lvl1pPr>
          </a:lstStyle>
          <a:p>
            <a:pPr algn="l"/>
            <a:endParaRPr lang="nl-NL" sz="1800"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092916301"/>
              </p:ext>
            </p:extLst>
          </p:nvPr>
        </p:nvGraphicFramePr>
        <p:xfrm>
          <a:off x="1033670" y="1214421"/>
          <a:ext cx="9166785" cy="4761117"/>
        </p:xfrm>
        <a:graphic>
          <a:graphicData uri="http://schemas.openxmlformats.org/drawingml/2006/table">
            <a:tbl>
              <a:tblPr/>
              <a:tblGrid>
                <a:gridCol w="910864">
                  <a:extLst>
                    <a:ext uri="{9D8B030D-6E8A-4147-A177-3AD203B41FA5}">
                      <a16:colId xmlns:a16="http://schemas.microsoft.com/office/drawing/2014/main" val="20000"/>
                    </a:ext>
                  </a:extLst>
                </a:gridCol>
                <a:gridCol w="5313217">
                  <a:extLst>
                    <a:ext uri="{9D8B030D-6E8A-4147-A177-3AD203B41FA5}">
                      <a16:colId xmlns:a16="http://schemas.microsoft.com/office/drawing/2014/main" val="20001"/>
                    </a:ext>
                  </a:extLst>
                </a:gridCol>
                <a:gridCol w="408709">
                  <a:extLst>
                    <a:ext uri="{9D8B030D-6E8A-4147-A177-3AD203B41FA5}">
                      <a16:colId xmlns:a16="http://schemas.microsoft.com/office/drawing/2014/main" val="20002"/>
                    </a:ext>
                  </a:extLst>
                </a:gridCol>
                <a:gridCol w="408709">
                  <a:extLst>
                    <a:ext uri="{9D8B030D-6E8A-4147-A177-3AD203B41FA5}">
                      <a16:colId xmlns:a16="http://schemas.microsoft.com/office/drawing/2014/main" val="20003"/>
                    </a:ext>
                  </a:extLst>
                </a:gridCol>
                <a:gridCol w="715072">
                  <a:extLst>
                    <a:ext uri="{9D8B030D-6E8A-4147-A177-3AD203B41FA5}">
                      <a16:colId xmlns:a16="http://schemas.microsoft.com/office/drawing/2014/main" val="20004"/>
                    </a:ext>
                  </a:extLst>
                </a:gridCol>
                <a:gridCol w="1410214">
                  <a:extLst>
                    <a:ext uri="{9D8B030D-6E8A-4147-A177-3AD203B41FA5}">
                      <a16:colId xmlns:a16="http://schemas.microsoft.com/office/drawing/2014/main" val="20005"/>
                    </a:ext>
                  </a:extLst>
                </a:gridCol>
              </a:tblGrid>
              <a:tr h="362677">
                <a:tc gridSpan="5">
                  <a:txBody>
                    <a:bodyPr/>
                    <a:lstStyle/>
                    <a:p>
                      <a:pPr marL="90170" algn="ctr">
                        <a:lnSpc>
                          <a:spcPct val="106000"/>
                        </a:lnSpc>
                      </a:pPr>
                      <a:r>
                        <a:rPr lang="en-US" sz="1050" b="1" dirty="0">
                          <a:solidFill>
                            <a:schemeClr val="tx1"/>
                          </a:solidFill>
                          <a:latin typeface="Calibri"/>
                          <a:ea typeface="Calibri"/>
                          <a:cs typeface="Times New Roman"/>
                        </a:rPr>
                        <a:t>Checklist Process Control Apparatus:                                      Form 33</a:t>
                      </a:r>
                      <a:r>
                        <a:rPr lang="en-US" sz="1050" dirty="0">
                          <a:solidFill>
                            <a:schemeClr val="tx1"/>
                          </a:solidFill>
                          <a:latin typeface="Calibri"/>
                          <a:ea typeface="Calibri"/>
                          <a:cs typeface="Times New Roman"/>
                        </a:rPr>
                        <a:t> </a:t>
                      </a:r>
                      <a:endParaRPr lang="nl-NL" sz="1050" dirty="0">
                        <a:solidFill>
                          <a:schemeClr val="tx1"/>
                        </a:solidFill>
                        <a:latin typeface="Calibri"/>
                        <a:ea typeface="Calibri"/>
                        <a:cs typeface="Times New Roman"/>
                      </a:endParaRPr>
                    </a:p>
                    <a:p>
                      <a:pPr marL="90170" algn="ctr">
                        <a:lnSpc>
                          <a:spcPct val="106000"/>
                        </a:lnSpc>
                      </a:pPr>
                      <a:r>
                        <a:rPr lang="en-US" sz="1050" b="1" dirty="0">
                          <a:solidFill>
                            <a:schemeClr val="tx1"/>
                          </a:solidFill>
                          <a:latin typeface="Calibri"/>
                          <a:ea typeface="Calibri"/>
                          <a:cs typeface="Times New Roman"/>
                        </a:rPr>
                        <a:t>Control valve / on-off valve                                                                                                                                                                                                                                                                                                                                                                                                                                                                                                                                                                 </a:t>
                      </a:r>
                      <a:endParaRPr lang="nl-NL" sz="105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a:txBody>
                    <a:bodyPr/>
                    <a:lstStyle/>
                    <a:p>
                      <a:pPr marL="90170" algn="ctr">
                        <a:lnSpc>
                          <a:spcPct val="106000"/>
                        </a:lnSpc>
                      </a:pPr>
                      <a:r>
                        <a:rPr lang="en-US" sz="1000" dirty="0">
                          <a:solidFill>
                            <a:schemeClr val="tx1"/>
                          </a:solidFill>
                          <a:latin typeface="Calibri"/>
                          <a:ea typeface="Calibri"/>
                          <a:cs typeface="Times New Roman"/>
                        </a:rPr>
                        <a:t>Project No</a:t>
                      </a:r>
                      <a:r>
                        <a:rPr lang="en-US" sz="1000" baseline="-25000" dirty="0">
                          <a:solidFill>
                            <a:schemeClr val="tx1"/>
                          </a:solidFill>
                          <a:latin typeface="Calibri"/>
                          <a:ea typeface="Calibri"/>
                          <a:cs typeface="Times New Roman"/>
                        </a:rPr>
                        <a:t>........................</a:t>
                      </a:r>
                      <a:r>
                        <a:rPr lang="en-US" sz="1000" dirty="0">
                          <a:solidFill>
                            <a:schemeClr val="tx1"/>
                          </a:solidFill>
                          <a:latin typeface="Calibri"/>
                          <a:ea typeface="Calibri"/>
                          <a:cs typeface="Times New Roman"/>
                        </a:rPr>
                        <a:t> </a:t>
                      </a:r>
                      <a:endParaRPr lang="nl-NL" sz="1000" dirty="0">
                        <a:solidFill>
                          <a:schemeClr val="tx1"/>
                        </a:solidFill>
                        <a:latin typeface="Calibri"/>
                        <a:ea typeface="Calibri"/>
                        <a:cs typeface="Times New Roman"/>
                      </a:endParaRPr>
                    </a:p>
                    <a:p>
                      <a:pPr marL="90170" algn="ctr">
                        <a:lnSpc>
                          <a:spcPct val="106000"/>
                        </a:lnSpc>
                      </a:pPr>
                      <a:r>
                        <a:rPr lang="en-US" sz="1000" dirty="0">
                          <a:solidFill>
                            <a:schemeClr val="tx1"/>
                          </a:solidFill>
                          <a:latin typeface="Calibri"/>
                          <a:ea typeface="Calibri"/>
                          <a:cs typeface="Times New Roman"/>
                        </a:rPr>
                        <a:t>Doc. No.   </a:t>
                      </a:r>
                      <a:r>
                        <a:rPr lang="en-US" sz="1000" baseline="-25000" dirty="0">
                          <a:solidFill>
                            <a:schemeClr val="tx1"/>
                          </a:solidFill>
                          <a:latin typeface="Calibri"/>
                          <a:ea typeface="Calibri"/>
                          <a:cs typeface="Times New Roman"/>
                        </a:rPr>
                        <a:t>.........................</a:t>
                      </a:r>
                      <a:endParaRPr lang="nl-NL" sz="10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45407">
                <a:tc>
                  <a:txBody>
                    <a:bodyPr/>
                    <a:lstStyle/>
                    <a:p>
                      <a:pPr marL="90170" algn="ctr">
                        <a:lnSpc>
                          <a:spcPct val="106000"/>
                        </a:lnSpc>
                      </a:pPr>
                      <a:r>
                        <a:rPr lang="en-US" sz="1000" dirty="0">
                          <a:latin typeface="Calibri"/>
                          <a:ea typeface="Calibri"/>
                          <a:cs typeface="Times New Roman"/>
                        </a:rPr>
                        <a:t>Maintenance Type</a:t>
                      </a:r>
                      <a:endParaRPr lang="nl-NL" sz="1000" dirty="0">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90170" algn="ctr">
                        <a:lnSpc>
                          <a:spcPct val="106000"/>
                        </a:lnSpc>
                      </a:pPr>
                      <a:r>
                        <a:rPr lang="en-US" sz="1050">
                          <a:solidFill>
                            <a:schemeClr val="tx1"/>
                          </a:solidFill>
                          <a:latin typeface="Calibri"/>
                          <a:ea typeface="Calibri"/>
                          <a:cs typeface="Times New Roman"/>
                        </a:rPr>
                        <a:t>Activity</a:t>
                      </a:r>
                      <a:endParaRPr lang="nl-NL" sz="105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3">
                  <a:txBody>
                    <a:bodyPr/>
                    <a:lstStyle/>
                    <a:p>
                      <a:pPr marL="90170" algn="ctr">
                        <a:lnSpc>
                          <a:spcPct val="106000"/>
                        </a:lnSpc>
                      </a:pPr>
                      <a:r>
                        <a:rPr lang="en-US" sz="1050" dirty="0">
                          <a:solidFill>
                            <a:schemeClr val="tx1"/>
                          </a:solidFill>
                          <a:latin typeface="Calibri"/>
                          <a:ea typeface="Calibri"/>
                          <a:cs typeface="Times New Roman"/>
                        </a:rPr>
                        <a:t>Checked</a:t>
                      </a:r>
                      <a:endParaRPr lang="nl-NL" sz="105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nl-NL"/>
                    </a:p>
                  </a:txBody>
                  <a:tcPr/>
                </a:tc>
                <a:tc hMerge="1">
                  <a:txBody>
                    <a:bodyPr/>
                    <a:lstStyle/>
                    <a:p>
                      <a:endParaRPr lang="nl-NL"/>
                    </a:p>
                  </a:txBody>
                  <a:tcPr/>
                </a:tc>
                <a:tc>
                  <a:txBody>
                    <a:bodyPr/>
                    <a:lstStyle/>
                    <a:p>
                      <a:pPr marL="90170" algn="ctr">
                        <a:lnSpc>
                          <a:spcPct val="106000"/>
                        </a:lnSpc>
                      </a:pPr>
                      <a:r>
                        <a:rPr lang="en-US" sz="1000">
                          <a:solidFill>
                            <a:schemeClr val="tx1"/>
                          </a:solidFill>
                          <a:latin typeface="Calibri"/>
                          <a:ea typeface="Calibri"/>
                          <a:cs typeface="Times New Roman"/>
                        </a:rPr>
                        <a:t>Remarks</a:t>
                      </a:r>
                      <a:endParaRPr lang="nl-NL" sz="10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168958">
                <a:tc>
                  <a:txBody>
                    <a:bodyPr/>
                    <a:lstStyle/>
                    <a:p>
                      <a:pPr marL="90170" algn="ctr">
                        <a:lnSpc>
                          <a:spcPct val="106000"/>
                        </a:lnSpc>
                      </a:pPr>
                      <a:endParaRPr lang="en-US" sz="700">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marL="90170" algn="ctr">
                        <a:lnSpc>
                          <a:spcPct val="106000"/>
                        </a:lnSpc>
                      </a:pPr>
                      <a:r>
                        <a:rPr lang="en-US" sz="1000">
                          <a:solidFill>
                            <a:schemeClr val="tx1"/>
                          </a:solidFill>
                          <a:latin typeface="Calibri"/>
                          <a:ea typeface="Calibri"/>
                          <a:cs typeface="Times New Roman"/>
                        </a:rPr>
                        <a:t>Yes</a:t>
                      </a:r>
                      <a:endParaRPr lang="nl-NL" sz="10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90170" algn="ctr">
                        <a:lnSpc>
                          <a:spcPct val="106000"/>
                        </a:lnSpc>
                      </a:pPr>
                      <a:r>
                        <a:rPr lang="en-US" sz="1000">
                          <a:solidFill>
                            <a:schemeClr val="tx1"/>
                          </a:solidFill>
                          <a:latin typeface="Calibri"/>
                          <a:ea typeface="Calibri"/>
                          <a:cs typeface="Times New Roman"/>
                        </a:rPr>
                        <a:t>No</a:t>
                      </a:r>
                      <a:endParaRPr lang="nl-NL" sz="10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90170" algn="ctr">
                        <a:lnSpc>
                          <a:spcPct val="106000"/>
                        </a:lnSpc>
                      </a:pPr>
                      <a:r>
                        <a:rPr lang="en-US" sz="1000" dirty="0">
                          <a:solidFill>
                            <a:schemeClr val="tx1"/>
                          </a:solidFill>
                          <a:latin typeface="Calibri"/>
                          <a:ea typeface="Calibri"/>
                          <a:cs typeface="Times New Roman"/>
                        </a:rPr>
                        <a:t>N.A.</a:t>
                      </a:r>
                      <a:endParaRPr lang="nl-NL" sz="10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10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91424">
                <a:tc>
                  <a:txBody>
                    <a:bodyPr/>
                    <a:lstStyle/>
                    <a:p>
                      <a:pPr marL="90170" algn="ctr">
                        <a:lnSpc>
                          <a:spcPct val="106000"/>
                        </a:lnSpc>
                      </a:pPr>
                      <a:endParaRPr lang="en-US" sz="1000" dirty="0">
                        <a:latin typeface="Calibri"/>
                        <a:ea typeface="Calibri"/>
                        <a:cs typeface="Times New Roman"/>
                      </a:endParaRPr>
                    </a:p>
                    <a:p>
                      <a:pPr marL="90170" algn="ctr">
                        <a:lnSpc>
                          <a:spcPct val="106000"/>
                        </a:lnSpc>
                      </a:pPr>
                      <a:r>
                        <a:rPr lang="en-US" sz="1000" dirty="0">
                          <a:latin typeface="Calibri"/>
                          <a:ea typeface="Calibri"/>
                          <a:cs typeface="Times New Roman"/>
                        </a:rPr>
                        <a:t>1 </a:t>
                      </a:r>
                    </a:p>
                    <a:p>
                      <a:pPr marL="90170" algn="ctr">
                        <a:lnSpc>
                          <a:spcPct val="106000"/>
                        </a:lnSpc>
                      </a:pPr>
                      <a:r>
                        <a:rPr lang="en-US" sz="1000" dirty="0">
                          <a:latin typeface="Calibri"/>
                          <a:ea typeface="Calibri"/>
                          <a:cs typeface="Times New Roman"/>
                        </a:rPr>
                        <a:t>Emergency Maintenance</a:t>
                      </a:r>
                      <a:endParaRPr lang="nl-NL" sz="1000" dirty="0">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1620" indent="-171450" algn="l">
                        <a:lnSpc>
                          <a:spcPct val="106000"/>
                        </a:lnSpc>
                        <a:buFont typeface="Arial" panose="020B0604020202020204" pitchFamily="34" charset="0"/>
                        <a:buChar char="•"/>
                      </a:pPr>
                      <a:endParaRPr lang="en-US" sz="900" dirty="0">
                        <a:solidFill>
                          <a:schemeClr val="tx1"/>
                        </a:solidFill>
                        <a:latin typeface="Arial" panose="020B0604020202020204" pitchFamily="34" charset="0"/>
                        <a:ea typeface="Calibri"/>
                        <a:cs typeface="Arial" panose="020B0604020202020204" pitchFamily="34" charset="0"/>
                      </a:endParaRPr>
                    </a:p>
                    <a:p>
                      <a:pPr marL="261620" indent="-171450" algn="l">
                        <a:lnSpc>
                          <a:spcPct val="106000"/>
                        </a:lnSpc>
                        <a:buFont typeface="Arial" panose="020B0604020202020204" pitchFamily="34" charset="0"/>
                        <a:buChar char="•"/>
                      </a:pPr>
                      <a:r>
                        <a:rPr lang="en-US" sz="900" dirty="0">
                          <a:solidFill>
                            <a:schemeClr val="tx1"/>
                          </a:solidFill>
                          <a:latin typeface="Arial" panose="020B0604020202020204" pitchFamily="34" charset="0"/>
                          <a:ea typeface="Calibri"/>
                          <a:cs typeface="Arial" panose="020B0604020202020204" pitchFamily="34" charset="0"/>
                        </a:rPr>
                        <a:t>Verify that electronic replacement parts and software updates have been procured with approved cybersecure procedures</a:t>
                      </a:r>
                    </a:p>
                    <a:p>
                      <a:pPr marL="261620" indent="-171450" algn="l">
                        <a:lnSpc>
                          <a:spcPct val="106000"/>
                        </a:lnSpc>
                        <a:buFont typeface="Arial" panose="020B0604020202020204" pitchFamily="34" charset="0"/>
                        <a:buChar char="•"/>
                      </a:pPr>
                      <a:r>
                        <a:rPr lang="en-US" sz="900" dirty="0">
                          <a:solidFill>
                            <a:schemeClr val="tx1"/>
                          </a:solidFill>
                          <a:latin typeface="Arial" panose="020B0604020202020204" pitchFamily="34" charset="0"/>
                          <a:ea typeface="Calibri"/>
                          <a:cs typeface="Arial" panose="020B0604020202020204" pitchFamily="34" charset="0"/>
                        </a:rPr>
                        <a:t>Verify that instrument and other device configuration devices (e.g. hand-held programmers) have been controlled to avoid viruses and changes</a:t>
                      </a:r>
                    </a:p>
                    <a:p>
                      <a:pPr marL="261620" indent="-171450" algn="l">
                        <a:lnSpc>
                          <a:spcPct val="106000"/>
                        </a:lnSpc>
                        <a:buFont typeface="Arial" panose="020B0604020202020204" pitchFamily="34" charset="0"/>
                        <a:buChar char="•"/>
                      </a:pPr>
                      <a:r>
                        <a:rPr lang="en-US" sz="900" dirty="0">
                          <a:solidFill>
                            <a:schemeClr val="tx1"/>
                          </a:solidFill>
                          <a:latin typeface="Arial" panose="020B0604020202020204" pitchFamily="34" charset="0"/>
                          <a:ea typeface="Calibri"/>
                          <a:cs typeface="Arial" panose="020B0604020202020204" pitchFamily="34" charset="0"/>
                        </a:rPr>
                        <a:t>Verify that all data transfer devices (e.g., thumb drives or other media) have been scanned and that those from vendors are certified.</a:t>
                      </a:r>
                    </a:p>
                    <a:p>
                      <a:pPr marL="261620" indent="-171450" algn="l">
                        <a:lnSpc>
                          <a:spcPct val="106000"/>
                        </a:lnSpc>
                        <a:buFont typeface="Arial" panose="020B0604020202020204" pitchFamily="34" charset="0"/>
                        <a:buChar char="•"/>
                      </a:pPr>
                      <a:r>
                        <a:rPr lang="en-US" sz="900" dirty="0">
                          <a:solidFill>
                            <a:schemeClr val="tx1"/>
                          </a:solidFill>
                          <a:latin typeface="Arial" panose="020B0604020202020204" pitchFamily="34" charset="0"/>
                          <a:ea typeface="Calibri"/>
                          <a:cs typeface="Arial" panose="020B0604020202020204" pitchFamily="34" charset="0"/>
                        </a:rPr>
                        <a:t>Affirm that technicians involved in maintenance have received  cybersecurity training </a:t>
                      </a:r>
                    </a:p>
                    <a:p>
                      <a:pPr marL="261620" indent="-171450" algn="l">
                        <a:lnSpc>
                          <a:spcPct val="106000"/>
                        </a:lnSpc>
                        <a:buFont typeface="Arial" panose="020B0604020202020204" pitchFamily="34" charset="0"/>
                        <a:buChar char="•"/>
                      </a:pPr>
                      <a:r>
                        <a:rPr lang="en-US" sz="900" dirty="0">
                          <a:solidFill>
                            <a:schemeClr val="tx1"/>
                          </a:solidFill>
                          <a:latin typeface="Arial" panose="020B0604020202020204" pitchFamily="34" charset="0"/>
                          <a:ea typeface="Calibri"/>
                          <a:cs typeface="Arial" panose="020B0604020202020204" pitchFamily="34" charset="0"/>
                        </a:rPr>
                        <a:t>Consider whether a cyber attack might have caused the reported failures.</a:t>
                      </a:r>
                    </a:p>
                    <a:p>
                      <a:pPr marL="261620" indent="-171450" algn="l">
                        <a:lnSpc>
                          <a:spcPct val="106000"/>
                        </a:lnSpc>
                        <a:buFont typeface="Arial" panose="020B0604020202020204" pitchFamily="34" charset="0"/>
                        <a:buChar char="•"/>
                      </a:pPr>
                      <a:r>
                        <a:rPr lang="en-US" sz="900" dirty="0">
                          <a:solidFill>
                            <a:schemeClr val="tx1"/>
                          </a:solidFill>
                          <a:latin typeface="Arial" panose="020B0604020202020204" pitchFamily="34" charset="0"/>
                          <a:ea typeface="Calibri"/>
                          <a:cs typeface="Arial" panose="020B0604020202020204" pitchFamily="34" charset="0"/>
                        </a:rPr>
                        <a:t>Verify that the “Golden copy” of programs and configurations match what is currently installed. </a:t>
                      </a:r>
                    </a:p>
                    <a:p>
                      <a:pPr marL="261620" indent="-171450" algn="l">
                        <a:lnSpc>
                          <a:spcPct val="106000"/>
                        </a:lnSpc>
                        <a:buFont typeface="Arial" panose="020B0604020202020204" pitchFamily="34" charset="0"/>
                        <a:buChar char="•"/>
                      </a:pPr>
                      <a:r>
                        <a:rPr lang="en-US" sz="900" dirty="0">
                          <a:solidFill>
                            <a:schemeClr val="tx1"/>
                          </a:solidFill>
                          <a:latin typeface="Arial" panose="020B0604020202020204" pitchFamily="34" charset="0"/>
                          <a:ea typeface="Calibri"/>
                          <a:cs typeface="Arial" panose="020B0604020202020204" pitchFamily="34" charset="0"/>
                        </a:rPr>
                        <a:t>If repairs involve any program or configuration changes, make a new “Golden copy” and store this in the secure repository.</a:t>
                      </a: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r>
                        <a:rPr lang="en-US" sz="1000" dirty="0">
                          <a:solidFill>
                            <a:schemeClr val="tx1"/>
                          </a:solidFill>
                          <a:latin typeface="Calibri"/>
                          <a:ea typeface="Calibri"/>
                          <a:cs typeface="Times New Roman"/>
                        </a:rPr>
                        <a:t>See inspection</a:t>
                      </a:r>
                      <a:endParaRPr lang="nl-NL" sz="10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58071">
                <a:tc>
                  <a:txBody>
                    <a:bodyPr/>
                    <a:lstStyle/>
                    <a:p>
                      <a:pPr marL="90170" algn="ctr">
                        <a:lnSpc>
                          <a:spcPct val="106000"/>
                        </a:lnSpc>
                      </a:pPr>
                      <a:endParaRPr lang="en-US" sz="1000" dirty="0">
                        <a:latin typeface="Calibri"/>
                        <a:ea typeface="Calibri"/>
                        <a:cs typeface="Times New Roman"/>
                      </a:endParaRPr>
                    </a:p>
                    <a:p>
                      <a:pPr marL="90170" algn="ctr">
                        <a:lnSpc>
                          <a:spcPct val="106000"/>
                        </a:lnSpc>
                      </a:pPr>
                      <a:r>
                        <a:rPr lang="en-US" sz="1000" dirty="0">
                          <a:latin typeface="Calibri"/>
                          <a:ea typeface="Calibri"/>
                          <a:cs typeface="Times New Roman"/>
                        </a:rPr>
                        <a:t>2</a:t>
                      </a:r>
                    </a:p>
                    <a:p>
                      <a:pPr marL="90170" algn="ctr">
                        <a:lnSpc>
                          <a:spcPct val="106000"/>
                        </a:lnSpc>
                      </a:pPr>
                      <a:r>
                        <a:rPr lang="en-US" sz="1000" dirty="0">
                          <a:latin typeface="Calibri"/>
                          <a:ea typeface="Calibri"/>
                          <a:cs typeface="Times New Roman"/>
                        </a:rPr>
                        <a:t>Requiring Special Parts or Experience</a:t>
                      </a:r>
                      <a:endParaRPr lang="nl-NL" sz="1000" dirty="0">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6000"/>
                        </a:lnSpc>
                        <a:buFont typeface="Arial" panose="020B0604020202020204" pitchFamily="34" charset="0"/>
                        <a:buChar char="•"/>
                      </a:pPr>
                      <a:endParaRPr lang="en-US" sz="900" kern="1200" dirty="0">
                        <a:solidFill>
                          <a:schemeClr val="tx1"/>
                        </a:solidFill>
                        <a:latin typeface="Arial" panose="020B0604020202020204" pitchFamily="34" charset="0"/>
                        <a:ea typeface="Calibri"/>
                        <a:cs typeface="Arial" panose="020B0604020202020204" pitchFamily="34" charset="0"/>
                      </a:endParaRPr>
                    </a:p>
                    <a:p>
                      <a:pPr marL="171450" indent="-171450" algn="l" defTabSz="914400" rtl="0" eaLnBrk="1" latinLnBrk="0" hangingPunct="1">
                        <a:lnSpc>
                          <a:spcPct val="106000"/>
                        </a:lnSpc>
                        <a:buFont typeface="Arial" panose="020B0604020202020204" pitchFamily="34" charset="0"/>
                        <a:buChar char="•"/>
                      </a:pPr>
                      <a:r>
                        <a:rPr lang="en-US" sz="900" kern="1200" dirty="0">
                          <a:solidFill>
                            <a:schemeClr val="tx1"/>
                          </a:solidFill>
                          <a:latin typeface="Arial" panose="020B0604020202020204" pitchFamily="34" charset="0"/>
                          <a:ea typeface="Calibri"/>
                          <a:cs typeface="Arial" panose="020B0604020202020204" pitchFamily="34" charset="0"/>
                        </a:rPr>
                        <a:t>Verify that electronic replacement parts and software updates have been procured with approved cybersecure procedures</a:t>
                      </a:r>
                    </a:p>
                    <a:p>
                      <a:pPr marL="171450" indent="-171450" algn="l" defTabSz="914400" rtl="0" eaLnBrk="1" latinLnBrk="0" hangingPunct="1">
                        <a:lnSpc>
                          <a:spcPct val="106000"/>
                        </a:lnSpc>
                        <a:buFont typeface="Arial" panose="020B0604020202020204" pitchFamily="34" charset="0"/>
                        <a:buChar char="•"/>
                      </a:pPr>
                      <a:r>
                        <a:rPr lang="en-US" sz="900" kern="1200" dirty="0">
                          <a:solidFill>
                            <a:schemeClr val="tx1"/>
                          </a:solidFill>
                          <a:latin typeface="Arial" panose="020B0604020202020204" pitchFamily="34" charset="0"/>
                          <a:ea typeface="Calibri"/>
                          <a:cs typeface="Arial" panose="020B0604020202020204" pitchFamily="34" charset="0"/>
                        </a:rPr>
                        <a:t>Verify that instrument and other device configuration devices (e.g. hand-held programmers) have been controlled to avoid viruses and changes</a:t>
                      </a:r>
                    </a:p>
                    <a:p>
                      <a:pPr marL="171450" indent="-171450" algn="l" defTabSz="914400" rtl="0" eaLnBrk="1" latinLnBrk="0" hangingPunct="1">
                        <a:lnSpc>
                          <a:spcPct val="106000"/>
                        </a:lnSpc>
                        <a:buFont typeface="Arial" panose="020B0604020202020204" pitchFamily="34" charset="0"/>
                        <a:buChar char="•"/>
                      </a:pPr>
                      <a:r>
                        <a:rPr lang="en-US" sz="900" kern="1200" dirty="0">
                          <a:solidFill>
                            <a:schemeClr val="tx1"/>
                          </a:solidFill>
                          <a:latin typeface="Arial" panose="020B0604020202020204" pitchFamily="34" charset="0"/>
                          <a:ea typeface="Calibri"/>
                          <a:cs typeface="Arial" panose="020B0604020202020204" pitchFamily="34" charset="0"/>
                        </a:rPr>
                        <a:t>Verify that all data transfer devices (e.g., thumb drives or other media) have been scanned and that those from vendors are certified.</a:t>
                      </a:r>
                    </a:p>
                    <a:p>
                      <a:pPr marL="171450" indent="-171450" algn="l" defTabSz="914400" rtl="0" eaLnBrk="1" latinLnBrk="0" hangingPunct="1">
                        <a:lnSpc>
                          <a:spcPct val="106000"/>
                        </a:lnSpc>
                        <a:buFont typeface="Arial" panose="020B0604020202020204" pitchFamily="34" charset="0"/>
                        <a:buChar char="•"/>
                      </a:pPr>
                      <a:r>
                        <a:rPr lang="en-US" sz="900" kern="1200" dirty="0">
                          <a:solidFill>
                            <a:schemeClr val="tx1"/>
                          </a:solidFill>
                          <a:latin typeface="Arial" panose="020B0604020202020204" pitchFamily="34" charset="0"/>
                          <a:ea typeface="Calibri"/>
                          <a:cs typeface="Arial" panose="020B0604020202020204" pitchFamily="34" charset="0"/>
                        </a:rPr>
                        <a:t>Affirm that technicians involved in maintenance have received  cybersecurity training </a:t>
                      </a:r>
                    </a:p>
                    <a:p>
                      <a:pPr marL="171450" indent="-171450" algn="l" defTabSz="914400" rtl="0" eaLnBrk="1" latinLnBrk="0" hangingPunct="1">
                        <a:lnSpc>
                          <a:spcPct val="106000"/>
                        </a:lnSpc>
                        <a:buFont typeface="Arial" panose="020B0604020202020204" pitchFamily="34" charset="0"/>
                        <a:buChar char="•"/>
                      </a:pPr>
                      <a:r>
                        <a:rPr lang="en-US" sz="900" kern="1200" dirty="0">
                          <a:solidFill>
                            <a:schemeClr val="tx1"/>
                          </a:solidFill>
                          <a:latin typeface="Arial" panose="020B0604020202020204" pitchFamily="34" charset="0"/>
                          <a:ea typeface="Calibri"/>
                          <a:cs typeface="Arial" panose="020B0604020202020204" pitchFamily="34" charset="0"/>
                        </a:rPr>
                        <a:t>Consider whether a cyber attack might have caused the reported failures.</a:t>
                      </a:r>
                    </a:p>
                    <a:p>
                      <a:pPr marL="171450" indent="-171450" algn="l" defTabSz="914400" rtl="0" eaLnBrk="1" latinLnBrk="0" hangingPunct="1">
                        <a:lnSpc>
                          <a:spcPct val="106000"/>
                        </a:lnSpc>
                        <a:buFont typeface="Arial" panose="020B0604020202020204" pitchFamily="34" charset="0"/>
                        <a:buChar char="•"/>
                      </a:pPr>
                      <a:r>
                        <a:rPr lang="en-US" sz="900" kern="1200" dirty="0">
                          <a:solidFill>
                            <a:schemeClr val="tx1"/>
                          </a:solidFill>
                          <a:latin typeface="Arial" panose="020B0604020202020204" pitchFamily="34" charset="0"/>
                          <a:ea typeface="Calibri"/>
                          <a:cs typeface="Arial" panose="020B0604020202020204" pitchFamily="34" charset="0"/>
                        </a:rPr>
                        <a:t>Verify that the “Golden copy” of programs and configurations match what is currently installed. </a:t>
                      </a:r>
                    </a:p>
                    <a:p>
                      <a:pPr marL="171450" indent="-171450" algn="l" defTabSz="914400" rtl="0" eaLnBrk="1" latinLnBrk="0" hangingPunct="1">
                        <a:lnSpc>
                          <a:spcPct val="106000"/>
                        </a:lnSpc>
                        <a:buFont typeface="Arial" panose="020B0604020202020204" pitchFamily="34" charset="0"/>
                        <a:buChar char="•"/>
                      </a:pPr>
                      <a:r>
                        <a:rPr lang="en-US" sz="900" kern="1200" dirty="0">
                          <a:solidFill>
                            <a:schemeClr val="tx1"/>
                          </a:solidFill>
                          <a:latin typeface="Arial" panose="020B0604020202020204" pitchFamily="34" charset="0"/>
                          <a:ea typeface="Calibri"/>
                          <a:cs typeface="Arial" panose="020B0604020202020204" pitchFamily="34" charset="0"/>
                        </a:rPr>
                        <a:t>If repairs involve any program or configuration changes, make a new “Golden copy” and store this in the secure repositor</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r>
                        <a:rPr lang="en-US" sz="1000" dirty="0">
                          <a:solidFill>
                            <a:schemeClr val="tx1"/>
                          </a:solidFill>
                          <a:latin typeface="Calibri"/>
                          <a:ea typeface="Calibri"/>
                          <a:cs typeface="Times New Roman"/>
                        </a:rPr>
                        <a:t>See inspection</a:t>
                      </a:r>
                      <a:endParaRPr lang="nl-NL" sz="10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4580">
                <a:tc>
                  <a:txBody>
                    <a:bodyPr/>
                    <a:lstStyle/>
                    <a:p>
                      <a:pPr marL="90170" algn="ctr">
                        <a:lnSpc>
                          <a:spcPct val="106000"/>
                        </a:lnSpc>
                      </a:pPr>
                      <a:endParaRPr lang="nl-NL" sz="700">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algn="ctr">
                        <a:lnSpc>
                          <a:spcPct val="106000"/>
                        </a:lnSpc>
                      </a:pPr>
                      <a:endParaRPr lang="en-US" sz="700" dirty="0">
                        <a:solidFill>
                          <a:schemeClr val="tx1"/>
                        </a:solidFill>
                        <a:latin typeface="Calibri"/>
                        <a:ea typeface="Calibri"/>
                        <a:cs typeface="Times New Roman"/>
                      </a:endParaRPr>
                    </a:p>
                  </a:txBody>
                  <a:tcPr marL="10362" marR="10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7169" name="Rectangle 1"/>
          <p:cNvSpPr>
            <a:spLocks noChangeArrowheads="1"/>
          </p:cNvSpPr>
          <p:nvPr/>
        </p:nvSpPr>
        <p:spPr bwMode="auto">
          <a:xfrm>
            <a:off x="1143000" y="142852"/>
            <a:ext cx="710962" cy="738664"/>
          </a:xfrm>
          <a:prstGeom prst="rect">
            <a:avLst/>
          </a:prstGeom>
          <a:noFill/>
          <a:ln w="9525">
            <a:noFill/>
            <a:miter lim="800000"/>
            <a:headEnd/>
            <a:tailEnd/>
          </a:ln>
          <a:effectLst/>
        </p:spPr>
        <p:txBody>
          <a:bodyPr vert="horz" wrap="square" lIns="612582" tIns="45720" rIns="91440" bIns="45720" numCol="1" anchor="ctr" anchorCtr="0" compatLnSpc="1">
            <a:prstTxWarp prst="textNoShape">
              <a:avLst/>
            </a:prstTxWarp>
            <a:spAutoFit/>
          </a:bodyPr>
          <a:lstStyle/>
          <a:p>
            <a:pPr fontAlgn="base">
              <a:spcBef>
                <a:spcPct val="0"/>
              </a:spcBef>
              <a:spcAft>
                <a:spcPct val="0"/>
              </a:spcAft>
            </a:pPr>
            <a:endParaRPr lang="nl-NL" sz="2400" b="1" dirty="0">
              <a:latin typeface="Arial" pitchFamily="34" charset="0"/>
              <a:ea typeface="Times New Roman" pitchFamily="18" charset="0"/>
              <a:cs typeface="Arial" pitchFamily="34" charset="0"/>
            </a:endParaRPr>
          </a:p>
          <a:p>
            <a:pPr eaLnBrk="0" fontAlgn="base" hangingPunct="0">
              <a:spcBef>
                <a:spcPct val="0"/>
              </a:spcBef>
              <a:spcAft>
                <a:spcPct val="0"/>
              </a:spcAft>
            </a:pPr>
            <a:endParaRPr lang="nl-NL"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idx="4294967295"/>
          </p:nvPr>
        </p:nvSpPr>
        <p:spPr>
          <a:xfrm>
            <a:off x="2343150" y="473075"/>
            <a:ext cx="6532563" cy="404812"/>
          </a:xfrm>
        </p:spPr>
        <p:txBody>
          <a:bodyPr numCol="1">
            <a:noAutofit/>
          </a:bodyPr>
          <a:lstStyle/>
          <a:p>
            <a:pPr algn="ctr"/>
            <a:r>
              <a:rPr lang="en-US" sz="2800" dirty="0">
                <a:solidFill>
                  <a:schemeClr val="tx1"/>
                </a:solidFill>
                <a:latin typeface="Arial" pitchFamily="34" charset="0"/>
                <a:cs typeface="Arial" pitchFamily="34" charset="0"/>
              </a:rPr>
              <a:t>Key Messages</a:t>
            </a:r>
          </a:p>
        </p:txBody>
      </p:sp>
      <p:sp>
        <p:nvSpPr>
          <p:cNvPr id="6" name="Content Placeholder 2">
            <a:extLst>
              <a:ext uri="{FF2B5EF4-FFF2-40B4-BE49-F238E27FC236}">
                <a16:creationId xmlns:a16="http://schemas.microsoft.com/office/drawing/2014/main" id="{1B6933B5-0F2C-14BA-A801-06F23ED38BD8}"/>
              </a:ext>
            </a:extLst>
          </p:cNvPr>
          <p:cNvSpPr>
            <a:spLocks noGrp="1"/>
          </p:cNvSpPr>
          <p:nvPr>
            <p:ph idx="4294967295"/>
          </p:nvPr>
        </p:nvSpPr>
        <p:spPr>
          <a:xfrm>
            <a:off x="980661" y="1551126"/>
            <a:ext cx="9906414" cy="4057650"/>
          </a:xfrm>
        </p:spPr>
        <p:txBody>
          <a:bodyPr numCol="1">
            <a:normAutofit/>
          </a:bodyPr>
          <a:lstStyle/>
          <a:p>
            <a:pPr marL="0" indent="0">
              <a:spcBef>
                <a:spcPts val="0"/>
              </a:spcBef>
              <a:spcAft>
                <a:spcPts val="1059"/>
              </a:spcAft>
              <a:buNone/>
            </a:pPr>
            <a:r>
              <a:rPr lang="en-US" b="1" dirty="0"/>
              <a:t>The following are key messages to take away:</a:t>
            </a:r>
          </a:p>
          <a:p>
            <a:pPr>
              <a:spcBef>
                <a:spcPts val="0"/>
              </a:spcBef>
              <a:spcAft>
                <a:spcPts val="1059"/>
              </a:spcAft>
            </a:pPr>
            <a:r>
              <a:rPr lang="en-US" sz="2000" b="1" dirty="0"/>
              <a:t>Terminology:</a:t>
            </a:r>
          </a:p>
          <a:p>
            <a:pPr lvl="1">
              <a:spcBef>
                <a:spcPts val="0"/>
              </a:spcBef>
              <a:spcAft>
                <a:spcPts val="1059"/>
              </a:spcAft>
            </a:pPr>
            <a:r>
              <a:rPr lang="en-US" dirty="0"/>
              <a:t>Golden copy – a secured version of PLC or RTU programs and configuration</a:t>
            </a:r>
          </a:p>
          <a:p>
            <a:pPr lvl="1">
              <a:spcBef>
                <a:spcPts val="0"/>
              </a:spcBef>
              <a:spcAft>
                <a:spcPts val="1059"/>
              </a:spcAft>
            </a:pPr>
            <a:r>
              <a:rPr lang="en-US" dirty="0"/>
              <a:t>Configuration Management Software – manage control device and network programs and configuration</a:t>
            </a:r>
          </a:p>
          <a:p>
            <a:pPr lvl="1">
              <a:spcBef>
                <a:spcPts val="0"/>
              </a:spcBef>
              <a:spcAft>
                <a:spcPts val="1059"/>
              </a:spcAft>
            </a:pPr>
            <a:r>
              <a:rPr lang="en-US" dirty="0"/>
              <a:t>CISA – US Cybersecurity Infrastructure and Security Agency</a:t>
            </a:r>
          </a:p>
          <a:p>
            <a:pPr>
              <a:spcBef>
                <a:spcPts val="0"/>
              </a:spcBef>
              <a:spcAft>
                <a:spcPts val="1059"/>
              </a:spcAft>
            </a:pPr>
            <a:r>
              <a:rPr lang="en-US" sz="2000" b="1" dirty="0"/>
              <a:t>What is Needed:</a:t>
            </a:r>
          </a:p>
          <a:p>
            <a:pPr lvl="1">
              <a:spcBef>
                <a:spcPts val="0"/>
              </a:spcBef>
              <a:spcAft>
                <a:spcPts val="1059"/>
              </a:spcAft>
            </a:pPr>
            <a:r>
              <a:rPr lang="en-US" dirty="0"/>
              <a:t>Cybersecurity training for all staff</a:t>
            </a:r>
          </a:p>
          <a:p>
            <a:pPr lvl="1">
              <a:spcBef>
                <a:spcPts val="0"/>
              </a:spcBef>
              <a:spcAft>
                <a:spcPts val="1059"/>
              </a:spcAft>
            </a:pPr>
            <a:r>
              <a:rPr lang="en-US" dirty="0"/>
              <a:t>Approved cybersecure procedures for engineering, maintenance, and procurement</a:t>
            </a:r>
          </a:p>
        </p:txBody>
      </p:sp>
    </p:spTree>
    <p:custDataLst>
      <p:tags r:id="rId1"/>
    </p:custDataLst>
    <p:extLst>
      <p:ext uri="{BB962C8B-B14F-4D97-AF65-F5344CB8AC3E}">
        <p14:creationId xmlns:p14="http://schemas.microsoft.com/office/powerpoint/2010/main" val="2424915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716172" y="420671"/>
            <a:ext cx="6759656" cy="537882"/>
          </a:xfrm>
        </p:spPr>
        <p:txBody>
          <a:bodyPr numCol="1"/>
          <a:lstStyle/>
          <a:p>
            <a:pPr algn="ctr"/>
            <a:r>
              <a:rPr lang="en-US" sz="2800" dirty="0">
                <a:solidFill>
                  <a:schemeClr val="tx1"/>
                </a:solidFill>
                <a:latin typeface="Arial" pitchFamily="34" charset="0"/>
                <a:cs typeface="Arial" pitchFamily="34" charset="0"/>
              </a:rPr>
              <a:t>Further Information</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1671145" y="1497496"/>
            <a:ext cx="8258456" cy="4697219"/>
          </a:xfrm>
        </p:spPr>
        <p:txBody>
          <a:bodyPr numCol="1"/>
          <a:lstStyle/>
          <a:p>
            <a:pPr>
              <a:spcAft>
                <a:spcPts val="1059"/>
              </a:spcAft>
            </a:pPr>
            <a:r>
              <a:rPr lang="en-US" b="1" dirty="0"/>
              <a:t>References:</a:t>
            </a:r>
            <a:endParaRPr lang="en-US" sz="1765" b="1" dirty="0"/>
          </a:p>
          <a:p>
            <a:pPr lvl="1">
              <a:spcAft>
                <a:spcPts val="1059"/>
              </a:spcAft>
            </a:pPr>
            <a:r>
              <a:rPr lang="en-US" strike="sngStrike" dirty="0">
                <a:solidFill>
                  <a:schemeClr val="accent5">
                    <a:lumMod val="50000"/>
                  </a:schemeClr>
                </a:solidFill>
              </a:rPr>
              <a:t>TBD</a:t>
            </a:r>
            <a:br>
              <a:rPr lang="en-US" dirty="0">
                <a:solidFill>
                  <a:schemeClr val="accent5">
                    <a:lumMod val="50000"/>
                  </a:schemeClr>
                </a:solidFill>
              </a:rPr>
            </a:br>
            <a:endParaRPr lang="en-US" dirty="0"/>
          </a:p>
          <a:p>
            <a:pPr>
              <a:spcBef>
                <a:spcPts val="441"/>
              </a:spcBef>
              <a:spcAft>
                <a:spcPts val="1059"/>
              </a:spcAft>
            </a:pPr>
            <a:r>
              <a:rPr lang="en-US" b="1" dirty="0"/>
              <a:t>Related MLMs</a:t>
            </a:r>
          </a:p>
          <a:p>
            <a:pPr lvl="1"/>
            <a:r>
              <a:rPr lang="en-US" sz="2000" dirty="0"/>
              <a:t>MLM-035-A  Cybersecure PLC Concepts</a:t>
            </a:r>
          </a:p>
          <a:p>
            <a:pPr lvl="1"/>
            <a:r>
              <a:rPr lang="en-US" sz="2000" dirty="0"/>
              <a:t>MLM-035-B Cybersecure PLC Programming</a:t>
            </a:r>
          </a:p>
          <a:p>
            <a:pPr marL="0" indent="0" algn="ctr">
              <a:spcBef>
                <a:spcPts val="441"/>
              </a:spcBef>
              <a:spcAft>
                <a:spcPts val="1059"/>
              </a:spcAft>
              <a:buNone/>
            </a:pPr>
            <a:endParaRPr lang="en-US" dirty="0"/>
          </a:p>
        </p:txBody>
      </p:sp>
      <p:pic>
        <p:nvPicPr>
          <p:cNvPr id="3" name="Ink 2">
            <a:extLst>
              <a:ext uri="{FF2B5EF4-FFF2-40B4-BE49-F238E27FC236}">
                <a16:creationId xmlns:a16="http://schemas.microsoft.com/office/drawing/2014/main" id="{8BB546A4-F9D0-4DF7-9C08-07D29B017CE9}"/>
              </a:ext>
            </a:extLst>
          </p:cNvPr>
          <p:cNvPicPr/>
          <p:nvPr/>
        </p:nvPicPr>
        <p:blipFill>
          <a:blip r:embed="rId4"/>
          <a:stretch>
            <a:fillRect/>
          </a:stretch>
        </p:blipFill>
        <p:spPr>
          <a:xfrm>
            <a:off x="4194072" y="5877847"/>
            <a:ext cx="17471" cy="21600"/>
          </a:xfrm>
          <a:prstGeom prst="rect">
            <a:avLst/>
          </a:prstGeom>
        </p:spPr>
      </p:pic>
      <p:sp>
        <p:nvSpPr>
          <p:cNvPr id="2" name="TextBox 1">
            <a:extLst>
              <a:ext uri="{FF2B5EF4-FFF2-40B4-BE49-F238E27FC236}">
                <a16:creationId xmlns:a16="http://schemas.microsoft.com/office/drawing/2014/main" id="{11DA379E-9EC3-4A7E-C509-A7301DF3AD41}"/>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5"/>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Tree>
    <p:custDataLst>
      <p:tags r:id="rId1"/>
    </p:custDataLst>
    <p:extLst>
      <p:ext uri="{BB962C8B-B14F-4D97-AF65-F5344CB8AC3E}">
        <p14:creationId xmlns:p14="http://schemas.microsoft.com/office/powerpoint/2010/main" val="3412708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DDC1D75-4FB1-4E78-A592-F8C0D1FE935D}"/>
              </a:ext>
            </a:extLst>
          </p:cNvPr>
          <p:cNvSpPr txBox="1"/>
          <p:nvPr/>
        </p:nvSpPr>
        <p:spPr>
          <a:xfrm>
            <a:off x="5837459" y="2438077"/>
            <a:ext cx="4028352" cy="369332"/>
          </a:xfrm>
          <a:prstGeom prst="rect">
            <a:avLst/>
          </a:prstGeom>
          <a:noFill/>
        </p:spPr>
        <p:txBody>
          <a:bodyPr wrap="square" lIns="0" tIns="0" rIns="0" bIns="0" rtlCol="0">
            <a:spAutoFit/>
          </a:bodyPr>
          <a:lstStyle/>
          <a:p>
            <a:pPr algn="ctr" defTabSz="457200">
              <a:defRPr/>
            </a:pPr>
            <a:r>
              <a:rPr lang="en-US" sz="2400" b="1" dirty="0">
                <a:solidFill>
                  <a:srgbClr val="000000"/>
                </a:solidFill>
                <a:latin typeface="Arial Narrow" panose="020B0606020202030204" pitchFamily="34" charset="0"/>
              </a:rPr>
              <a:t>Hindrik Koning</a:t>
            </a:r>
          </a:p>
        </p:txBody>
      </p:sp>
      <p:sp>
        <p:nvSpPr>
          <p:cNvPr id="5" name="TextBox 4">
            <a:extLst>
              <a:ext uri="{FF2B5EF4-FFF2-40B4-BE49-F238E27FC236}">
                <a16:creationId xmlns:a16="http://schemas.microsoft.com/office/drawing/2014/main" id="{2FEB54F2-5731-4079-884F-8EFDAFD3D237}"/>
              </a:ext>
            </a:extLst>
          </p:cNvPr>
          <p:cNvSpPr txBox="1"/>
          <p:nvPr/>
        </p:nvSpPr>
        <p:spPr>
          <a:xfrm>
            <a:off x="5681739" y="3079778"/>
            <a:ext cx="5480246" cy="1169551"/>
          </a:xfrm>
          <a:prstGeom prst="rect">
            <a:avLst/>
          </a:prstGeom>
          <a:noFill/>
        </p:spPr>
        <p:txBody>
          <a:bodyPr wrap="square" lIns="0" tIns="0" rIns="0" bIns="0" rtlCol="0">
            <a:spAutoFit/>
          </a:bodyPr>
          <a:lstStyle/>
          <a:p>
            <a:pPr defTabSz="457200">
              <a:defRPr/>
            </a:pPr>
            <a:r>
              <a:rPr lang="en-US" sz="2000" dirty="0">
                <a:latin typeface="Segoe UI" panose="020B0502040204020203" pitchFamily="34" charset="0"/>
                <a:cs typeface="Segoe UI" panose="020B0502040204020203" pitchFamily="34" charset="0"/>
              </a:rPr>
              <a:t>Hindrik is a Senior Engineer </a:t>
            </a:r>
            <a:r>
              <a:rPr lang="nl-NL" sz="2000" dirty="0">
                <a:latin typeface="Segoe UI" panose="020B0502040204020203" pitchFamily="34" charset="0"/>
                <a:cs typeface="Segoe UI" panose="020B0502040204020203" pitchFamily="34" charset="0"/>
              </a:rPr>
              <a:t>w</a:t>
            </a:r>
            <a:r>
              <a:rPr lang="en-US" sz="2000" dirty="0" err="1">
                <a:latin typeface="Segoe UI" panose="020B0502040204020203" pitchFamily="34" charset="0"/>
                <a:cs typeface="Segoe UI" panose="020B0502040204020203" pitchFamily="34" charset="0"/>
              </a:rPr>
              <a:t>ith</a:t>
            </a:r>
            <a:r>
              <a:rPr lang="en-US" sz="2000" dirty="0">
                <a:latin typeface="Segoe UI" panose="020B0502040204020203" pitchFamily="34" charset="0"/>
                <a:cs typeface="Segoe UI" panose="020B0502040204020203" pitchFamily="34" charset="0"/>
              </a:rPr>
              <a:t> deep knowledge of data exchange and sharing in plant environments.</a:t>
            </a:r>
          </a:p>
          <a:p>
            <a:pPr defTabSz="457200">
              <a:defRPr/>
            </a:pPr>
            <a:endParaRPr lang="en-US" sz="1600" dirty="0">
              <a:solidFill>
                <a:srgbClr val="003E6B"/>
              </a:solidFill>
              <a:latin typeface="Segoe UI" panose="020B0502040204020203" pitchFamily="34" charset="0"/>
              <a:cs typeface="Segoe UI" panose="020B0502040204020203" pitchFamily="34" charset="0"/>
            </a:endParaRPr>
          </a:p>
        </p:txBody>
      </p:sp>
      <p:sp>
        <p:nvSpPr>
          <p:cNvPr id="6" name="Slide Number Placeholder 5">
            <a:extLst>
              <a:ext uri="{FF2B5EF4-FFF2-40B4-BE49-F238E27FC236}">
                <a16:creationId xmlns:a16="http://schemas.microsoft.com/office/drawing/2014/main" id="{BABC22B7-8551-B05F-1291-5619D283ADAC}"/>
              </a:ext>
            </a:extLst>
          </p:cNvPr>
          <p:cNvSpPr>
            <a:spLocks noGrp="1"/>
          </p:cNvSpPr>
          <p:nvPr>
            <p:ph type="sldNum" sz="quarter" idx="12"/>
          </p:nvPr>
        </p:nvSpPr>
        <p:spPr>
          <a:xfrm>
            <a:off x="6996113" y="6356352"/>
            <a:ext cx="2228850" cy="365125"/>
          </a:xfrm>
          <a:prstGeom prst="rect">
            <a:avLst/>
          </a:prstGeom>
        </p:spPr>
        <p:txBody>
          <a:bodyPr vert="horz" lIns="91440" tIns="45720" rIns="91440" bIns="45720" rtlCol="0" anchor="ctr"/>
          <a:lstStyle>
            <a:defPPr>
              <a:defRPr lang="nl-NL"/>
            </a:defPPr>
            <a:lvl1pPr marL="0" algn="r" defTabSz="957775" rtl="0" eaLnBrk="1" latinLnBrk="0" hangingPunct="1">
              <a:defRPr sz="1200" kern="1200">
                <a:solidFill>
                  <a:schemeClr val="bg1"/>
                </a:solidFill>
                <a:latin typeface="+mn-lt"/>
                <a:ea typeface="+mn-ea"/>
                <a:cs typeface="+mn-cs"/>
              </a:defRPr>
            </a:lvl1pPr>
            <a:lvl2pPr marL="478887" algn="l" defTabSz="957775" rtl="0" eaLnBrk="1" latinLnBrk="0" hangingPunct="1">
              <a:defRPr sz="1900" kern="1200">
                <a:solidFill>
                  <a:schemeClr val="tx1"/>
                </a:solidFill>
                <a:latin typeface="+mn-lt"/>
                <a:ea typeface="+mn-ea"/>
                <a:cs typeface="+mn-cs"/>
              </a:defRPr>
            </a:lvl2pPr>
            <a:lvl3pPr marL="957775" algn="l" defTabSz="957775" rtl="0" eaLnBrk="1" latinLnBrk="0" hangingPunct="1">
              <a:defRPr sz="1900" kern="1200">
                <a:solidFill>
                  <a:schemeClr val="tx1"/>
                </a:solidFill>
                <a:latin typeface="+mn-lt"/>
                <a:ea typeface="+mn-ea"/>
                <a:cs typeface="+mn-cs"/>
              </a:defRPr>
            </a:lvl3pPr>
            <a:lvl4pPr marL="1436661" algn="l" defTabSz="957775" rtl="0" eaLnBrk="1" latinLnBrk="0" hangingPunct="1">
              <a:defRPr sz="1900" kern="1200">
                <a:solidFill>
                  <a:schemeClr val="tx1"/>
                </a:solidFill>
                <a:latin typeface="+mn-lt"/>
                <a:ea typeface="+mn-ea"/>
                <a:cs typeface="+mn-cs"/>
              </a:defRPr>
            </a:lvl4pPr>
            <a:lvl5pPr marL="1915549" algn="l" defTabSz="957775" rtl="0" eaLnBrk="1" latinLnBrk="0" hangingPunct="1">
              <a:defRPr sz="1900" kern="1200">
                <a:solidFill>
                  <a:schemeClr val="tx1"/>
                </a:solidFill>
                <a:latin typeface="+mn-lt"/>
                <a:ea typeface="+mn-ea"/>
                <a:cs typeface="+mn-cs"/>
              </a:defRPr>
            </a:lvl5pPr>
            <a:lvl6pPr marL="2394436" algn="l" defTabSz="957775" rtl="0" eaLnBrk="1" latinLnBrk="0" hangingPunct="1">
              <a:defRPr sz="1900" kern="1200">
                <a:solidFill>
                  <a:schemeClr val="tx1"/>
                </a:solidFill>
                <a:latin typeface="+mn-lt"/>
                <a:ea typeface="+mn-ea"/>
                <a:cs typeface="+mn-cs"/>
              </a:defRPr>
            </a:lvl6pPr>
            <a:lvl7pPr marL="2873323" algn="l" defTabSz="957775" rtl="0" eaLnBrk="1" latinLnBrk="0" hangingPunct="1">
              <a:defRPr sz="1900" kern="1200">
                <a:solidFill>
                  <a:schemeClr val="tx1"/>
                </a:solidFill>
                <a:latin typeface="+mn-lt"/>
                <a:ea typeface="+mn-ea"/>
                <a:cs typeface="+mn-cs"/>
              </a:defRPr>
            </a:lvl7pPr>
            <a:lvl8pPr marL="3352211" algn="l" defTabSz="957775" rtl="0" eaLnBrk="1" latinLnBrk="0" hangingPunct="1">
              <a:defRPr sz="1900" kern="1200">
                <a:solidFill>
                  <a:schemeClr val="tx1"/>
                </a:solidFill>
                <a:latin typeface="+mn-lt"/>
                <a:ea typeface="+mn-ea"/>
                <a:cs typeface="+mn-cs"/>
              </a:defRPr>
            </a:lvl8pPr>
            <a:lvl9pPr marL="3831097" algn="l" defTabSz="957775" rtl="0" eaLnBrk="1" latinLnBrk="0" hangingPunct="1">
              <a:defRPr sz="1900" kern="1200">
                <a:solidFill>
                  <a:schemeClr val="tx1"/>
                </a:solidFill>
                <a:latin typeface="+mn-lt"/>
                <a:ea typeface="+mn-ea"/>
                <a:cs typeface="+mn-cs"/>
              </a:defRPr>
            </a:lvl9pPr>
          </a:lstStyle>
          <a:p>
            <a:pPr algn="r" defTabSz="457200">
              <a:defRPr/>
            </a:pPr>
            <a:fld id="{E6F96A22-DFBE-420F-A06F-D98A18C02772}" type="slidenum">
              <a:rPr lang="en-US" smtClean="0"/>
              <a:pPr algn="r" defTabSz="457200">
                <a:defRPr/>
              </a:pPr>
              <a:t>16</a:t>
            </a:fld>
            <a:endParaRPr lang="en-US" sz="1200" dirty="0">
              <a:solidFill>
                <a:prstClr val="white"/>
              </a:solidFill>
              <a:latin typeface="Open Sans"/>
            </a:endParaRPr>
          </a:p>
        </p:txBody>
      </p:sp>
      <p:pic>
        <p:nvPicPr>
          <p:cNvPr id="7" name="Picture 6" descr="A person with glasses and a beard&#10;&#10;Description automatically generated">
            <a:extLst>
              <a:ext uri="{FF2B5EF4-FFF2-40B4-BE49-F238E27FC236}">
                <a16:creationId xmlns:a16="http://schemas.microsoft.com/office/drawing/2014/main" id="{5CF6F5C7-793F-91AB-AFB6-896E930743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2271" y="2220116"/>
            <a:ext cx="4110603" cy="3080752"/>
          </a:xfrm>
          <a:prstGeom prst="rect">
            <a:avLst/>
          </a:prstGeom>
        </p:spPr>
      </p:pic>
      <p:sp>
        <p:nvSpPr>
          <p:cNvPr id="3" name="TextBox 2">
            <a:extLst>
              <a:ext uri="{FF2B5EF4-FFF2-40B4-BE49-F238E27FC236}">
                <a16:creationId xmlns:a16="http://schemas.microsoft.com/office/drawing/2014/main" id="{85A9E187-0199-B29E-AA1C-3CD78A9682BB}"/>
              </a:ext>
            </a:extLst>
          </p:cNvPr>
          <p:cNvSpPr txBox="1"/>
          <p:nvPr/>
        </p:nvSpPr>
        <p:spPr>
          <a:xfrm>
            <a:off x="3930869" y="5934729"/>
            <a:ext cx="7231116" cy="369332"/>
          </a:xfrm>
          <a:prstGeom prst="rect">
            <a:avLst/>
          </a:prstGeom>
          <a:noFill/>
        </p:spPr>
        <p:txBody>
          <a:bodyPr wrap="square">
            <a:spAutoFit/>
          </a:bodyPr>
          <a:lstStyle/>
          <a:p>
            <a:pPr marL="449660" lvl="1" indent="0">
              <a:spcAft>
                <a:spcPts val="1059"/>
              </a:spcAft>
              <a:buNone/>
            </a:pPr>
            <a:r>
              <a:rPr lang="en-US" altLang="en-US" sz="1800" dirty="0"/>
              <a:t>Please click </a:t>
            </a:r>
            <a:r>
              <a:rPr lang="en-US" altLang="en-US" sz="1800" dirty="0">
                <a:hlinkClick r:id="rId5"/>
              </a:rPr>
              <a:t>here</a:t>
            </a:r>
            <a:r>
              <a:rPr lang="en-US" altLang="en-US" sz="1800" dirty="0"/>
              <a:t> to send feedback </a:t>
            </a:r>
            <a:r>
              <a:rPr lang="en-US" altLang="en-US" dirty="0"/>
              <a:t>to the author of</a:t>
            </a:r>
            <a:r>
              <a:rPr lang="en-US" altLang="en-US" sz="1800" dirty="0"/>
              <a:t> this MLM.</a:t>
            </a:r>
            <a:endParaRPr lang="en-US" altLang="en-US" dirty="0"/>
          </a:p>
        </p:txBody>
      </p:sp>
      <p:sp>
        <p:nvSpPr>
          <p:cNvPr id="9" name="TextBox 8">
            <a:extLst>
              <a:ext uri="{FF2B5EF4-FFF2-40B4-BE49-F238E27FC236}">
                <a16:creationId xmlns:a16="http://schemas.microsoft.com/office/drawing/2014/main" id="{3B2FFCEF-675F-D28D-E13E-AF026D7CCAAA}"/>
              </a:ext>
            </a:extLst>
          </p:cNvPr>
          <p:cNvSpPr txBox="1"/>
          <p:nvPr/>
        </p:nvSpPr>
        <p:spPr>
          <a:xfrm>
            <a:off x="3077572" y="472937"/>
            <a:ext cx="6390288" cy="523220"/>
          </a:xfrm>
          <a:prstGeom prst="rect">
            <a:avLst/>
          </a:prstGeom>
          <a:noFill/>
        </p:spPr>
        <p:txBody>
          <a:bodyPr wrap="square">
            <a:spAutoFit/>
          </a:bodyPr>
          <a:lstStyle/>
          <a:p>
            <a:pPr algn="ctr" defTabSz="899320" eaLnBrk="0" fontAlgn="base" hangingPunct="0">
              <a:spcBef>
                <a:spcPct val="0"/>
              </a:spcBef>
              <a:spcAft>
                <a:spcPct val="0"/>
              </a:spcAft>
            </a:pPr>
            <a:r>
              <a:rPr lang="en-US" sz="2800" b="1" dirty="0">
                <a:latin typeface="Arial" pitchFamily="34" charset="0"/>
                <a:ea typeface="+mj-ea"/>
                <a:cs typeface="Arial" pitchFamily="34" charset="0"/>
              </a:rPr>
              <a:t>Author</a:t>
            </a:r>
          </a:p>
        </p:txBody>
      </p:sp>
    </p:spTree>
    <p:custDataLst>
      <p:tags r:id="rId1"/>
    </p:custDataLst>
    <p:extLst>
      <p:ext uri="{BB962C8B-B14F-4D97-AF65-F5344CB8AC3E}">
        <p14:creationId xmlns:p14="http://schemas.microsoft.com/office/powerpoint/2010/main" val="3538011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7" name="Straight Connector 96">
            <a:extLst>
              <a:ext uri="{FF2B5EF4-FFF2-40B4-BE49-F238E27FC236}">
                <a16:creationId xmlns:a16="http://schemas.microsoft.com/office/drawing/2014/main" id="{27A3DB65-21C4-B976-97EE-7941F00F905B}"/>
              </a:ext>
            </a:extLst>
          </p:cNvPr>
          <p:cNvCxnSpPr>
            <a:cxnSpLocks/>
          </p:cNvCxnSpPr>
          <p:nvPr/>
        </p:nvCxnSpPr>
        <p:spPr>
          <a:xfrm>
            <a:off x="4367808" y="3508577"/>
            <a:ext cx="0" cy="709155"/>
          </a:xfrm>
          <a:prstGeom prst="line">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sp>
        <p:nvSpPr>
          <p:cNvPr id="94" name="Right Arrow 24">
            <a:extLst>
              <a:ext uri="{FF2B5EF4-FFF2-40B4-BE49-F238E27FC236}">
                <a16:creationId xmlns:a16="http://schemas.microsoft.com/office/drawing/2014/main" id="{7C064BB4-D35E-B6F3-D7AA-FAE943DC5BA6}"/>
              </a:ext>
            </a:extLst>
          </p:cNvPr>
          <p:cNvSpPr/>
          <p:nvPr/>
        </p:nvSpPr>
        <p:spPr>
          <a:xfrm>
            <a:off x="5519936" y="4185103"/>
            <a:ext cx="1459072" cy="536684"/>
          </a:xfrm>
          <a:prstGeom prst="rightArrow">
            <a:avLst>
              <a:gd name="adj1" fmla="val 84285"/>
              <a:gd name="adj2" fmla="val 50000"/>
            </a:avLst>
          </a:prstGeom>
          <a:solidFill>
            <a:srgbClr val="92D05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100" b="1" dirty="0">
                <a:solidFill>
                  <a:schemeClr val="tx1"/>
                </a:solidFill>
              </a:rPr>
              <a:t>Work on Equipment</a:t>
            </a:r>
          </a:p>
        </p:txBody>
      </p:sp>
      <p:cxnSp>
        <p:nvCxnSpPr>
          <p:cNvPr id="119" name="Straight Connector 118">
            <a:extLst>
              <a:ext uri="{FF2B5EF4-FFF2-40B4-BE49-F238E27FC236}">
                <a16:creationId xmlns:a16="http://schemas.microsoft.com/office/drawing/2014/main" id="{4024495E-4369-5C8D-BC7D-B7DAD0F70DB7}"/>
              </a:ext>
            </a:extLst>
          </p:cNvPr>
          <p:cNvCxnSpPr>
            <a:cxnSpLocks/>
            <a:stCxn id="16" idx="3"/>
          </p:cNvCxnSpPr>
          <p:nvPr/>
        </p:nvCxnSpPr>
        <p:spPr>
          <a:xfrm>
            <a:off x="2924215" y="4454335"/>
            <a:ext cx="667502" cy="36231"/>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9F1E1450-958A-36D7-F189-610C3B742EDC}"/>
              </a:ext>
            </a:extLst>
          </p:cNvPr>
          <p:cNvSpPr txBox="1"/>
          <p:nvPr/>
        </p:nvSpPr>
        <p:spPr>
          <a:xfrm>
            <a:off x="9261459" y="4156649"/>
            <a:ext cx="1111792"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a:t>Site </a:t>
            </a:r>
            <a:r>
              <a:rPr lang="en-US" sz="1600" b="1" dirty="0" err="1"/>
              <a:t>Oper</a:t>
            </a:r>
            <a:r>
              <a:rPr lang="en-US" sz="1600" b="1" dirty="0"/>
              <a:t>.</a:t>
            </a:r>
          </a:p>
          <a:p>
            <a:pPr algn="ctr"/>
            <a:r>
              <a:rPr lang="en-US" sz="1600" b="1" dirty="0" err="1"/>
              <a:t>DataBase</a:t>
            </a:r>
            <a:endParaRPr lang="en-US" sz="1600" b="1" dirty="0"/>
          </a:p>
        </p:txBody>
      </p:sp>
      <p:cxnSp>
        <p:nvCxnSpPr>
          <p:cNvPr id="32" name="Straight Connector 31">
            <a:extLst>
              <a:ext uri="{FF2B5EF4-FFF2-40B4-BE49-F238E27FC236}">
                <a16:creationId xmlns:a16="http://schemas.microsoft.com/office/drawing/2014/main" id="{9B5ECF38-B6AF-5CC7-C966-63CCF0C6787E}"/>
              </a:ext>
            </a:extLst>
          </p:cNvPr>
          <p:cNvCxnSpPr>
            <a:cxnSpLocks/>
            <a:stCxn id="94" idx="3"/>
          </p:cNvCxnSpPr>
          <p:nvPr/>
        </p:nvCxnSpPr>
        <p:spPr>
          <a:xfrm flipV="1">
            <a:off x="6979008" y="4437113"/>
            <a:ext cx="578102" cy="16333"/>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BF8BEEBC-9415-BD51-FF34-E9BDDE615033}"/>
              </a:ext>
            </a:extLst>
          </p:cNvPr>
          <p:cNvSpPr txBox="1"/>
          <p:nvPr/>
        </p:nvSpPr>
        <p:spPr>
          <a:xfrm>
            <a:off x="6998595" y="3590530"/>
            <a:ext cx="812464" cy="545247"/>
          </a:xfrm>
          <a:prstGeom prst="rect">
            <a:avLst/>
          </a:prstGeom>
          <a:noFill/>
        </p:spPr>
        <p:txBody>
          <a:bodyPr wrap="square" lIns="52295" tIns="26147" rIns="52295" bIns="26147" rtlCol="0">
            <a:spAutoFit/>
          </a:bodyPr>
          <a:lstStyle/>
          <a:p>
            <a:r>
              <a:rPr lang="en-US" sz="1600" dirty="0"/>
              <a:t>Repair </a:t>
            </a:r>
          </a:p>
          <a:p>
            <a:r>
              <a:rPr lang="en-US" sz="1600" dirty="0"/>
              <a:t>Report</a:t>
            </a:r>
          </a:p>
        </p:txBody>
      </p:sp>
      <p:sp>
        <p:nvSpPr>
          <p:cNvPr id="16" name="Rectangle 15">
            <a:extLst>
              <a:ext uri="{FF2B5EF4-FFF2-40B4-BE49-F238E27FC236}">
                <a16:creationId xmlns:a16="http://schemas.microsoft.com/office/drawing/2014/main" id="{B325A47B-3CC0-15AC-ACE5-26F271BFA290}"/>
              </a:ext>
            </a:extLst>
          </p:cNvPr>
          <p:cNvSpPr/>
          <p:nvPr/>
        </p:nvSpPr>
        <p:spPr>
          <a:xfrm>
            <a:off x="1670763" y="4186881"/>
            <a:ext cx="1253452" cy="534907"/>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400" b="1" dirty="0">
                <a:solidFill>
                  <a:schemeClr val="tx1"/>
                </a:solidFill>
              </a:rPr>
              <a:t>1) Shift Opera</a:t>
            </a:r>
            <a:r>
              <a:rPr lang="nl-NL" sz="1600" b="1" dirty="0">
                <a:solidFill>
                  <a:schemeClr val="tx1"/>
                </a:solidFill>
              </a:rPr>
              <a:t>tions</a:t>
            </a:r>
          </a:p>
        </p:txBody>
      </p:sp>
      <p:sp>
        <p:nvSpPr>
          <p:cNvPr id="49" name="TextBox 48">
            <a:extLst>
              <a:ext uri="{FF2B5EF4-FFF2-40B4-BE49-F238E27FC236}">
                <a16:creationId xmlns:a16="http://schemas.microsoft.com/office/drawing/2014/main" id="{EF62C5CA-97AD-F169-6D3F-925C7F46CB81}"/>
              </a:ext>
            </a:extLst>
          </p:cNvPr>
          <p:cNvSpPr txBox="1"/>
          <p:nvPr/>
        </p:nvSpPr>
        <p:spPr>
          <a:xfrm>
            <a:off x="4473152" y="3603834"/>
            <a:ext cx="1622849" cy="545247"/>
          </a:xfrm>
          <a:prstGeom prst="rect">
            <a:avLst/>
          </a:prstGeom>
          <a:noFill/>
        </p:spPr>
        <p:txBody>
          <a:bodyPr wrap="square" lIns="52295" tIns="26147" rIns="52295" bIns="26147" rtlCol="0">
            <a:spAutoFit/>
          </a:bodyPr>
          <a:lstStyle/>
          <a:p>
            <a:r>
              <a:rPr lang="en-US" sz="1600" dirty="0"/>
              <a:t>Staff, Work Process &amp; Parts</a:t>
            </a:r>
          </a:p>
        </p:txBody>
      </p:sp>
      <p:sp>
        <p:nvSpPr>
          <p:cNvPr id="51" name="TextBox 50">
            <a:extLst>
              <a:ext uri="{FF2B5EF4-FFF2-40B4-BE49-F238E27FC236}">
                <a16:creationId xmlns:a16="http://schemas.microsoft.com/office/drawing/2014/main" id="{DBFE6B89-CE5E-250D-0DDE-A9BB6789B9DE}"/>
              </a:ext>
            </a:extLst>
          </p:cNvPr>
          <p:cNvSpPr txBox="1"/>
          <p:nvPr/>
        </p:nvSpPr>
        <p:spPr>
          <a:xfrm>
            <a:off x="2927648" y="3878673"/>
            <a:ext cx="853378" cy="545247"/>
          </a:xfrm>
          <a:prstGeom prst="rect">
            <a:avLst/>
          </a:prstGeom>
          <a:noFill/>
        </p:spPr>
        <p:txBody>
          <a:bodyPr wrap="square" lIns="52295" tIns="26147" rIns="52295" bIns="26147" rtlCol="0">
            <a:spAutoFit/>
          </a:bodyPr>
          <a:lstStyle/>
          <a:p>
            <a:r>
              <a:rPr lang="en-US" sz="1600" dirty="0"/>
              <a:t>Work </a:t>
            </a:r>
          </a:p>
          <a:p>
            <a:r>
              <a:rPr lang="en-US" sz="1600" dirty="0"/>
              <a:t>Ticket</a:t>
            </a:r>
          </a:p>
        </p:txBody>
      </p:sp>
      <p:sp>
        <p:nvSpPr>
          <p:cNvPr id="5" name="TextBox 4">
            <a:extLst>
              <a:ext uri="{FF2B5EF4-FFF2-40B4-BE49-F238E27FC236}">
                <a16:creationId xmlns:a16="http://schemas.microsoft.com/office/drawing/2014/main" id="{FE2FFC58-F4AE-0C4F-C831-EB2E86F2CCDA}"/>
              </a:ext>
            </a:extLst>
          </p:cNvPr>
          <p:cNvSpPr txBox="1"/>
          <p:nvPr/>
        </p:nvSpPr>
        <p:spPr>
          <a:xfrm>
            <a:off x="7536160" y="4156649"/>
            <a:ext cx="812466"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err="1"/>
              <a:t>Maint</a:t>
            </a:r>
            <a:r>
              <a:rPr lang="en-US" sz="1600" b="1" dirty="0"/>
              <a:t>.</a:t>
            </a:r>
          </a:p>
          <a:p>
            <a:pPr algn="ctr"/>
            <a:r>
              <a:rPr lang="en-US" sz="1600" b="1" dirty="0"/>
              <a:t>Apps</a:t>
            </a:r>
          </a:p>
        </p:txBody>
      </p:sp>
      <p:sp>
        <p:nvSpPr>
          <p:cNvPr id="18" name="Rectangle 17">
            <a:extLst>
              <a:ext uri="{FF2B5EF4-FFF2-40B4-BE49-F238E27FC236}">
                <a16:creationId xmlns:a16="http://schemas.microsoft.com/office/drawing/2014/main" id="{C2E0E295-9C29-0F0B-CB06-A13E9B4178B8}"/>
              </a:ext>
            </a:extLst>
          </p:cNvPr>
          <p:cNvSpPr/>
          <p:nvPr/>
        </p:nvSpPr>
        <p:spPr>
          <a:xfrm>
            <a:off x="3591718" y="4200435"/>
            <a:ext cx="1132697" cy="52135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Work Prep</a:t>
            </a:r>
          </a:p>
        </p:txBody>
      </p:sp>
      <p:cxnSp>
        <p:nvCxnSpPr>
          <p:cNvPr id="25" name="Straight Connector 24">
            <a:extLst>
              <a:ext uri="{FF2B5EF4-FFF2-40B4-BE49-F238E27FC236}">
                <a16:creationId xmlns:a16="http://schemas.microsoft.com/office/drawing/2014/main" id="{F6486AE2-CC99-8BF1-938C-0A4856D151D2}"/>
              </a:ext>
            </a:extLst>
          </p:cNvPr>
          <p:cNvCxnSpPr>
            <a:cxnSpLocks/>
          </p:cNvCxnSpPr>
          <p:nvPr/>
        </p:nvCxnSpPr>
        <p:spPr>
          <a:xfrm flipV="1">
            <a:off x="7741846" y="3477760"/>
            <a:ext cx="0" cy="678889"/>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D701CE5D-D985-9D78-E913-BD7C07D60571}"/>
              </a:ext>
            </a:extLst>
          </p:cNvPr>
          <p:cNvSpPr/>
          <p:nvPr/>
        </p:nvSpPr>
        <p:spPr>
          <a:xfrm>
            <a:off x="3627870" y="2932512"/>
            <a:ext cx="4988410" cy="57606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Maintenance Organisation</a:t>
            </a:r>
          </a:p>
        </p:txBody>
      </p:sp>
      <p:cxnSp>
        <p:nvCxnSpPr>
          <p:cNvPr id="39" name="Straight Connector 38">
            <a:extLst>
              <a:ext uri="{FF2B5EF4-FFF2-40B4-BE49-F238E27FC236}">
                <a16:creationId xmlns:a16="http://schemas.microsoft.com/office/drawing/2014/main" id="{2386046F-1C53-1DF7-37E2-602B52A740D0}"/>
              </a:ext>
            </a:extLst>
          </p:cNvPr>
          <p:cNvCxnSpPr>
            <a:cxnSpLocks/>
          </p:cNvCxnSpPr>
          <p:nvPr/>
        </p:nvCxnSpPr>
        <p:spPr>
          <a:xfrm flipV="1">
            <a:off x="3935760" y="3508577"/>
            <a:ext cx="0" cy="68926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468807E3-CB2B-58F4-7540-4539A547D014}"/>
              </a:ext>
            </a:extLst>
          </p:cNvPr>
          <p:cNvCxnSpPr>
            <a:cxnSpLocks/>
          </p:cNvCxnSpPr>
          <p:nvPr/>
        </p:nvCxnSpPr>
        <p:spPr>
          <a:xfrm>
            <a:off x="4706898" y="4449790"/>
            <a:ext cx="813038" cy="0"/>
          </a:xfrm>
          <a:prstGeom prst="line">
            <a:avLst/>
          </a:prstGeom>
          <a:ln w="3810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70F38F2-53BC-B3E8-CD02-6944634A05F8}"/>
              </a:ext>
            </a:extLst>
          </p:cNvPr>
          <p:cNvCxnSpPr>
            <a:cxnSpLocks/>
          </p:cNvCxnSpPr>
          <p:nvPr/>
        </p:nvCxnSpPr>
        <p:spPr>
          <a:xfrm>
            <a:off x="8348626" y="4293096"/>
            <a:ext cx="915726" cy="0"/>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7C5C52DC-8631-B308-0876-826BB49A355D}"/>
              </a:ext>
            </a:extLst>
          </p:cNvPr>
          <p:cNvSpPr txBox="1"/>
          <p:nvPr/>
        </p:nvSpPr>
        <p:spPr>
          <a:xfrm>
            <a:off x="5087888" y="5133944"/>
            <a:ext cx="1702310" cy="545247"/>
          </a:xfrm>
          <a:prstGeom prst="rect">
            <a:avLst/>
          </a:prstGeom>
          <a:solidFill>
            <a:schemeClr val="bg1"/>
          </a:solidFill>
          <a:ln>
            <a:noFill/>
          </a:ln>
        </p:spPr>
        <p:txBody>
          <a:bodyPr wrap="square" lIns="52295" tIns="26147" rIns="52295" bIns="26147" rtlCol="0">
            <a:spAutoFit/>
          </a:bodyPr>
          <a:lstStyle/>
          <a:p>
            <a:pPr algn="ctr"/>
            <a:r>
              <a:rPr lang="nl-NL" sz="1600" dirty="0">
                <a:effectLst>
                  <a:outerShdw blurRad="38100" dist="38100" dir="2700000" algn="tl">
                    <a:srgbClr val="000000">
                      <a:alpha val="43137"/>
                    </a:srgbClr>
                  </a:outerShdw>
                </a:effectLst>
                <a:latin typeface="Arial" pitchFamily="34" charset="0"/>
                <a:cs typeface="Arial" pitchFamily="34" charset="0"/>
              </a:rPr>
              <a:t>Maintenance Feed-back loop</a:t>
            </a:r>
          </a:p>
        </p:txBody>
      </p:sp>
      <p:cxnSp>
        <p:nvCxnSpPr>
          <p:cNvPr id="68" name="Straight Connector 67">
            <a:extLst>
              <a:ext uri="{FF2B5EF4-FFF2-40B4-BE49-F238E27FC236}">
                <a16:creationId xmlns:a16="http://schemas.microsoft.com/office/drawing/2014/main" id="{90F21CF0-7711-BAA7-39D7-73A69639B34F}"/>
              </a:ext>
            </a:extLst>
          </p:cNvPr>
          <p:cNvCxnSpPr>
            <a:stCxn id="66" idx="1"/>
          </p:cNvCxnSpPr>
          <p:nvPr/>
        </p:nvCxnSpPr>
        <p:spPr>
          <a:xfrm flipH="1">
            <a:off x="4662310" y="5406568"/>
            <a:ext cx="425578" cy="83127"/>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4A8EEB7F-2C10-08DC-4C92-C521F96B3667}"/>
              </a:ext>
            </a:extLst>
          </p:cNvPr>
          <p:cNvCxnSpPr>
            <a:cxnSpLocks/>
          </p:cNvCxnSpPr>
          <p:nvPr/>
        </p:nvCxnSpPr>
        <p:spPr>
          <a:xfrm>
            <a:off x="7260936" y="5805264"/>
            <a:ext cx="657711" cy="0"/>
          </a:xfrm>
          <a:prstGeom prst="line">
            <a:avLst/>
          </a:prstGeom>
          <a:ln w="25400">
            <a:noFill/>
            <a:tailEnd type="triangle" w="lg" len="lg"/>
          </a:ln>
        </p:spPr>
        <p:style>
          <a:lnRef idx="1">
            <a:schemeClr val="accent1"/>
          </a:lnRef>
          <a:fillRef idx="0">
            <a:schemeClr val="accent1"/>
          </a:fillRef>
          <a:effectRef idx="0">
            <a:schemeClr val="accent1"/>
          </a:effectRef>
          <a:fontRef idx="minor">
            <a:schemeClr val="tx1"/>
          </a:fontRef>
        </p:style>
      </p:cxnSp>
      <p:sp>
        <p:nvSpPr>
          <p:cNvPr id="77" name="Left Brace 76">
            <a:extLst>
              <a:ext uri="{FF2B5EF4-FFF2-40B4-BE49-F238E27FC236}">
                <a16:creationId xmlns:a16="http://schemas.microsoft.com/office/drawing/2014/main" id="{7E692BCB-C47F-6C3F-72EB-5DA540CB24A7}"/>
              </a:ext>
            </a:extLst>
          </p:cNvPr>
          <p:cNvSpPr/>
          <p:nvPr/>
        </p:nvSpPr>
        <p:spPr>
          <a:xfrm rot="16200000">
            <a:off x="5916546" y="2361071"/>
            <a:ext cx="354193" cy="5179858"/>
          </a:xfrm>
          <a:prstGeom prst="leftBrace">
            <a:avLst>
              <a:gd name="adj1" fmla="val 8333"/>
              <a:gd name="adj2" fmla="val 47118"/>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8" name="Rectangle 77">
            <a:extLst>
              <a:ext uri="{FF2B5EF4-FFF2-40B4-BE49-F238E27FC236}">
                <a16:creationId xmlns:a16="http://schemas.microsoft.com/office/drawing/2014/main" id="{9ADD2EB9-1BBB-D781-B74E-FD45D0DF2E34}"/>
              </a:ext>
            </a:extLst>
          </p:cNvPr>
          <p:cNvSpPr/>
          <p:nvPr/>
        </p:nvSpPr>
        <p:spPr>
          <a:xfrm>
            <a:off x="7391465" y="1657359"/>
            <a:ext cx="3087803" cy="677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solidFill>
                  <a:schemeClr val="tx1"/>
                </a:solidFill>
              </a:rPr>
              <a:t>Operate &amp; Maintain</a:t>
            </a:r>
          </a:p>
        </p:txBody>
      </p:sp>
      <p:sp>
        <p:nvSpPr>
          <p:cNvPr id="86" name="TextBox 85">
            <a:extLst>
              <a:ext uri="{FF2B5EF4-FFF2-40B4-BE49-F238E27FC236}">
                <a16:creationId xmlns:a16="http://schemas.microsoft.com/office/drawing/2014/main" id="{0B9EA627-5D10-8D89-8ED0-0430B7B2498A}"/>
              </a:ext>
            </a:extLst>
          </p:cNvPr>
          <p:cNvSpPr txBox="1"/>
          <p:nvPr/>
        </p:nvSpPr>
        <p:spPr>
          <a:xfrm>
            <a:off x="7591640" y="2315258"/>
            <a:ext cx="736609" cy="545247"/>
          </a:xfrm>
          <a:prstGeom prst="rect">
            <a:avLst/>
          </a:prstGeom>
          <a:noFill/>
        </p:spPr>
        <p:txBody>
          <a:bodyPr wrap="square" lIns="52295" tIns="26147" rIns="52295" bIns="26147" rtlCol="0">
            <a:spAutoFit/>
          </a:bodyPr>
          <a:lstStyle/>
          <a:p>
            <a:pPr algn="r"/>
            <a:r>
              <a:rPr lang="en-US" sz="1600" dirty="0" err="1"/>
              <a:t>Maint.Doc’n</a:t>
            </a:r>
            <a:endParaRPr lang="en-US" sz="1600" dirty="0"/>
          </a:p>
        </p:txBody>
      </p:sp>
      <p:cxnSp>
        <p:nvCxnSpPr>
          <p:cNvPr id="87" name="Straight Connector 86">
            <a:extLst>
              <a:ext uri="{FF2B5EF4-FFF2-40B4-BE49-F238E27FC236}">
                <a16:creationId xmlns:a16="http://schemas.microsoft.com/office/drawing/2014/main" id="{01E1E4CC-3863-A7F1-CCBF-1436E9D740D6}"/>
              </a:ext>
            </a:extLst>
          </p:cNvPr>
          <p:cNvCxnSpPr>
            <a:cxnSpLocks/>
            <a:stCxn id="30" idx="1"/>
          </p:cNvCxnSpPr>
          <p:nvPr/>
        </p:nvCxnSpPr>
        <p:spPr>
          <a:xfrm flipH="1">
            <a:off x="2417188" y="3220544"/>
            <a:ext cx="1210683" cy="0"/>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04CF8664-F61E-DA91-912D-B634A6D51A0E}"/>
              </a:ext>
            </a:extLst>
          </p:cNvPr>
          <p:cNvCxnSpPr>
            <a:cxnSpLocks/>
          </p:cNvCxnSpPr>
          <p:nvPr/>
        </p:nvCxnSpPr>
        <p:spPr>
          <a:xfrm flipV="1">
            <a:off x="2459538" y="2313554"/>
            <a:ext cx="0" cy="906991"/>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8B3FB387-3B01-CC89-D5DB-5B0410A3E779}"/>
              </a:ext>
            </a:extLst>
          </p:cNvPr>
          <p:cNvSpPr txBox="1"/>
          <p:nvPr/>
        </p:nvSpPr>
        <p:spPr>
          <a:xfrm>
            <a:off x="2495601" y="2564905"/>
            <a:ext cx="985553" cy="545247"/>
          </a:xfrm>
          <a:prstGeom prst="rect">
            <a:avLst/>
          </a:prstGeom>
          <a:noFill/>
        </p:spPr>
        <p:txBody>
          <a:bodyPr wrap="square" lIns="52295" tIns="26147" rIns="52295" bIns="26147" rtlCol="0">
            <a:spAutoFit/>
          </a:bodyPr>
          <a:lstStyle/>
          <a:p>
            <a:r>
              <a:rPr lang="en-US" sz="1600" dirty="0"/>
              <a:t>If </a:t>
            </a:r>
            <a:r>
              <a:rPr lang="en-US" sz="1600" dirty="0" err="1"/>
              <a:t>Engrg</a:t>
            </a:r>
            <a:r>
              <a:rPr lang="en-US" sz="1600" dirty="0"/>
              <a:t> required</a:t>
            </a:r>
          </a:p>
        </p:txBody>
      </p:sp>
      <p:cxnSp>
        <p:nvCxnSpPr>
          <p:cNvPr id="100" name="Straight Connector 99">
            <a:extLst>
              <a:ext uri="{FF2B5EF4-FFF2-40B4-BE49-F238E27FC236}">
                <a16:creationId xmlns:a16="http://schemas.microsoft.com/office/drawing/2014/main" id="{D94D12AD-457C-7BCD-24DE-73F06360F390}"/>
              </a:ext>
            </a:extLst>
          </p:cNvPr>
          <p:cNvCxnSpPr>
            <a:cxnSpLocks/>
          </p:cNvCxnSpPr>
          <p:nvPr/>
        </p:nvCxnSpPr>
        <p:spPr>
          <a:xfrm>
            <a:off x="9840416" y="2313554"/>
            <a:ext cx="0" cy="1835527"/>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8F185996-1419-DE05-0C34-519D32124752}"/>
              </a:ext>
            </a:extLst>
          </p:cNvPr>
          <p:cNvCxnSpPr>
            <a:cxnSpLocks/>
            <a:stCxn id="77" idx="0"/>
          </p:cNvCxnSpPr>
          <p:nvPr/>
        </p:nvCxnSpPr>
        <p:spPr>
          <a:xfrm flipV="1">
            <a:off x="3503714" y="2852936"/>
            <a:ext cx="1159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A3F2D085-F2C2-96B0-5653-E47CA7030CDD}"/>
              </a:ext>
            </a:extLst>
          </p:cNvPr>
          <p:cNvCxnSpPr>
            <a:cxnSpLocks/>
          </p:cNvCxnSpPr>
          <p:nvPr/>
        </p:nvCxnSpPr>
        <p:spPr>
          <a:xfrm flipV="1">
            <a:off x="8676110" y="2852936"/>
            <a:ext cx="1275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4F7CE652-0BD1-FDBE-70F4-98C4DA16D5AC}"/>
              </a:ext>
            </a:extLst>
          </p:cNvPr>
          <p:cNvCxnSpPr>
            <a:cxnSpLocks/>
          </p:cNvCxnSpPr>
          <p:nvPr/>
        </p:nvCxnSpPr>
        <p:spPr>
          <a:xfrm flipH="1">
            <a:off x="3503713" y="2852936"/>
            <a:ext cx="5179859"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BF6F510-BA88-80D1-4911-BF820AD7A67D}"/>
              </a:ext>
            </a:extLst>
          </p:cNvPr>
          <p:cNvSpPr/>
          <p:nvPr/>
        </p:nvSpPr>
        <p:spPr>
          <a:xfrm>
            <a:off x="2103863" y="247535"/>
            <a:ext cx="7996578" cy="760691"/>
          </a:xfrm>
          <a:prstGeom prst="rect">
            <a:avLst/>
          </a:prstGeom>
        </p:spPr>
        <p:txBody>
          <a:bodyPr wrap="square" lIns="52295" tIns="26147" rIns="52295" bIns="26147">
            <a:spAutoFit/>
          </a:bodyPr>
          <a:lstStyle/>
          <a:p>
            <a:pPr algn="ctr"/>
            <a:r>
              <a:rPr lang="nl-NL" sz="2300" b="1" dirty="0">
                <a:latin typeface="Arial" pitchFamily="34" charset="0"/>
                <a:cs typeface="Arial" pitchFamily="34" charset="0"/>
              </a:rPr>
              <a:t>Overview of Maintenance Work Processes </a:t>
            </a:r>
          </a:p>
          <a:p>
            <a:pPr algn="ctr"/>
            <a:r>
              <a:rPr lang="nl-NL" sz="2300" b="1" dirty="0">
                <a:latin typeface="Arial" pitchFamily="34" charset="0"/>
                <a:cs typeface="Arial" pitchFamily="34" charset="0"/>
              </a:rPr>
              <a:t>&amp; Data Flows during Plant Operations</a:t>
            </a:r>
          </a:p>
        </p:txBody>
      </p:sp>
      <p:cxnSp>
        <p:nvCxnSpPr>
          <p:cNvPr id="3" name="Straight Connector 2">
            <a:extLst>
              <a:ext uri="{FF2B5EF4-FFF2-40B4-BE49-F238E27FC236}">
                <a16:creationId xmlns:a16="http://schemas.microsoft.com/office/drawing/2014/main" id="{821F921C-8350-97BD-42B0-9056964CAADC}"/>
              </a:ext>
            </a:extLst>
          </p:cNvPr>
          <p:cNvCxnSpPr>
            <a:cxnSpLocks/>
          </p:cNvCxnSpPr>
          <p:nvPr/>
        </p:nvCxnSpPr>
        <p:spPr>
          <a:xfrm flipH="1" flipV="1">
            <a:off x="8328248" y="4509121"/>
            <a:ext cx="936104" cy="469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4921155-A42A-B857-6FAF-AF47302E753F}"/>
              </a:ext>
            </a:extLst>
          </p:cNvPr>
          <p:cNvCxnSpPr>
            <a:cxnSpLocks/>
          </p:cNvCxnSpPr>
          <p:nvPr/>
        </p:nvCxnSpPr>
        <p:spPr>
          <a:xfrm>
            <a:off x="8400256" y="2320584"/>
            <a:ext cx="0" cy="622516"/>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33A9B9E-5886-D30A-A478-C95490167971}"/>
              </a:ext>
            </a:extLst>
          </p:cNvPr>
          <p:cNvSpPr txBox="1"/>
          <p:nvPr/>
        </p:nvSpPr>
        <p:spPr>
          <a:xfrm>
            <a:off x="9876875" y="3058261"/>
            <a:ext cx="1239008" cy="545247"/>
          </a:xfrm>
          <a:prstGeom prst="rect">
            <a:avLst/>
          </a:prstGeom>
          <a:noFill/>
        </p:spPr>
        <p:txBody>
          <a:bodyPr wrap="square" lIns="52295" tIns="26147" rIns="52295" bIns="26147" rtlCol="0">
            <a:spAutoFit/>
          </a:bodyPr>
          <a:lstStyle/>
          <a:p>
            <a:r>
              <a:rPr lang="en-US" sz="1600" dirty="0"/>
              <a:t>Operations</a:t>
            </a:r>
          </a:p>
          <a:p>
            <a:r>
              <a:rPr lang="en-US" sz="1600" dirty="0"/>
              <a:t>Data</a:t>
            </a:r>
          </a:p>
        </p:txBody>
      </p:sp>
      <p:cxnSp>
        <p:nvCxnSpPr>
          <p:cNvPr id="13" name="Straight Connector 12">
            <a:extLst>
              <a:ext uri="{FF2B5EF4-FFF2-40B4-BE49-F238E27FC236}">
                <a16:creationId xmlns:a16="http://schemas.microsoft.com/office/drawing/2014/main" id="{42658143-938B-E1E8-FF9D-44A1B04C8F04}"/>
              </a:ext>
            </a:extLst>
          </p:cNvPr>
          <p:cNvCxnSpPr>
            <a:cxnSpLocks/>
          </p:cNvCxnSpPr>
          <p:nvPr/>
        </p:nvCxnSpPr>
        <p:spPr>
          <a:xfrm>
            <a:off x="8040216" y="3501009"/>
            <a:ext cx="0" cy="709155"/>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18D993C4-441E-8C7D-93F0-879E70C135A5}"/>
              </a:ext>
            </a:extLst>
          </p:cNvPr>
          <p:cNvSpPr txBox="1"/>
          <p:nvPr/>
        </p:nvSpPr>
        <p:spPr>
          <a:xfrm>
            <a:off x="8040217" y="3531826"/>
            <a:ext cx="736609" cy="545247"/>
          </a:xfrm>
          <a:prstGeom prst="rect">
            <a:avLst/>
          </a:prstGeom>
          <a:noFill/>
        </p:spPr>
        <p:txBody>
          <a:bodyPr wrap="square" lIns="52295" tIns="26147" rIns="52295" bIns="26147" rtlCol="0">
            <a:spAutoFit/>
          </a:bodyPr>
          <a:lstStyle/>
          <a:p>
            <a:r>
              <a:rPr lang="en-US" sz="1600" dirty="0" err="1"/>
              <a:t>Maint.Data</a:t>
            </a:r>
            <a:endParaRPr lang="en-US" sz="1600" dirty="0"/>
          </a:p>
        </p:txBody>
      </p:sp>
      <p:sp>
        <p:nvSpPr>
          <p:cNvPr id="46" name="Rectangle 45">
            <a:extLst>
              <a:ext uri="{FF2B5EF4-FFF2-40B4-BE49-F238E27FC236}">
                <a16:creationId xmlns:a16="http://schemas.microsoft.com/office/drawing/2014/main" id="{D318519B-6848-7F48-B6B2-DB14DB9C3944}"/>
              </a:ext>
            </a:extLst>
          </p:cNvPr>
          <p:cNvSpPr/>
          <p:nvPr/>
        </p:nvSpPr>
        <p:spPr>
          <a:xfrm>
            <a:off x="4050996" y="1628800"/>
            <a:ext cx="1678469"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err="1"/>
              <a:t>Procure</a:t>
            </a:r>
            <a:r>
              <a:rPr lang="nl-NL" sz="1600" dirty="0"/>
              <a:t>, Construct,</a:t>
            </a:r>
            <a:r>
              <a:rPr lang="nl-NL" sz="2100" dirty="0"/>
              <a:t> T</a:t>
            </a:r>
            <a:r>
              <a:rPr lang="nl-NL" sz="1600" dirty="0"/>
              <a:t>est</a:t>
            </a:r>
          </a:p>
        </p:txBody>
      </p:sp>
      <p:sp>
        <p:nvSpPr>
          <p:cNvPr id="47" name="Rectangle 46">
            <a:extLst>
              <a:ext uri="{FF2B5EF4-FFF2-40B4-BE49-F238E27FC236}">
                <a16:creationId xmlns:a16="http://schemas.microsoft.com/office/drawing/2014/main" id="{3851752F-06EB-FD2B-E6A4-466474516179}"/>
              </a:ext>
            </a:extLst>
          </p:cNvPr>
          <p:cNvSpPr/>
          <p:nvPr/>
        </p:nvSpPr>
        <p:spPr>
          <a:xfrm>
            <a:off x="1670763" y="1628800"/>
            <a:ext cx="1444131"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t>Plant </a:t>
            </a:r>
          </a:p>
          <a:p>
            <a:pPr algn="ctr"/>
            <a:r>
              <a:rPr lang="nl-NL" sz="1600" dirty="0"/>
              <a:t>Engineering</a:t>
            </a:r>
          </a:p>
        </p:txBody>
      </p:sp>
      <p:sp>
        <p:nvSpPr>
          <p:cNvPr id="48" name="Right Arrow 20">
            <a:extLst>
              <a:ext uri="{FF2B5EF4-FFF2-40B4-BE49-F238E27FC236}">
                <a16:creationId xmlns:a16="http://schemas.microsoft.com/office/drawing/2014/main" id="{CB7D7AF4-8765-34E0-09EA-5889B82021E2}"/>
              </a:ext>
            </a:extLst>
          </p:cNvPr>
          <p:cNvSpPr/>
          <p:nvPr/>
        </p:nvSpPr>
        <p:spPr>
          <a:xfrm>
            <a:off x="5726486" y="1619067"/>
            <a:ext cx="1678471" cy="728300"/>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b="1" dirty="0">
                <a:solidFill>
                  <a:schemeClr val="tx1"/>
                </a:solidFill>
              </a:rPr>
              <a:t>Hand Over  &amp; Accept</a:t>
            </a:r>
          </a:p>
        </p:txBody>
      </p:sp>
      <p:cxnSp>
        <p:nvCxnSpPr>
          <p:cNvPr id="50" name="Straight Connector 49">
            <a:extLst>
              <a:ext uri="{FF2B5EF4-FFF2-40B4-BE49-F238E27FC236}">
                <a16:creationId xmlns:a16="http://schemas.microsoft.com/office/drawing/2014/main" id="{5CE18482-2DD7-7442-0121-000F21CB780B}"/>
              </a:ext>
            </a:extLst>
          </p:cNvPr>
          <p:cNvCxnSpPr>
            <a:cxnSpLocks/>
          </p:cNvCxnSpPr>
          <p:nvPr/>
        </p:nvCxnSpPr>
        <p:spPr>
          <a:xfrm>
            <a:off x="4413120" y="2271743"/>
            <a:ext cx="0" cy="611391"/>
          </a:xfrm>
          <a:prstGeom prst="line">
            <a:avLst/>
          </a:prstGeom>
          <a:ln w="38100">
            <a:solidFill>
              <a:srgbClr val="F907E8"/>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6926976D-F326-D63B-3E91-75A088F03320}"/>
              </a:ext>
            </a:extLst>
          </p:cNvPr>
          <p:cNvSpPr txBox="1"/>
          <p:nvPr/>
        </p:nvSpPr>
        <p:spPr>
          <a:xfrm>
            <a:off x="3522329" y="2235062"/>
            <a:ext cx="790000" cy="545247"/>
          </a:xfrm>
          <a:prstGeom prst="rect">
            <a:avLst/>
          </a:prstGeom>
          <a:noFill/>
        </p:spPr>
        <p:txBody>
          <a:bodyPr wrap="square" lIns="52295" tIns="26147" rIns="52295" bIns="26147" rtlCol="0">
            <a:spAutoFit/>
          </a:bodyPr>
          <a:lstStyle/>
          <a:p>
            <a:pPr algn="r"/>
            <a:r>
              <a:rPr lang="en-US" sz="1600" dirty="0" err="1"/>
              <a:t>DesignData</a:t>
            </a:r>
            <a:endParaRPr lang="en-US" sz="1600" dirty="0"/>
          </a:p>
        </p:txBody>
      </p:sp>
      <p:sp>
        <p:nvSpPr>
          <p:cNvPr id="54" name="Right Arrow 20">
            <a:extLst>
              <a:ext uri="{FF2B5EF4-FFF2-40B4-BE49-F238E27FC236}">
                <a16:creationId xmlns:a16="http://schemas.microsoft.com/office/drawing/2014/main" id="{45A35F1B-1FEC-021A-B1AA-7B16508703B9}"/>
              </a:ext>
            </a:extLst>
          </p:cNvPr>
          <p:cNvSpPr/>
          <p:nvPr/>
        </p:nvSpPr>
        <p:spPr>
          <a:xfrm>
            <a:off x="3116085" y="1684245"/>
            <a:ext cx="934913" cy="550816"/>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b="1" dirty="0" err="1">
                <a:solidFill>
                  <a:schemeClr val="tx1"/>
                </a:solidFill>
              </a:rPr>
              <a:t>Approve</a:t>
            </a:r>
            <a:endParaRPr lang="nl-NL" sz="1200" b="1" dirty="0">
              <a:solidFill>
                <a:schemeClr val="tx1"/>
              </a:solidFill>
            </a:endParaRPr>
          </a:p>
        </p:txBody>
      </p:sp>
      <p:sp>
        <p:nvSpPr>
          <p:cNvPr id="55" name="TextBox 54">
            <a:extLst>
              <a:ext uri="{FF2B5EF4-FFF2-40B4-BE49-F238E27FC236}">
                <a16:creationId xmlns:a16="http://schemas.microsoft.com/office/drawing/2014/main" id="{B767D250-5B97-E587-460C-3760B99EFF16}"/>
              </a:ext>
            </a:extLst>
          </p:cNvPr>
          <p:cNvSpPr txBox="1"/>
          <p:nvPr/>
        </p:nvSpPr>
        <p:spPr>
          <a:xfrm>
            <a:off x="5375920" y="2409894"/>
            <a:ext cx="986630" cy="299026"/>
          </a:xfrm>
          <a:prstGeom prst="rect">
            <a:avLst/>
          </a:prstGeom>
          <a:noFill/>
        </p:spPr>
        <p:txBody>
          <a:bodyPr wrap="square" lIns="52295" tIns="26147" rIns="52295" bIns="26147" rtlCol="0">
            <a:spAutoFit/>
          </a:bodyPr>
          <a:lstStyle/>
          <a:p>
            <a:r>
              <a:rPr lang="en-US" sz="1600" dirty="0"/>
              <a:t>Test Data</a:t>
            </a:r>
          </a:p>
        </p:txBody>
      </p:sp>
      <p:cxnSp>
        <p:nvCxnSpPr>
          <p:cNvPr id="57" name="Straight Connector 56">
            <a:extLst>
              <a:ext uri="{FF2B5EF4-FFF2-40B4-BE49-F238E27FC236}">
                <a16:creationId xmlns:a16="http://schemas.microsoft.com/office/drawing/2014/main" id="{EDD1B800-BA9A-3BD3-D644-1CA20BA78EB6}"/>
              </a:ext>
            </a:extLst>
          </p:cNvPr>
          <p:cNvCxnSpPr>
            <a:cxnSpLocks/>
          </p:cNvCxnSpPr>
          <p:nvPr/>
        </p:nvCxnSpPr>
        <p:spPr>
          <a:xfrm>
            <a:off x="5303912" y="2317209"/>
            <a:ext cx="0" cy="565924"/>
          </a:xfrm>
          <a:prstGeom prst="line">
            <a:avLst/>
          </a:prstGeom>
          <a:ln w="38100">
            <a:solidFill>
              <a:srgbClr val="F907E8"/>
            </a:solidFill>
            <a:prstDash val="sysDot"/>
            <a:tailEnd type="triangle" w="lg" len="lg"/>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279190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10">
            <a:extLst>
              <a:ext uri="{FF2B5EF4-FFF2-40B4-BE49-F238E27FC236}">
                <a16:creationId xmlns:a16="http://schemas.microsoft.com/office/drawing/2014/main" id="{EB062A59-0038-3C66-935B-A6B4C4E26FCA}"/>
              </a:ext>
            </a:extLst>
          </p:cNvPr>
          <p:cNvGraphicFramePr>
            <a:graphicFrameLocks noGrp="1"/>
          </p:cNvGraphicFramePr>
          <p:nvPr>
            <p:ph idx="1"/>
            <p:extLst>
              <p:ext uri="{D42A27DB-BD31-4B8C-83A1-F6EECF244321}">
                <p14:modId xmlns:p14="http://schemas.microsoft.com/office/powerpoint/2010/main" val="1534186146"/>
              </p:ext>
            </p:extLst>
          </p:nvPr>
        </p:nvGraphicFramePr>
        <p:xfrm>
          <a:off x="1656522" y="1236671"/>
          <a:ext cx="9369287" cy="4960174"/>
        </p:xfrm>
        <a:graphic>
          <a:graphicData uri="http://schemas.openxmlformats.org/drawingml/2006/table">
            <a:tbl>
              <a:tblPr firstRow="1" bandRow="1">
                <a:tableStyleId>{5C22544A-7EE6-4342-B048-85BDC9FD1C3A}</a:tableStyleId>
              </a:tblPr>
              <a:tblGrid>
                <a:gridCol w="739680">
                  <a:extLst>
                    <a:ext uri="{9D8B030D-6E8A-4147-A177-3AD203B41FA5}">
                      <a16:colId xmlns:a16="http://schemas.microsoft.com/office/drawing/2014/main" val="3348715660"/>
                    </a:ext>
                  </a:extLst>
                </a:gridCol>
                <a:gridCol w="8629607">
                  <a:extLst>
                    <a:ext uri="{9D8B030D-6E8A-4147-A177-3AD203B41FA5}">
                      <a16:colId xmlns:a16="http://schemas.microsoft.com/office/drawing/2014/main" val="2488752494"/>
                    </a:ext>
                  </a:extLst>
                </a:gridCol>
              </a:tblGrid>
              <a:tr h="493508">
                <a:tc>
                  <a:txBody>
                    <a:bodyPr/>
                    <a:lstStyle/>
                    <a:p>
                      <a:endParaRPr lang="en-US" sz="1700" dirty="0"/>
                    </a:p>
                  </a:txBody>
                  <a:tcPr marL="84406" marR="84406" marT="42203" marB="42203"/>
                </a:tc>
                <a:tc>
                  <a:txBody>
                    <a:bodyPr/>
                    <a:lstStyle/>
                    <a:p>
                      <a:pPr algn="ctr"/>
                      <a:r>
                        <a:rPr lang="en-US" sz="1700" dirty="0">
                          <a:solidFill>
                            <a:schemeClr val="tx1"/>
                          </a:solidFill>
                        </a:rPr>
                        <a:t>Cybersecurity Data or Dataflow</a:t>
                      </a:r>
                    </a:p>
                  </a:txBody>
                  <a:tcPr marL="84406" marR="84406" marT="42203" marB="42203"/>
                </a:tc>
                <a:extLst>
                  <a:ext uri="{0D108BD9-81ED-4DB2-BD59-A6C34878D82A}">
                    <a16:rowId xmlns:a16="http://schemas.microsoft.com/office/drawing/2014/main" val="843257012"/>
                  </a:ext>
                </a:extLst>
              </a:tr>
              <a:tr h="64711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marL="84406" marR="84406" marT="42203" marB="42203"/>
                </a:tc>
                <a:tc>
                  <a:txBody>
                    <a:bodyPr/>
                    <a:lstStyle/>
                    <a:p>
                      <a:r>
                        <a:rPr lang="en-US" sz="1800" b="0" dirty="0"/>
                        <a:t>Ensure that Maintenance Data Management system(s) have appropriate cybersecurity protection including hardware, procedures and training</a:t>
                      </a:r>
                    </a:p>
                  </a:txBody>
                  <a:tcPr marL="84406" marR="84406" marT="42203" marB="42203"/>
                </a:tc>
                <a:extLst>
                  <a:ext uri="{0D108BD9-81ED-4DB2-BD59-A6C34878D82A}">
                    <a16:rowId xmlns:a16="http://schemas.microsoft.com/office/drawing/2014/main" val="3341415473"/>
                  </a:ext>
                </a:extLst>
              </a:tr>
              <a:tr h="590843">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marL="84406" marR="84406" marT="42203" marB="42203"/>
                </a:tc>
                <a:tc>
                  <a:txBody>
                    <a:bodyPr/>
                    <a:lstStyle/>
                    <a:p>
                      <a:r>
                        <a:rPr lang="en-US" sz="1700" dirty="0"/>
                        <a:t>Ensure that adequate backups are maintained to allow rapid recovery from deliberate or inadvertent loss of data</a:t>
                      </a:r>
                    </a:p>
                  </a:txBody>
                  <a:tcPr marL="84406" marR="84406" marT="42203" marB="42203"/>
                </a:tc>
                <a:extLst>
                  <a:ext uri="{0D108BD9-81ED-4DB2-BD59-A6C34878D82A}">
                    <a16:rowId xmlns:a16="http://schemas.microsoft.com/office/drawing/2014/main" val="165082344"/>
                  </a:ext>
                </a:extLst>
              </a:tr>
              <a:tr h="655425">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marL="84406" marR="84406" marT="42203" marB="42203"/>
                </a:tc>
                <a:tc>
                  <a:txBody>
                    <a:bodyPr/>
                    <a:lstStyle/>
                    <a:p>
                      <a:r>
                        <a:rPr lang="en-US" sz="1700" dirty="0"/>
                        <a:t>Ensure that access rights to view and change data are managed effectively.  Those authorized to change data may not erase these change records.</a:t>
                      </a:r>
                    </a:p>
                  </a:txBody>
                  <a:tcPr marL="84406" marR="84406" marT="42203" marB="42203"/>
                </a:tc>
                <a:extLst>
                  <a:ext uri="{0D108BD9-81ED-4DB2-BD59-A6C34878D82A}">
                    <a16:rowId xmlns:a16="http://schemas.microsoft.com/office/drawing/2014/main" val="140238661"/>
                  </a:ext>
                </a:extLst>
              </a:tr>
              <a:tr h="708357">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marL="84406" marR="84406" marT="42203" marB="42203"/>
                </a:tc>
                <a:tc>
                  <a:txBody>
                    <a:bodyPr/>
                    <a:lstStyle/>
                    <a:p>
                      <a:r>
                        <a:rPr lang="en-US" sz="1700" dirty="0"/>
                        <a:t>Ensure that unusual data flows and system actions are monitored and quickly dealt with</a:t>
                      </a:r>
                    </a:p>
                  </a:txBody>
                  <a:tcPr marL="84406" marR="84406" marT="42203" marB="42203"/>
                </a:tc>
                <a:extLst>
                  <a:ext uri="{0D108BD9-81ED-4DB2-BD59-A6C34878D82A}">
                    <a16:rowId xmlns:a16="http://schemas.microsoft.com/office/drawing/2014/main" val="1908187900"/>
                  </a:ext>
                </a:extLst>
              </a:tr>
              <a:tr h="648072">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marL="84406" marR="84406" marT="42203" marB="42203"/>
                </a:tc>
                <a:tc>
                  <a:txBody>
                    <a:bodyPr/>
                    <a:lstStyle/>
                    <a:p>
                      <a:r>
                        <a:rPr lang="en-US" sz="1700" dirty="0"/>
                        <a:t>Ensure that maintenance system administrators have received cybersecurity  training</a:t>
                      </a:r>
                    </a:p>
                  </a:txBody>
                  <a:tcPr marL="84406" marR="84406" marT="42203" marB="42203"/>
                </a:tc>
                <a:extLst>
                  <a:ext uri="{0D108BD9-81ED-4DB2-BD59-A6C34878D82A}">
                    <a16:rowId xmlns:a16="http://schemas.microsoft.com/office/drawing/2014/main" val="891081379"/>
                  </a:ext>
                </a:extLst>
              </a:tr>
              <a:tr h="590843">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marL="84406" marR="84406" marT="42203" marB="42203"/>
                </a:tc>
                <a:tc>
                  <a:txBody>
                    <a:bodyPr/>
                    <a:lstStyle/>
                    <a:p>
                      <a:r>
                        <a:rPr lang="en-US" sz="1700" dirty="0"/>
                        <a:t>“Configuration Management Systems” (whether manual or automated) are required for PLCs, DCSs, HMIs, Industrial Networks, field instruments and process analyzers</a:t>
                      </a:r>
                    </a:p>
                  </a:txBody>
                  <a:tcPr marL="84406" marR="84406" marT="42203" marB="42203"/>
                </a:tc>
                <a:extLst>
                  <a:ext uri="{0D108BD9-81ED-4DB2-BD59-A6C34878D82A}">
                    <a16:rowId xmlns:a16="http://schemas.microsoft.com/office/drawing/2014/main" val="2466346758"/>
                  </a:ext>
                </a:extLst>
              </a:tr>
              <a:tr h="590843">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marL="84406" marR="84406" marT="42203" marB="42203"/>
                </a:tc>
                <a:tc>
                  <a:txBody>
                    <a:bodyPr/>
                    <a:lstStyle/>
                    <a:p>
                      <a:r>
                        <a:rPr lang="en-US" sz="1700" dirty="0"/>
                        <a:t>Asset Management Systems must maintain adequate data to allow scanning for published CISA cybersecurity vulnerabilities. </a:t>
                      </a:r>
                    </a:p>
                  </a:txBody>
                  <a:tcPr marL="84406" marR="84406" marT="42203" marB="42203"/>
                </a:tc>
                <a:extLst>
                  <a:ext uri="{0D108BD9-81ED-4DB2-BD59-A6C34878D82A}">
                    <a16:rowId xmlns:a16="http://schemas.microsoft.com/office/drawing/2014/main" val="2706163322"/>
                  </a:ext>
                </a:extLst>
              </a:tr>
            </a:tbl>
          </a:graphicData>
        </a:graphic>
      </p:graphicFrame>
      <p:sp>
        <p:nvSpPr>
          <p:cNvPr id="7" name="Title 6">
            <a:extLst>
              <a:ext uri="{FF2B5EF4-FFF2-40B4-BE49-F238E27FC236}">
                <a16:creationId xmlns:a16="http://schemas.microsoft.com/office/drawing/2014/main" id="{446A7114-B821-AEFA-F9ED-3316640D4472}"/>
              </a:ext>
            </a:extLst>
          </p:cNvPr>
          <p:cNvSpPr>
            <a:spLocks noGrp="1"/>
          </p:cNvSpPr>
          <p:nvPr>
            <p:ph type="title"/>
          </p:nvPr>
        </p:nvSpPr>
        <p:spPr>
          <a:xfrm>
            <a:off x="967409" y="157028"/>
            <a:ext cx="9369287" cy="787407"/>
          </a:xfrm>
          <a:prstGeom prst="rect">
            <a:avLst/>
          </a:prstGeom>
        </p:spPr>
        <p:txBody>
          <a:bodyPr vert="horz" wrap="square" lIns="48272" tIns="24136" rIns="48272" bIns="24136" numCol="1" rtlCol="0" anchor="ctr" anchorCtr="0" compatLnSpc="1">
            <a:prstTxWarp prst="textNoShape">
              <a:avLst/>
            </a:prstTxWarp>
            <a:spAutoFit/>
          </a:bodyPr>
          <a:lstStyle/>
          <a:p>
            <a:pPr algn="ctr" defTabSz="457200"/>
            <a:r>
              <a:rPr lang="nl-NL" sz="2400" dirty="0">
                <a:solidFill>
                  <a:srgbClr val="0E406B"/>
                </a:solidFill>
                <a:ea typeface="+mn-ea"/>
              </a:rPr>
              <a:t>Checklist </a:t>
            </a:r>
            <a:r>
              <a:rPr lang="nl-NL" sz="2400" dirty="0" err="1">
                <a:solidFill>
                  <a:srgbClr val="0E406B"/>
                </a:solidFill>
                <a:ea typeface="+mn-ea"/>
              </a:rPr>
              <a:t>for</a:t>
            </a:r>
            <a:r>
              <a:rPr lang="nl-NL" sz="2400" dirty="0">
                <a:solidFill>
                  <a:srgbClr val="0E406B"/>
                </a:solidFill>
                <a:ea typeface="+mn-ea"/>
              </a:rPr>
              <a:t> </a:t>
            </a:r>
            <a:r>
              <a:rPr lang="nl-NL" sz="2400" dirty="0" err="1">
                <a:solidFill>
                  <a:srgbClr val="0E406B"/>
                </a:solidFill>
                <a:ea typeface="+mn-ea"/>
              </a:rPr>
              <a:t>Ensuring</a:t>
            </a:r>
            <a:r>
              <a:rPr lang="nl-NL" sz="2400" dirty="0">
                <a:solidFill>
                  <a:srgbClr val="0E406B"/>
                </a:solidFill>
                <a:ea typeface="+mn-ea"/>
              </a:rPr>
              <a:t> Cybersecurity of </a:t>
            </a:r>
            <a:br>
              <a:rPr lang="nl-NL" sz="2400" dirty="0">
                <a:solidFill>
                  <a:srgbClr val="0E406B"/>
                </a:solidFill>
                <a:ea typeface="+mn-ea"/>
              </a:rPr>
            </a:br>
            <a:r>
              <a:rPr lang="nl-NL" sz="2400" dirty="0">
                <a:solidFill>
                  <a:srgbClr val="0E406B"/>
                </a:solidFill>
                <a:ea typeface="+mn-ea"/>
              </a:rPr>
              <a:t>Maintenance Data </a:t>
            </a:r>
            <a:r>
              <a:rPr lang="nl-NL" sz="2400" dirty="0" err="1">
                <a:solidFill>
                  <a:srgbClr val="0E406B"/>
                </a:solidFill>
                <a:ea typeface="+mn-ea"/>
              </a:rPr>
              <a:t>and</a:t>
            </a:r>
            <a:r>
              <a:rPr lang="nl-NL" sz="2400" dirty="0">
                <a:solidFill>
                  <a:srgbClr val="0E406B"/>
                </a:solidFill>
                <a:ea typeface="+mn-ea"/>
              </a:rPr>
              <a:t> </a:t>
            </a:r>
            <a:r>
              <a:rPr lang="nl-NL" sz="2400" dirty="0" err="1">
                <a:solidFill>
                  <a:srgbClr val="0E406B"/>
                </a:solidFill>
                <a:ea typeface="+mn-ea"/>
              </a:rPr>
              <a:t>Dataflows</a:t>
            </a:r>
            <a:endParaRPr lang="nl-NL" sz="2400" dirty="0">
              <a:solidFill>
                <a:srgbClr val="0E406B"/>
              </a:solidFill>
              <a:ea typeface="+mn-ea"/>
            </a:endParaRPr>
          </a:p>
        </p:txBody>
      </p:sp>
    </p:spTree>
    <p:custDataLst>
      <p:tags r:id="rId1"/>
    </p:custDataLst>
    <p:extLst>
      <p:ext uri="{BB962C8B-B14F-4D97-AF65-F5344CB8AC3E}">
        <p14:creationId xmlns:p14="http://schemas.microsoft.com/office/powerpoint/2010/main" val="2160869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3" name="Straight Connector 92">
            <a:extLst>
              <a:ext uri="{FF2B5EF4-FFF2-40B4-BE49-F238E27FC236}">
                <a16:creationId xmlns:a16="http://schemas.microsoft.com/office/drawing/2014/main" id="{27A3DB65-21C4-B976-97EE-7941F00F905B}"/>
              </a:ext>
            </a:extLst>
          </p:cNvPr>
          <p:cNvCxnSpPr>
            <a:cxnSpLocks/>
          </p:cNvCxnSpPr>
          <p:nvPr/>
        </p:nvCxnSpPr>
        <p:spPr>
          <a:xfrm flipH="1">
            <a:off x="5369559" y="3013084"/>
            <a:ext cx="644" cy="2215496"/>
          </a:xfrm>
          <a:prstGeom prst="line">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27A3DB65-21C4-B976-97EE-7941F00F905B}"/>
              </a:ext>
            </a:extLst>
          </p:cNvPr>
          <p:cNvCxnSpPr>
            <a:cxnSpLocks/>
          </p:cNvCxnSpPr>
          <p:nvPr/>
        </p:nvCxnSpPr>
        <p:spPr>
          <a:xfrm>
            <a:off x="5050407" y="2985338"/>
            <a:ext cx="15940" cy="3144260"/>
          </a:xfrm>
          <a:prstGeom prst="line">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27A3DB65-21C4-B976-97EE-7941F00F905B}"/>
              </a:ext>
            </a:extLst>
          </p:cNvPr>
          <p:cNvCxnSpPr>
            <a:cxnSpLocks/>
          </p:cNvCxnSpPr>
          <p:nvPr/>
        </p:nvCxnSpPr>
        <p:spPr>
          <a:xfrm flipH="1">
            <a:off x="5743320" y="3012122"/>
            <a:ext cx="861" cy="1280355"/>
          </a:xfrm>
          <a:prstGeom prst="line">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4024495E-4369-5C8D-BC7D-B7DAD0F70DB7}"/>
              </a:ext>
            </a:extLst>
          </p:cNvPr>
          <p:cNvCxnSpPr>
            <a:cxnSpLocks/>
            <a:stCxn id="12" idx="3"/>
          </p:cNvCxnSpPr>
          <p:nvPr/>
        </p:nvCxnSpPr>
        <p:spPr>
          <a:xfrm>
            <a:off x="3082359" y="4487559"/>
            <a:ext cx="1277799" cy="34152"/>
          </a:xfrm>
          <a:prstGeom prst="line">
            <a:avLst/>
          </a:prstGeom>
          <a:ln w="38100">
            <a:solidFill>
              <a:srgbClr val="0070C0"/>
            </a:solidFill>
            <a:prstDash val="sysDot"/>
            <a:tailEnd type="none" w="lg" len="lg"/>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27A3DB65-21C4-B976-97EE-7941F00F905B}"/>
              </a:ext>
            </a:extLst>
          </p:cNvPr>
          <p:cNvCxnSpPr>
            <a:cxnSpLocks/>
          </p:cNvCxnSpPr>
          <p:nvPr/>
        </p:nvCxnSpPr>
        <p:spPr>
          <a:xfrm>
            <a:off x="6092963" y="2780309"/>
            <a:ext cx="0" cy="625045"/>
          </a:xfrm>
          <a:prstGeom prst="line">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sp>
        <p:nvSpPr>
          <p:cNvPr id="14" name="Slide Number Placeholder 13"/>
          <p:cNvSpPr>
            <a:spLocks noGrp="1"/>
          </p:cNvSpPr>
          <p:nvPr>
            <p:ph type="sldNum" sz="quarter" idx="4294967295"/>
          </p:nvPr>
        </p:nvSpPr>
        <p:spPr>
          <a:xfrm>
            <a:off x="9459110" y="6393261"/>
            <a:ext cx="2311400" cy="365125"/>
          </a:xfrm>
          <a:prstGeom prst="rect">
            <a:avLst/>
          </a:prstGeom>
        </p:spPr>
        <p:txBody>
          <a:bodyPr vert="horz" lIns="95777" tIns="47889" rIns="95777" bIns="47889" rtlCol="0" anchor="ctr"/>
          <a:lstStyle>
            <a:defPPr>
              <a:defRPr lang="nl-NL"/>
            </a:defPPr>
            <a:lvl1pPr marL="0" algn="r" defTabSz="957775" rtl="0" eaLnBrk="1" latinLnBrk="0" hangingPunct="1">
              <a:defRPr sz="1300" kern="1200">
                <a:solidFill>
                  <a:schemeClr val="tx1">
                    <a:tint val="75000"/>
                  </a:schemeClr>
                </a:solidFill>
                <a:latin typeface="+mn-lt"/>
                <a:ea typeface="+mn-ea"/>
                <a:cs typeface="+mn-cs"/>
              </a:defRPr>
            </a:lvl1pPr>
            <a:lvl2pPr marL="478887" algn="l" defTabSz="957775" rtl="0" eaLnBrk="1" latinLnBrk="0" hangingPunct="1">
              <a:defRPr sz="1900" kern="1200">
                <a:solidFill>
                  <a:schemeClr val="tx1"/>
                </a:solidFill>
                <a:latin typeface="+mn-lt"/>
                <a:ea typeface="+mn-ea"/>
                <a:cs typeface="+mn-cs"/>
              </a:defRPr>
            </a:lvl2pPr>
            <a:lvl3pPr marL="957775" algn="l" defTabSz="957775" rtl="0" eaLnBrk="1" latinLnBrk="0" hangingPunct="1">
              <a:defRPr sz="1900" kern="1200">
                <a:solidFill>
                  <a:schemeClr val="tx1"/>
                </a:solidFill>
                <a:latin typeface="+mn-lt"/>
                <a:ea typeface="+mn-ea"/>
                <a:cs typeface="+mn-cs"/>
              </a:defRPr>
            </a:lvl3pPr>
            <a:lvl4pPr marL="1436661" algn="l" defTabSz="957775" rtl="0" eaLnBrk="1" latinLnBrk="0" hangingPunct="1">
              <a:defRPr sz="1900" kern="1200">
                <a:solidFill>
                  <a:schemeClr val="tx1"/>
                </a:solidFill>
                <a:latin typeface="+mn-lt"/>
                <a:ea typeface="+mn-ea"/>
                <a:cs typeface="+mn-cs"/>
              </a:defRPr>
            </a:lvl4pPr>
            <a:lvl5pPr marL="1915549" algn="l" defTabSz="957775" rtl="0" eaLnBrk="1" latinLnBrk="0" hangingPunct="1">
              <a:defRPr sz="1900" kern="1200">
                <a:solidFill>
                  <a:schemeClr val="tx1"/>
                </a:solidFill>
                <a:latin typeface="+mn-lt"/>
                <a:ea typeface="+mn-ea"/>
                <a:cs typeface="+mn-cs"/>
              </a:defRPr>
            </a:lvl5pPr>
            <a:lvl6pPr marL="2394436" algn="l" defTabSz="957775" rtl="0" eaLnBrk="1" latinLnBrk="0" hangingPunct="1">
              <a:defRPr sz="1900" kern="1200">
                <a:solidFill>
                  <a:schemeClr val="tx1"/>
                </a:solidFill>
                <a:latin typeface="+mn-lt"/>
                <a:ea typeface="+mn-ea"/>
                <a:cs typeface="+mn-cs"/>
              </a:defRPr>
            </a:lvl6pPr>
            <a:lvl7pPr marL="2873323" algn="l" defTabSz="957775" rtl="0" eaLnBrk="1" latinLnBrk="0" hangingPunct="1">
              <a:defRPr sz="1900" kern="1200">
                <a:solidFill>
                  <a:schemeClr val="tx1"/>
                </a:solidFill>
                <a:latin typeface="+mn-lt"/>
                <a:ea typeface="+mn-ea"/>
                <a:cs typeface="+mn-cs"/>
              </a:defRPr>
            </a:lvl7pPr>
            <a:lvl8pPr marL="3352211" algn="l" defTabSz="957775" rtl="0" eaLnBrk="1" latinLnBrk="0" hangingPunct="1">
              <a:defRPr sz="1900" kern="1200">
                <a:solidFill>
                  <a:schemeClr val="tx1"/>
                </a:solidFill>
                <a:latin typeface="+mn-lt"/>
                <a:ea typeface="+mn-ea"/>
                <a:cs typeface="+mn-cs"/>
              </a:defRPr>
            </a:lvl8pPr>
            <a:lvl9pPr marL="3831097" algn="l" defTabSz="957775" rtl="0" eaLnBrk="1" latinLnBrk="0" hangingPunct="1">
              <a:defRPr sz="1900" kern="1200">
                <a:solidFill>
                  <a:schemeClr val="tx1"/>
                </a:solidFill>
                <a:latin typeface="+mn-lt"/>
                <a:ea typeface="+mn-ea"/>
                <a:cs typeface="+mn-cs"/>
              </a:defRPr>
            </a:lvl9pPr>
          </a:lstStyle>
          <a:p>
            <a:fld id="{C278F570-4B29-459F-8D84-AE1060653BF7}" type="slidenum">
              <a:rPr lang="nl-NL" smtClean="0"/>
              <a:pPr/>
              <a:t>4</a:t>
            </a:fld>
            <a:endParaRPr lang="nl-NL" dirty="0"/>
          </a:p>
        </p:txBody>
      </p:sp>
      <p:sp>
        <p:nvSpPr>
          <p:cNvPr id="11" name="Rectangle 10"/>
          <p:cNvSpPr/>
          <p:nvPr/>
        </p:nvSpPr>
        <p:spPr>
          <a:xfrm>
            <a:off x="1186602" y="3399411"/>
            <a:ext cx="1895757" cy="4567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400" dirty="0">
                <a:solidFill>
                  <a:schemeClr val="tx1"/>
                </a:solidFill>
              </a:rPr>
              <a:t>4) Site Management</a:t>
            </a:r>
            <a:endParaRPr lang="nl-NL" sz="1600" dirty="0">
              <a:solidFill>
                <a:schemeClr val="tx1"/>
              </a:solidFill>
            </a:endParaRPr>
          </a:p>
        </p:txBody>
      </p:sp>
      <p:sp>
        <p:nvSpPr>
          <p:cNvPr id="10" name="Rectangle 9"/>
          <p:cNvSpPr/>
          <p:nvPr/>
        </p:nvSpPr>
        <p:spPr>
          <a:xfrm>
            <a:off x="3506421" y="2350523"/>
            <a:ext cx="5502250" cy="65370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t>Maintenance Organisation</a:t>
            </a:r>
          </a:p>
        </p:txBody>
      </p:sp>
      <p:cxnSp>
        <p:nvCxnSpPr>
          <p:cNvPr id="22" name="Straight Connector 21">
            <a:extLst>
              <a:ext uri="{FF2B5EF4-FFF2-40B4-BE49-F238E27FC236}">
                <a16:creationId xmlns:a16="http://schemas.microsoft.com/office/drawing/2014/main" id="{FE2FCEFD-308F-1D6D-4237-619DC8759AD9}"/>
              </a:ext>
            </a:extLst>
          </p:cNvPr>
          <p:cNvCxnSpPr>
            <a:cxnSpLocks/>
          </p:cNvCxnSpPr>
          <p:nvPr/>
        </p:nvCxnSpPr>
        <p:spPr>
          <a:xfrm>
            <a:off x="9716128" y="1784599"/>
            <a:ext cx="32736" cy="2616742"/>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6B93D99-8A7D-68F6-304C-AC7ADD9DA394}"/>
              </a:ext>
            </a:extLst>
          </p:cNvPr>
          <p:cNvCxnSpPr>
            <a:cxnSpLocks/>
          </p:cNvCxnSpPr>
          <p:nvPr/>
        </p:nvCxnSpPr>
        <p:spPr>
          <a:xfrm flipV="1">
            <a:off x="8701587" y="2973398"/>
            <a:ext cx="34437" cy="3275634"/>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8DFC6D77-9E0C-2E77-9808-DF5AA5B1B832}"/>
              </a:ext>
            </a:extLst>
          </p:cNvPr>
          <p:cNvCxnSpPr>
            <a:cxnSpLocks/>
            <a:stCxn id="10" idx="1"/>
          </p:cNvCxnSpPr>
          <p:nvPr/>
        </p:nvCxnSpPr>
        <p:spPr>
          <a:xfrm flipH="1" flipV="1">
            <a:off x="2075095" y="2663463"/>
            <a:ext cx="1431326" cy="13912"/>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EC792CC5-A018-002F-4DFA-721EDC244877}"/>
              </a:ext>
            </a:extLst>
          </p:cNvPr>
          <p:cNvCxnSpPr>
            <a:cxnSpLocks/>
          </p:cNvCxnSpPr>
          <p:nvPr/>
        </p:nvCxnSpPr>
        <p:spPr>
          <a:xfrm flipV="1">
            <a:off x="2075095" y="1767067"/>
            <a:ext cx="1" cy="886613"/>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0C37B080-0790-7BD4-D3C2-80089F562D69}"/>
              </a:ext>
            </a:extLst>
          </p:cNvPr>
          <p:cNvCxnSpPr>
            <a:cxnSpLocks/>
          </p:cNvCxnSpPr>
          <p:nvPr/>
        </p:nvCxnSpPr>
        <p:spPr>
          <a:xfrm flipV="1">
            <a:off x="3986939" y="3017552"/>
            <a:ext cx="0" cy="634746"/>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94" name="Right Arrow 24">
            <a:extLst>
              <a:ext uri="{FF2B5EF4-FFF2-40B4-BE49-F238E27FC236}">
                <a16:creationId xmlns:a16="http://schemas.microsoft.com/office/drawing/2014/main" id="{7C064BB4-D35E-B6F3-D7AA-FAE943DC5BA6}"/>
              </a:ext>
            </a:extLst>
          </p:cNvPr>
          <p:cNvSpPr/>
          <p:nvPr/>
        </p:nvSpPr>
        <p:spPr>
          <a:xfrm>
            <a:off x="4880818" y="6083454"/>
            <a:ext cx="2497215" cy="352033"/>
          </a:xfrm>
          <a:prstGeom prst="rightArrow">
            <a:avLst>
              <a:gd name="adj1" fmla="val 84285"/>
              <a:gd name="adj2" fmla="val 50000"/>
            </a:avLst>
          </a:prstGeom>
          <a:solidFill>
            <a:srgbClr val="92D05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100" dirty="0">
                <a:solidFill>
                  <a:schemeClr val="tx1"/>
                </a:solidFill>
              </a:rPr>
              <a:t>1) Small or emergency repair</a:t>
            </a:r>
          </a:p>
        </p:txBody>
      </p:sp>
      <p:sp>
        <p:nvSpPr>
          <p:cNvPr id="84" name="Right Arrow 83"/>
          <p:cNvSpPr/>
          <p:nvPr/>
        </p:nvSpPr>
        <p:spPr>
          <a:xfrm>
            <a:off x="5564180" y="4280974"/>
            <a:ext cx="2127888" cy="486610"/>
          </a:xfrm>
          <a:prstGeom prst="rightArrow">
            <a:avLst>
              <a:gd name="adj1" fmla="val 84285"/>
              <a:gd name="adj2" fmla="val 50000"/>
            </a:avLst>
          </a:prstGeom>
          <a:solidFill>
            <a:srgbClr val="92D05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100" dirty="0">
                <a:solidFill>
                  <a:schemeClr val="tx1"/>
                </a:solidFill>
              </a:rPr>
              <a:t>3) Repair Requiring Unit shutdown</a:t>
            </a:r>
          </a:p>
        </p:txBody>
      </p:sp>
      <p:sp>
        <p:nvSpPr>
          <p:cNvPr id="73" name="Rectangle 72"/>
          <p:cNvSpPr/>
          <p:nvPr/>
        </p:nvSpPr>
        <p:spPr>
          <a:xfrm>
            <a:off x="2103863" y="247535"/>
            <a:ext cx="7996578" cy="760691"/>
          </a:xfrm>
          <a:prstGeom prst="rect">
            <a:avLst/>
          </a:prstGeom>
        </p:spPr>
        <p:txBody>
          <a:bodyPr wrap="square" lIns="52295" tIns="26147" rIns="52295" bIns="26147">
            <a:spAutoFit/>
          </a:bodyPr>
          <a:lstStyle/>
          <a:p>
            <a:pPr algn="ctr"/>
            <a:r>
              <a:rPr lang="nl-NL" sz="2300" b="1" dirty="0">
                <a:latin typeface="Arial" pitchFamily="34" charset="0"/>
                <a:cs typeface="Arial" pitchFamily="34" charset="0"/>
              </a:rPr>
              <a:t>Maintenance Classes </a:t>
            </a:r>
          </a:p>
          <a:p>
            <a:pPr algn="ctr"/>
            <a:r>
              <a:rPr lang="nl-NL" sz="2300" b="1" dirty="0">
                <a:latin typeface="Arial" pitchFamily="34" charset="0"/>
                <a:cs typeface="Arial" pitchFamily="34" charset="0"/>
              </a:rPr>
              <a:t>&amp; </a:t>
            </a:r>
            <a:r>
              <a:rPr lang="nl-NL" sz="2300" b="1" dirty="0" err="1">
                <a:latin typeface="Arial" pitchFamily="34" charset="0"/>
                <a:cs typeface="Arial" pitchFamily="34" charset="0"/>
              </a:rPr>
              <a:t>Workflows</a:t>
            </a:r>
            <a:r>
              <a:rPr lang="nl-NL" sz="2300" b="1" dirty="0">
                <a:latin typeface="Arial" pitchFamily="34" charset="0"/>
                <a:cs typeface="Arial" pitchFamily="34" charset="0"/>
              </a:rPr>
              <a:t> during Plant Operations</a:t>
            </a:r>
          </a:p>
        </p:txBody>
      </p:sp>
      <p:sp>
        <p:nvSpPr>
          <p:cNvPr id="72" name="Rectangle 71"/>
          <p:cNvSpPr/>
          <p:nvPr/>
        </p:nvSpPr>
        <p:spPr>
          <a:xfrm>
            <a:off x="9155404" y="4377254"/>
            <a:ext cx="1022005" cy="15604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endParaRPr lang="nl-NL"/>
          </a:p>
        </p:txBody>
      </p:sp>
      <p:cxnSp>
        <p:nvCxnSpPr>
          <p:cNvPr id="119" name="Straight Connector 118">
            <a:extLst>
              <a:ext uri="{FF2B5EF4-FFF2-40B4-BE49-F238E27FC236}">
                <a16:creationId xmlns:a16="http://schemas.microsoft.com/office/drawing/2014/main" id="{4024495E-4369-5C8D-BC7D-B7DAD0F70DB7}"/>
              </a:ext>
            </a:extLst>
          </p:cNvPr>
          <p:cNvCxnSpPr>
            <a:cxnSpLocks/>
            <a:stCxn id="16" idx="3"/>
          </p:cNvCxnSpPr>
          <p:nvPr/>
        </p:nvCxnSpPr>
        <p:spPr>
          <a:xfrm>
            <a:off x="3082359" y="6249032"/>
            <a:ext cx="1798459" cy="10438"/>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4024495E-4369-5C8D-BC7D-B7DAD0F70DB7}"/>
              </a:ext>
            </a:extLst>
          </p:cNvPr>
          <p:cNvCxnSpPr>
            <a:cxnSpLocks/>
          </p:cNvCxnSpPr>
          <p:nvPr/>
        </p:nvCxnSpPr>
        <p:spPr>
          <a:xfrm flipV="1">
            <a:off x="3103368" y="5315826"/>
            <a:ext cx="1498127" cy="13167"/>
          </a:xfrm>
          <a:prstGeom prst="line">
            <a:avLst/>
          </a:prstGeom>
          <a:ln w="38100">
            <a:solidFill>
              <a:srgbClr val="0070C0"/>
            </a:solidFill>
            <a:prstDash val="sysDot"/>
            <a:tailEnd type="none" w="lg" len="lg"/>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0C37B080-0790-7BD4-D3C2-80089F562D69}"/>
              </a:ext>
            </a:extLst>
          </p:cNvPr>
          <p:cNvCxnSpPr>
            <a:cxnSpLocks/>
          </p:cNvCxnSpPr>
          <p:nvPr/>
        </p:nvCxnSpPr>
        <p:spPr>
          <a:xfrm flipV="1">
            <a:off x="4318795" y="3017553"/>
            <a:ext cx="0" cy="1503479"/>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0C37B080-0790-7BD4-D3C2-80089F562D69}"/>
              </a:ext>
            </a:extLst>
          </p:cNvPr>
          <p:cNvCxnSpPr>
            <a:cxnSpLocks/>
          </p:cNvCxnSpPr>
          <p:nvPr/>
        </p:nvCxnSpPr>
        <p:spPr>
          <a:xfrm flipV="1">
            <a:off x="4679335" y="2996334"/>
            <a:ext cx="0" cy="2332659"/>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9F1E1450-958A-36D7-F189-610C3B742EDC}"/>
              </a:ext>
            </a:extLst>
          </p:cNvPr>
          <p:cNvSpPr txBox="1"/>
          <p:nvPr/>
        </p:nvSpPr>
        <p:spPr>
          <a:xfrm>
            <a:off x="9261799" y="4659850"/>
            <a:ext cx="812466" cy="1037690"/>
          </a:xfrm>
          <a:prstGeom prst="rect">
            <a:avLst/>
          </a:prstGeom>
          <a:solidFill>
            <a:srgbClr val="FFFF00"/>
          </a:solidFill>
          <a:ln>
            <a:solidFill>
              <a:srgbClr val="FFFF00"/>
            </a:solidFill>
          </a:ln>
        </p:spPr>
        <p:txBody>
          <a:bodyPr wrap="square" lIns="52295" tIns="26147" rIns="52295" bIns="26147" rtlCol="0">
            <a:spAutoFit/>
          </a:bodyPr>
          <a:lstStyle/>
          <a:p>
            <a:pPr algn="ctr"/>
            <a:r>
              <a:rPr lang="en-US" sz="1600" dirty="0"/>
              <a:t>Site </a:t>
            </a:r>
            <a:r>
              <a:rPr lang="en-US" sz="1600" dirty="0" err="1"/>
              <a:t>Oper</a:t>
            </a:r>
            <a:r>
              <a:rPr lang="en-US" sz="1600" dirty="0"/>
              <a:t>.</a:t>
            </a:r>
          </a:p>
          <a:p>
            <a:pPr algn="ctr"/>
            <a:r>
              <a:rPr lang="en-US" sz="1600" dirty="0"/>
              <a:t>Data</a:t>
            </a:r>
          </a:p>
          <a:p>
            <a:pPr algn="ctr"/>
            <a:r>
              <a:rPr lang="en-US" sz="1600" dirty="0"/>
              <a:t>Base</a:t>
            </a:r>
          </a:p>
        </p:txBody>
      </p:sp>
      <p:cxnSp>
        <p:nvCxnSpPr>
          <p:cNvPr id="15" name="Straight Connector 14">
            <a:extLst>
              <a:ext uri="{FF2B5EF4-FFF2-40B4-BE49-F238E27FC236}">
                <a16:creationId xmlns:a16="http://schemas.microsoft.com/office/drawing/2014/main" id="{BFA7AC4E-C358-6D8F-CA2F-04E86A189A68}"/>
              </a:ext>
            </a:extLst>
          </p:cNvPr>
          <p:cNvCxnSpPr>
            <a:cxnSpLocks/>
          </p:cNvCxnSpPr>
          <p:nvPr/>
        </p:nvCxnSpPr>
        <p:spPr>
          <a:xfrm>
            <a:off x="3108863" y="3627775"/>
            <a:ext cx="842386" cy="16629"/>
          </a:xfrm>
          <a:prstGeom prst="line">
            <a:avLst/>
          </a:prstGeom>
          <a:ln w="38100">
            <a:solidFill>
              <a:srgbClr val="0070C0"/>
            </a:solidFill>
            <a:prstDash val="sysDot"/>
            <a:tailEnd type="none" w="lg" len="lg"/>
          </a:ln>
        </p:spPr>
        <p:style>
          <a:lnRef idx="1">
            <a:schemeClr val="accent1"/>
          </a:lnRef>
          <a:fillRef idx="0">
            <a:schemeClr val="accent1"/>
          </a:fillRef>
          <a:effectRef idx="0">
            <a:schemeClr val="accent1"/>
          </a:effectRef>
          <a:fontRef idx="minor">
            <a:schemeClr val="tx1"/>
          </a:fontRef>
        </p:style>
      </p:cxnSp>
      <p:sp>
        <p:nvSpPr>
          <p:cNvPr id="2" name="Right Arrow 83">
            <a:extLst>
              <a:ext uri="{FF2B5EF4-FFF2-40B4-BE49-F238E27FC236}">
                <a16:creationId xmlns:a16="http://schemas.microsoft.com/office/drawing/2014/main" id="{7B308636-443C-8784-09B9-FAABA08BBD38}"/>
              </a:ext>
            </a:extLst>
          </p:cNvPr>
          <p:cNvSpPr/>
          <p:nvPr/>
        </p:nvSpPr>
        <p:spPr>
          <a:xfrm>
            <a:off x="5954787" y="3286124"/>
            <a:ext cx="2127888" cy="613290"/>
          </a:xfrm>
          <a:prstGeom prst="rightArrow">
            <a:avLst>
              <a:gd name="adj1" fmla="val 84285"/>
              <a:gd name="adj2" fmla="val 50000"/>
            </a:avLst>
          </a:prstGeom>
          <a:solidFill>
            <a:srgbClr val="92D05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100" dirty="0">
                <a:solidFill>
                  <a:schemeClr val="tx1"/>
                </a:solidFill>
              </a:rPr>
              <a:t>4) Maintenance or upgrades During Plant Turnaround</a:t>
            </a:r>
          </a:p>
        </p:txBody>
      </p:sp>
      <p:sp>
        <p:nvSpPr>
          <p:cNvPr id="3" name="Right Arrow 83">
            <a:extLst>
              <a:ext uri="{FF2B5EF4-FFF2-40B4-BE49-F238E27FC236}">
                <a16:creationId xmlns:a16="http://schemas.microsoft.com/office/drawing/2014/main" id="{E4180DC0-BCC9-F9CA-F65D-85AE091C2D24}"/>
              </a:ext>
            </a:extLst>
          </p:cNvPr>
          <p:cNvSpPr/>
          <p:nvPr/>
        </p:nvSpPr>
        <p:spPr>
          <a:xfrm>
            <a:off x="5259148" y="5200774"/>
            <a:ext cx="2127888" cy="552121"/>
          </a:xfrm>
          <a:prstGeom prst="rightArrow">
            <a:avLst>
              <a:gd name="adj1" fmla="val 84285"/>
              <a:gd name="adj2" fmla="val 50000"/>
            </a:avLst>
          </a:prstGeom>
          <a:solidFill>
            <a:srgbClr val="92D05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100" dirty="0">
                <a:solidFill>
                  <a:schemeClr val="tx1"/>
                </a:solidFill>
              </a:rPr>
              <a:t>2) Maintenance Requiring Parts and/or Special Skills</a:t>
            </a:r>
          </a:p>
        </p:txBody>
      </p:sp>
      <p:cxnSp>
        <p:nvCxnSpPr>
          <p:cNvPr id="32" name="Straight Connector 31">
            <a:extLst>
              <a:ext uri="{FF2B5EF4-FFF2-40B4-BE49-F238E27FC236}">
                <a16:creationId xmlns:a16="http://schemas.microsoft.com/office/drawing/2014/main" id="{9B5ECF38-B6AF-5CC7-C966-63CCF0C6787E}"/>
              </a:ext>
            </a:extLst>
          </p:cNvPr>
          <p:cNvCxnSpPr>
            <a:cxnSpLocks/>
          </p:cNvCxnSpPr>
          <p:nvPr/>
        </p:nvCxnSpPr>
        <p:spPr>
          <a:xfrm flipV="1">
            <a:off x="7295863" y="6234012"/>
            <a:ext cx="1423582" cy="25458"/>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364196C-98BD-3A8C-503F-B7612DF6F3BA}"/>
              </a:ext>
            </a:extLst>
          </p:cNvPr>
          <p:cNvCxnSpPr>
            <a:cxnSpLocks/>
          </p:cNvCxnSpPr>
          <p:nvPr/>
        </p:nvCxnSpPr>
        <p:spPr>
          <a:xfrm>
            <a:off x="7644220" y="5476126"/>
            <a:ext cx="1075225" cy="0"/>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B1F1ACA-2C6B-4459-5E9A-EB901B5DC818}"/>
              </a:ext>
            </a:extLst>
          </p:cNvPr>
          <p:cNvCxnSpPr>
            <a:cxnSpLocks/>
            <a:stCxn id="84" idx="3"/>
          </p:cNvCxnSpPr>
          <p:nvPr/>
        </p:nvCxnSpPr>
        <p:spPr>
          <a:xfrm flipV="1">
            <a:off x="7692068" y="4521032"/>
            <a:ext cx="1009519" cy="3247"/>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AECC33F-D3C5-D1DD-8DB5-3B2D19CA8935}"/>
              </a:ext>
            </a:extLst>
          </p:cNvPr>
          <p:cNvCxnSpPr>
            <a:cxnSpLocks/>
            <a:stCxn id="2" idx="3"/>
          </p:cNvCxnSpPr>
          <p:nvPr/>
        </p:nvCxnSpPr>
        <p:spPr>
          <a:xfrm>
            <a:off x="8082675" y="3592769"/>
            <a:ext cx="618912" cy="6454"/>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BF8BEEBC-9415-BD51-FF34-E9BDDE615033}"/>
              </a:ext>
            </a:extLst>
          </p:cNvPr>
          <p:cNvSpPr txBox="1"/>
          <p:nvPr/>
        </p:nvSpPr>
        <p:spPr>
          <a:xfrm>
            <a:off x="7514073" y="5709696"/>
            <a:ext cx="956688" cy="545247"/>
          </a:xfrm>
          <a:prstGeom prst="rect">
            <a:avLst/>
          </a:prstGeom>
          <a:noFill/>
        </p:spPr>
        <p:txBody>
          <a:bodyPr wrap="square" lIns="52295" tIns="26147" rIns="52295" bIns="26147" rtlCol="0">
            <a:spAutoFit/>
          </a:bodyPr>
          <a:lstStyle/>
          <a:p>
            <a:r>
              <a:rPr lang="en-US" sz="1600" dirty="0"/>
              <a:t>Repair Report</a:t>
            </a:r>
          </a:p>
        </p:txBody>
      </p:sp>
      <p:sp>
        <p:nvSpPr>
          <p:cNvPr id="6" name="TextBox 5">
            <a:extLst>
              <a:ext uri="{FF2B5EF4-FFF2-40B4-BE49-F238E27FC236}">
                <a16:creationId xmlns:a16="http://schemas.microsoft.com/office/drawing/2014/main" id="{7C556BAE-00C3-27F9-1018-A23B4DEA06D1}"/>
              </a:ext>
            </a:extLst>
          </p:cNvPr>
          <p:cNvSpPr txBox="1"/>
          <p:nvPr/>
        </p:nvSpPr>
        <p:spPr>
          <a:xfrm>
            <a:off x="3090083" y="4153942"/>
            <a:ext cx="1291041" cy="299026"/>
          </a:xfrm>
          <a:prstGeom prst="rect">
            <a:avLst/>
          </a:prstGeom>
          <a:noFill/>
        </p:spPr>
        <p:txBody>
          <a:bodyPr wrap="square" lIns="52295" tIns="26147" rIns="52295" bIns="26147" rtlCol="0">
            <a:spAutoFit/>
          </a:bodyPr>
          <a:lstStyle/>
          <a:p>
            <a:r>
              <a:rPr lang="en-US" sz="1600" dirty="0"/>
              <a:t>Work Order</a:t>
            </a:r>
          </a:p>
        </p:txBody>
      </p:sp>
      <p:sp>
        <p:nvSpPr>
          <p:cNvPr id="12" name="Rectangle 11">
            <a:extLst>
              <a:ext uri="{FF2B5EF4-FFF2-40B4-BE49-F238E27FC236}">
                <a16:creationId xmlns:a16="http://schemas.microsoft.com/office/drawing/2014/main" id="{9FF77AE2-A21A-EF90-69AC-638DC81CF2D3}"/>
              </a:ext>
            </a:extLst>
          </p:cNvPr>
          <p:cNvSpPr/>
          <p:nvPr/>
        </p:nvSpPr>
        <p:spPr>
          <a:xfrm>
            <a:off x="1186602" y="4259195"/>
            <a:ext cx="1895757" cy="456727"/>
          </a:xfrm>
          <a:prstGeom prst="rect">
            <a:avLst/>
          </a:prstGeom>
          <a:solidFill>
            <a:schemeClr val="accent1">
              <a:alpha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400" dirty="0">
                <a:solidFill>
                  <a:schemeClr val="tx1"/>
                </a:solidFill>
              </a:rPr>
              <a:t>3) Plant</a:t>
            </a:r>
            <a:r>
              <a:rPr lang="nl-NL" sz="1600" dirty="0">
                <a:solidFill>
                  <a:schemeClr val="tx1"/>
                </a:solidFill>
              </a:rPr>
              <a:t> Mgmt</a:t>
            </a:r>
          </a:p>
        </p:txBody>
      </p:sp>
      <p:sp>
        <p:nvSpPr>
          <p:cNvPr id="13" name="Rectangle 12">
            <a:extLst>
              <a:ext uri="{FF2B5EF4-FFF2-40B4-BE49-F238E27FC236}">
                <a16:creationId xmlns:a16="http://schemas.microsoft.com/office/drawing/2014/main" id="{BF91A5D1-F840-8A0B-0663-76D6729065E8}"/>
              </a:ext>
            </a:extLst>
          </p:cNvPr>
          <p:cNvSpPr/>
          <p:nvPr/>
        </p:nvSpPr>
        <p:spPr>
          <a:xfrm>
            <a:off x="1186602" y="5118979"/>
            <a:ext cx="1895757" cy="456727"/>
          </a:xfrm>
          <a:prstGeom prst="rect">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400" dirty="0">
                <a:solidFill>
                  <a:schemeClr val="tx1"/>
                </a:solidFill>
              </a:rPr>
              <a:t>2) Unit Operations Management</a:t>
            </a:r>
            <a:endParaRPr lang="nl-NL" sz="1600" dirty="0">
              <a:solidFill>
                <a:schemeClr val="tx1"/>
              </a:solidFill>
            </a:endParaRPr>
          </a:p>
        </p:txBody>
      </p:sp>
      <p:sp>
        <p:nvSpPr>
          <p:cNvPr id="16" name="Rectangle 15">
            <a:extLst>
              <a:ext uri="{FF2B5EF4-FFF2-40B4-BE49-F238E27FC236}">
                <a16:creationId xmlns:a16="http://schemas.microsoft.com/office/drawing/2014/main" id="{B325A47B-3CC0-15AC-ACE5-26F271BFA290}"/>
              </a:ext>
            </a:extLst>
          </p:cNvPr>
          <p:cNvSpPr/>
          <p:nvPr/>
        </p:nvSpPr>
        <p:spPr>
          <a:xfrm>
            <a:off x="1186602" y="6020669"/>
            <a:ext cx="1895757" cy="456727"/>
          </a:xfrm>
          <a:prstGeom prst="rect">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400" dirty="0">
                <a:solidFill>
                  <a:schemeClr val="tx1"/>
                </a:solidFill>
              </a:rPr>
              <a:t>1) Shift Opera</a:t>
            </a:r>
            <a:r>
              <a:rPr lang="nl-NL" sz="1600" dirty="0">
                <a:solidFill>
                  <a:schemeClr val="tx1"/>
                </a:solidFill>
              </a:rPr>
              <a:t>tions</a:t>
            </a:r>
          </a:p>
        </p:txBody>
      </p:sp>
      <p:sp>
        <p:nvSpPr>
          <p:cNvPr id="17" name="TextBox 16">
            <a:extLst>
              <a:ext uri="{FF2B5EF4-FFF2-40B4-BE49-F238E27FC236}">
                <a16:creationId xmlns:a16="http://schemas.microsoft.com/office/drawing/2014/main" id="{0DAA2C42-8A5A-C6AE-F87A-1CD8846111B2}"/>
              </a:ext>
            </a:extLst>
          </p:cNvPr>
          <p:cNvSpPr txBox="1"/>
          <p:nvPr/>
        </p:nvSpPr>
        <p:spPr>
          <a:xfrm>
            <a:off x="5931152" y="3979627"/>
            <a:ext cx="1901759" cy="299026"/>
          </a:xfrm>
          <a:prstGeom prst="rect">
            <a:avLst/>
          </a:prstGeom>
          <a:noFill/>
        </p:spPr>
        <p:txBody>
          <a:bodyPr wrap="square" lIns="52295" tIns="26147" rIns="52295" bIns="26147" rtlCol="0">
            <a:spAutoFit/>
          </a:bodyPr>
          <a:lstStyle/>
          <a:p>
            <a:r>
              <a:rPr lang="en-US" sz="1600" dirty="0"/>
              <a:t>Staff, WP &amp; Parts</a:t>
            </a:r>
          </a:p>
        </p:txBody>
      </p:sp>
      <p:sp>
        <p:nvSpPr>
          <p:cNvPr id="47" name="TextBox 46">
            <a:extLst>
              <a:ext uri="{FF2B5EF4-FFF2-40B4-BE49-F238E27FC236}">
                <a16:creationId xmlns:a16="http://schemas.microsoft.com/office/drawing/2014/main" id="{C565CBB0-CCC7-F71D-7D73-7437E0454256}"/>
              </a:ext>
            </a:extLst>
          </p:cNvPr>
          <p:cNvSpPr txBox="1"/>
          <p:nvPr/>
        </p:nvSpPr>
        <p:spPr>
          <a:xfrm>
            <a:off x="6165719" y="3057347"/>
            <a:ext cx="1980512" cy="299026"/>
          </a:xfrm>
          <a:prstGeom prst="rect">
            <a:avLst/>
          </a:prstGeom>
          <a:noFill/>
        </p:spPr>
        <p:txBody>
          <a:bodyPr wrap="square" lIns="52295" tIns="26147" rIns="52295" bIns="26147" rtlCol="0">
            <a:spAutoFit/>
          </a:bodyPr>
          <a:lstStyle/>
          <a:p>
            <a:r>
              <a:rPr lang="en-US" sz="1600" dirty="0"/>
              <a:t>Staff, WP &amp; Parts</a:t>
            </a:r>
          </a:p>
        </p:txBody>
      </p:sp>
      <p:sp>
        <p:nvSpPr>
          <p:cNvPr id="48" name="TextBox 47">
            <a:extLst>
              <a:ext uri="{FF2B5EF4-FFF2-40B4-BE49-F238E27FC236}">
                <a16:creationId xmlns:a16="http://schemas.microsoft.com/office/drawing/2014/main" id="{B2890150-2338-36E4-CB9F-4FDE5A54A4E8}"/>
              </a:ext>
            </a:extLst>
          </p:cNvPr>
          <p:cNvSpPr txBox="1"/>
          <p:nvPr/>
        </p:nvSpPr>
        <p:spPr>
          <a:xfrm>
            <a:off x="5732800" y="4851883"/>
            <a:ext cx="1962087" cy="299026"/>
          </a:xfrm>
          <a:prstGeom prst="rect">
            <a:avLst/>
          </a:prstGeom>
          <a:noFill/>
        </p:spPr>
        <p:txBody>
          <a:bodyPr wrap="square" lIns="52295" tIns="26147" rIns="52295" bIns="26147" rtlCol="0">
            <a:spAutoFit/>
          </a:bodyPr>
          <a:lstStyle/>
          <a:p>
            <a:r>
              <a:rPr lang="en-US" sz="1600" dirty="0"/>
              <a:t>Staff, WP &amp; Parts</a:t>
            </a:r>
          </a:p>
        </p:txBody>
      </p:sp>
      <p:sp>
        <p:nvSpPr>
          <p:cNvPr id="49" name="TextBox 48">
            <a:extLst>
              <a:ext uri="{FF2B5EF4-FFF2-40B4-BE49-F238E27FC236}">
                <a16:creationId xmlns:a16="http://schemas.microsoft.com/office/drawing/2014/main" id="{EF62C5CA-97AD-F169-6D3F-925C7F46CB81}"/>
              </a:ext>
            </a:extLst>
          </p:cNvPr>
          <p:cNvSpPr txBox="1"/>
          <p:nvPr/>
        </p:nvSpPr>
        <p:spPr>
          <a:xfrm>
            <a:off x="5297173" y="5802760"/>
            <a:ext cx="1900341" cy="299026"/>
          </a:xfrm>
          <a:prstGeom prst="rect">
            <a:avLst/>
          </a:prstGeom>
          <a:noFill/>
        </p:spPr>
        <p:txBody>
          <a:bodyPr wrap="square" lIns="52295" tIns="26147" rIns="52295" bIns="26147" rtlCol="0">
            <a:spAutoFit/>
          </a:bodyPr>
          <a:lstStyle/>
          <a:p>
            <a:r>
              <a:rPr lang="en-US" sz="1600" dirty="0"/>
              <a:t>Staff, WP &amp; Parts</a:t>
            </a:r>
          </a:p>
        </p:txBody>
      </p:sp>
      <p:sp>
        <p:nvSpPr>
          <p:cNvPr id="50" name="TextBox 49">
            <a:extLst>
              <a:ext uri="{FF2B5EF4-FFF2-40B4-BE49-F238E27FC236}">
                <a16:creationId xmlns:a16="http://schemas.microsoft.com/office/drawing/2014/main" id="{B2436699-55CB-D9A9-306F-BF45736A5414}"/>
              </a:ext>
            </a:extLst>
          </p:cNvPr>
          <p:cNvSpPr txBox="1"/>
          <p:nvPr/>
        </p:nvSpPr>
        <p:spPr>
          <a:xfrm>
            <a:off x="3128536" y="5008018"/>
            <a:ext cx="1291041" cy="299026"/>
          </a:xfrm>
          <a:prstGeom prst="rect">
            <a:avLst/>
          </a:prstGeom>
          <a:noFill/>
        </p:spPr>
        <p:txBody>
          <a:bodyPr wrap="square" lIns="52295" tIns="26147" rIns="52295" bIns="26147" rtlCol="0">
            <a:spAutoFit/>
          </a:bodyPr>
          <a:lstStyle/>
          <a:p>
            <a:r>
              <a:rPr lang="en-US" sz="1600" dirty="0"/>
              <a:t>Work Order</a:t>
            </a:r>
          </a:p>
        </p:txBody>
      </p:sp>
      <p:sp>
        <p:nvSpPr>
          <p:cNvPr id="51" name="TextBox 50">
            <a:extLst>
              <a:ext uri="{FF2B5EF4-FFF2-40B4-BE49-F238E27FC236}">
                <a16:creationId xmlns:a16="http://schemas.microsoft.com/office/drawing/2014/main" id="{DBFE6B89-CE5E-250D-0DDE-A9BB6789B9DE}"/>
              </a:ext>
            </a:extLst>
          </p:cNvPr>
          <p:cNvSpPr txBox="1"/>
          <p:nvPr/>
        </p:nvSpPr>
        <p:spPr>
          <a:xfrm>
            <a:off x="3420519" y="5937666"/>
            <a:ext cx="1291041" cy="299026"/>
          </a:xfrm>
          <a:prstGeom prst="rect">
            <a:avLst/>
          </a:prstGeom>
          <a:noFill/>
        </p:spPr>
        <p:txBody>
          <a:bodyPr wrap="square" lIns="52295" tIns="26147" rIns="52295" bIns="26147" rtlCol="0">
            <a:spAutoFit/>
          </a:bodyPr>
          <a:lstStyle/>
          <a:p>
            <a:r>
              <a:rPr lang="en-US" sz="1600" dirty="0"/>
              <a:t>Work Ticket</a:t>
            </a:r>
          </a:p>
        </p:txBody>
      </p:sp>
      <p:cxnSp>
        <p:nvCxnSpPr>
          <p:cNvPr id="67" name="Straight Connector 66">
            <a:extLst>
              <a:ext uri="{FF2B5EF4-FFF2-40B4-BE49-F238E27FC236}">
                <a16:creationId xmlns:a16="http://schemas.microsoft.com/office/drawing/2014/main" id="{736B4EFC-2C82-A977-A3F7-E3DB67326EBC}"/>
              </a:ext>
            </a:extLst>
          </p:cNvPr>
          <p:cNvCxnSpPr>
            <a:cxnSpLocks/>
          </p:cNvCxnSpPr>
          <p:nvPr/>
        </p:nvCxnSpPr>
        <p:spPr>
          <a:xfrm>
            <a:off x="9459599" y="2675415"/>
            <a:ext cx="21331" cy="1705054"/>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FD41D55F-0DB8-B7F5-701F-7F2D0130B448}"/>
              </a:ext>
            </a:extLst>
          </p:cNvPr>
          <p:cNvCxnSpPr>
            <a:cxnSpLocks/>
            <a:stCxn id="10" idx="3"/>
          </p:cNvCxnSpPr>
          <p:nvPr/>
        </p:nvCxnSpPr>
        <p:spPr>
          <a:xfrm flipV="1">
            <a:off x="9008671" y="2649551"/>
            <a:ext cx="461592" cy="27825"/>
          </a:xfrm>
          <a:prstGeom prst="line">
            <a:avLst/>
          </a:prstGeom>
          <a:ln w="38100">
            <a:solidFill>
              <a:srgbClr val="00B050"/>
            </a:solidFill>
            <a:prstDash val="sysDot"/>
            <a:headEnd type="triangle" w="lg" len="med"/>
            <a:tailEnd type="non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E2FFC58-F4AE-0C4F-C831-EB2E86F2CCDA}"/>
              </a:ext>
            </a:extLst>
          </p:cNvPr>
          <p:cNvSpPr txBox="1"/>
          <p:nvPr/>
        </p:nvSpPr>
        <p:spPr>
          <a:xfrm>
            <a:off x="8159959" y="2405360"/>
            <a:ext cx="812466" cy="545247"/>
          </a:xfrm>
          <a:prstGeom prst="rect">
            <a:avLst/>
          </a:prstGeom>
          <a:solidFill>
            <a:srgbClr val="FFFF00"/>
          </a:solidFill>
          <a:ln>
            <a:solidFill>
              <a:srgbClr val="FFFF00"/>
            </a:solidFill>
          </a:ln>
        </p:spPr>
        <p:txBody>
          <a:bodyPr wrap="square" lIns="52295" tIns="26147" rIns="52295" bIns="26147" rtlCol="0">
            <a:spAutoFit/>
          </a:bodyPr>
          <a:lstStyle/>
          <a:p>
            <a:pPr algn="ctr"/>
            <a:r>
              <a:rPr lang="en-US" sz="1600" dirty="0" err="1"/>
              <a:t>Maint</a:t>
            </a:r>
            <a:r>
              <a:rPr lang="en-US" sz="1600" dirty="0"/>
              <a:t>.</a:t>
            </a:r>
          </a:p>
          <a:p>
            <a:pPr algn="ctr"/>
            <a:r>
              <a:rPr lang="en-US" sz="1600" dirty="0"/>
              <a:t>Apps</a:t>
            </a:r>
          </a:p>
        </p:txBody>
      </p:sp>
      <p:sp>
        <p:nvSpPr>
          <p:cNvPr id="19" name="TextBox 18">
            <a:extLst>
              <a:ext uri="{FF2B5EF4-FFF2-40B4-BE49-F238E27FC236}">
                <a16:creationId xmlns:a16="http://schemas.microsoft.com/office/drawing/2014/main" id="{41A83E56-7493-C28E-797E-00BA74F3128B}"/>
              </a:ext>
            </a:extLst>
          </p:cNvPr>
          <p:cNvSpPr txBox="1"/>
          <p:nvPr/>
        </p:nvSpPr>
        <p:spPr>
          <a:xfrm>
            <a:off x="7623594" y="4840051"/>
            <a:ext cx="1030468" cy="584775"/>
          </a:xfrm>
          <a:prstGeom prst="rect">
            <a:avLst/>
          </a:prstGeom>
          <a:noFill/>
        </p:spPr>
        <p:txBody>
          <a:bodyPr wrap="square">
            <a:spAutoFit/>
          </a:bodyPr>
          <a:lstStyle/>
          <a:p>
            <a:r>
              <a:rPr lang="en-US" sz="1600" dirty="0" err="1"/>
              <a:t>Maint</a:t>
            </a:r>
            <a:endParaRPr lang="en-US" sz="1600" dirty="0"/>
          </a:p>
          <a:p>
            <a:r>
              <a:rPr lang="en-US" sz="1600" dirty="0"/>
              <a:t>Report</a:t>
            </a:r>
          </a:p>
        </p:txBody>
      </p:sp>
      <p:sp>
        <p:nvSpPr>
          <p:cNvPr id="24" name="TextBox 23">
            <a:extLst>
              <a:ext uri="{FF2B5EF4-FFF2-40B4-BE49-F238E27FC236}">
                <a16:creationId xmlns:a16="http://schemas.microsoft.com/office/drawing/2014/main" id="{CD92BAF4-AC0C-0AA8-343B-2F3238160E7F}"/>
              </a:ext>
            </a:extLst>
          </p:cNvPr>
          <p:cNvSpPr txBox="1"/>
          <p:nvPr/>
        </p:nvSpPr>
        <p:spPr>
          <a:xfrm>
            <a:off x="7849571" y="3903941"/>
            <a:ext cx="1197639" cy="584775"/>
          </a:xfrm>
          <a:prstGeom prst="rect">
            <a:avLst/>
          </a:prstGeom>
          <a:noFill/>
        </p:spPr>
        <p:txBody>
          <a:bodyPr wrap="square">
            <a:spAutoFit/>
          </a:bodyPr>
          <a:lstStyle/>
          <a:p>
            <a:r>
              <a:rPr lang="en-US" sz="1600" dirty="0"/>
              <a:t>S/D</a:t>
            </a:r>
          </a:p>
          <a:p>
            <a:r>
              <a:rPr lang="en-US" sz="1600" dirty="0"/>
              <a:t>Report</a:t>
            </a:r>
          </a:p>
        </p:txBody>
      </p:sp>
      <p:sp>
        <p:nvSpPr>
          <p:cNvPr id="18" name="Rectangle 17">
            <a:extLst>
              <a:ext uri="{FF2B5EF4-FFF2-40B4-BE49-F238E27FC236}">
                <a16:creationId xmlns:a16="http://schemas.microsoft.com/office/drawing/2014/main" id="{AB1733D4-0448-BE86-33E1-DCD5DA92B0C7}"/>
              </a:ext>
            </a:extLst>
          </p:cNvPr>
          <p:cNvSpPr/>
          <p:nvPr/>
        </p:nvSpPr>
        <p:spPr>
          <a:xfrm>
            <a:off x="7090137" y="1124744"/>
            <a:ext cx="3087803" cy="677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solidFill>
                  <a:schemeClr val="tx1"/>
                </a:solidFill>
              </a:rPr>
              <a:t>Operate &amp; Maintain </a:t>
            </a:r>
          </a:p>
        </p:txBody>
      </p:sp>
      <p:sp>
        <p:nvSpPr>
          <p:cNvPr id="20" name="Rectangle 19">
            <a:extLst>
              <a:ext uri="{FF2B5EF4-FFF2-40B4-BE49-F238E27FC236}">
                <a16:creationId xmlns:a16="http://schemas.microsoft.com/office/drawing/2014/main" id="{C34A8D76-0BEF-9D26-FD62-09C67B8915AD}"/>
              </a:ext>
            </a:extLst>
          </p:cNvPr>
          <p:cNvSpPr/>
          <p:nvPr/>
        </p:nvSpPr>
        <p:spPr>
          <a:xfrm>
            <a:off x="3666683" y="1124744"/>
            <a:ext cx="1728495"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err="1"/>
              <a:t>Procure</a:t>
            </a:r>
            <a:r>
              <a:rPr lang="nl-NL" sz="1600" dirty="0"/>
              <a:t>, Construct,</a:t>
            </a:r>
            <a:r>
              <a:rPr lang="nl-NL" sz="2100" dirty="0"/>
              <a:t> T</a:t>
            </a:r>
            <a:r>
              <a:rPr lang="nl-NL" sz="1600" dirty="0"/>
              <a:t>est</a:t>
            </a:r>
          </a:p>
        </p:txBody>
      </p:sp>
      <p:sp>
        <p:nvSpPr>
          <p:cNvPr id="23" name="Rectangle 22">
            <a:extLst>
              <a:ext uri="{FF2B5EF4-FFF2-40B4-BE49-F238E27FC236}">
                <a16:creationId xmlns:a16="http://schemas.microsoft.com/office/drawing/2014/main" id="{A23384D5-7BD2-6C34-DE51-0A4F3CBAE395}"/>
              </a:ext>
            </a:extLst>
          </p:cNvPr>
          <p:cNvSpPr/>
          <p:nvPr/>
        </p:nvSpPr>
        <p:spPr>
          <a:xfrm>
            <a:off x="1052112" y="1124744"/>
            <a:ext cx="1678469"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t>Plant </a:t>
            </a:r>
          </a:p>
          <a:p>
            <a:pPr algn="ctr"/>
            <a:r>
              <a:rPr lang="nl-NL" sz="1600" dirty="0"/>
              <a:t>Engineering</a:t>
            </a:r>
          </a:p>
        </p:txBody>
      </p:sp>
      <p:sp>
        <p:nvSpPr>
          <p:cNvPr id="25" name="Right Arrow 20">
            <a:extLst>
              <a:ext uri="{FF2B5EF4-FFF2-40B4-BE49-F238E27FC236}">
                <a16:creationId xmlns:a16="http://schemas.microsoft.com/office/drawing/2014/main" id="{CD4650B9-7F8E-E75E-3256-1B7E44508A50}"/>
              </a:ext>
            </a:extLst>
          </p:cNvPr>
          <p:cNvSpPr/>
          <p:nvPr/>
        </p:nvSpPr>
        <p:spPr>
          <a:xfrm>
            <a:off x="5395181" y="1082496"/>
            <a:ext cx="1678471" cy="735055"/>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dirty="0">
                <a:solidFill>
                  <a:schemeClr val="tx1"/>
                </a:solidFill>
              </a:rPr>
              <a:t>Hand Over  &amp; Accept</a:t>
            </a:r>
          </a:p>
        </p:txBody>
      </p:sp>
      <p:cxnSp>
        <p:nvCxnSpPr>
          <p:cNvPr id="26" name="Straight Connector 25">
            <a:extLst>
              <a:ext uri="{FF2B5EF4-FFF2-40B4-BE49-F238E27FC236}">
                <a16:creationId xmlns:a16="http://schemas.microsoft.com/office/drawing/2014/main" id="{FF13745A-BBFE-A11E-4012-D4DCECC33873}"/>
              </a:ext>
            </a:extLst>
          </p:cNvPr>
          <p:cNvCxnSpPr>
            <a:cxnSpLocks/>
          </p:cNvCxnSpPr>
          <p:nvPr/>
        </p:nvCxnSpPr>
        <p:spPr>
          <a:xfrm>
            <a:off x="4028807" y="1767687"/>
            <a:ext cx="0" cy="611391"/>
          </a:xfrm>
          <a:prstGeom prst="line">
            <a:avLst/>
          </a:prstGeom>
          <a:ln w="38100">
            <a:solidFill>
              <a:srgbClr val="F907E8"/>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0710CE05-E68C-A39A-CB04-F37AAEE72A1F}"/>
              </a:ext>
            </a:extLst>
          </p:cNvPr>
          <p:cNvSpPr txBox="1"/>
          <p:nvPr/>
        </p:nvSpPr>
        <p:spPr>
          <a:xfrm>
            <a:off x="3128536" y="1731006"/>
            <a:ext cx="799480" cy="545247"/>
          </a:xfrm>
          <a:prstGeom prst="rect">
            <a:avLst/>
          </a:prstGeom>
          <a:noFill/>
        </p:spPr>
        <p:txBody>
          <a:bodyPr wrap="square" lIns="52295" tIns="26147" rIns="52295" bIns="26147" rtlCol="0">
            <a:spAutoFit/>
          </a:bodyPr>
          <a:lstStyle/>
          <a:p>
            <a:pPr algn="r"/>
            <a:r>
              <a:rPr lang="en-US" sz="1600" dirty="0" err="1"/>
              <a:t>DesignData</a:t>
            </a:r>
            <a:endParaRPr lang="en-US" sz="1600" dirty="0"/>
          </a:p>
        </p:txBody>
      </p:sp>
      <p:sp>
        <p:nvSpPr>
          <p:cNvPr id="28" name="Right Arrow 20">
            <a:extLst>
              <a:ext uri="{FF2B5EF4-FFF2-40B4-BE49-F238E27FC236}">
                <a16:creationId xmlns:a16="http://schemas.microsoft.com/office/drawing/2014/main" id="{ECFE433F-6FED-7CCC-5462-D60C2741F9C9}"/>
              </a:ext>
            </a:extLst>
          </p:cNvPr>
          <p:cNvSpPr/>
          <p:nvPr/>
        </p:nvSpPr>
        <p:spPr>
          <a:xfrm>
            <a:off x="2731772" y="1180189"/>
            <a:ext cx="934913" cy="550816"/>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dirty="0" err="1">
                <a:solidFill>
                  <a:schemeClr val="tx1"/>
                </a:solidFill>
              </a:rPr>
              <a:t>Approve</a:t>
            </a:r>
            <a:endParaRPr lang="nl-NL" sz="1200" dirty="0">
              <a:solidFill>
                <a:schemeClr val="tx1"/>
              </a:solidFill>
            </a:endParaRPr>
          </a:p>
        </p:txBody>
      </p:sp>
      <p:sp>
        <p:nvSpPr>
          <p:cNvPr id="29" name="TextBox 28">
            <a:extLst>
              <a:ext uri="{FF2B5EF4-FFF2-40B4-BE49-F238E27FC236}">
                <a16:creationId xmlns:a16="http://schemas.microsoft.com/office/drawing/2014/main" id="{2DD0AE55-6295-AD38-E8D7-09B85F2F6458}"/>
              </a:ext>
            </a:extLst>
          </p:cNvPr>
          <p:cNvSpPr txBox="1"/>
          <p:nvPr/>
        </p:nvSpPr>
        <p:spPr>
          <a:xfrm>
            <a:off x="2181025" y="2029822"/>
            <a:ext cx="1198258" cy="545247"/>
          </a:xfrm>
          <a:prstGeom prst="rect">
            <a:avLst/>
          </a:prstGeom>
          <a:noFill/>
        </p:spPr>
        <p:txBody>
          <a:bodyPr wrap="square" lIns="52295" tIns="26147" rIns="52295" bIns="26147" rtlCol="0">
            <a:spAutoFit/>
          </a:bodyPr>
          <a:lstStyle/>
          <a:p>
            <a:r>
              <a:rPr lang="en-US" sz="1600" dirty="0"/>
              <a:t>If </a:t>
            </a:r>
            <a:r>
              <a:rPr lang="en-US" sz="1600" dirty="0" err="1"/>
              <a:t>Engring</a:t>
            </a:r>
            <a:r>
              <a:rPr lang="en-US" sz="1600" dirty="0"/>
              <a:t>. required</a:t>
            </a:r>
          </a:p>
        </p:txBody>
      </p:sp>
      <p:sp>
        <p:nvSpPr>
          <p:cNvPr id="30" name="TextBox 29">
            <a:extLst>
              <a:ext uri="{FF2B5EF4-FFF2-40B4-BE49-F238E27FC236}">
                <a16:creationId xmlns:a16="http://schemas.microsoft.com/office/drawing/2014/main" id="{83B5B557-1F5E-5DB2-3F9B-7C04AC655DC9}"/>
              </a:ext>
            </a:extLst>
          </p:cNvPr>
          <p:cNvSpPr txBox="1"/>
          <p:nvPr/>
        </p:nvSpPr>
        <p:spPr>
          <a:xfrm>
            <a:off x="4991607" y="1905838"/>
            <a:ext cx="986630" cy="299026"/>
          </a:xfrm>
          <a:prstGeom prst="rect">
            <a:avLst/>
          </a:prstGeom>
          <a:noFill/>
        </p:spPr>
        <p:txBody>
          <a:bodyPr wrap="square" lIns="52295" tIns="26147" rIns="52295" bIns="26147" rtlCol="0">
            <a:spAutoFit/>
          </a:bodyPr>
          <a:lstStyle/>
          <a:p>
            <a:r>
              <a:rPr lang="en-US" sz="1600" dirty="0"/>
              <a:t>Test Data</a:t>
            </a:r>
          </a:p>
        </p:txBody>
      </p:sp>
      <p:cxnSp>
        <p:nvCxnSpPr>
          <p:cNvPr id="31" name="Straight Connector 30">
            <a:extLst>
              <a:ext uri="{FF2B5EF4-FFF2-40B4-BE49-F238E27FC236}">
                <a16:creationId xmlns:a16="http://schemas.microsoft.com/office/drawing/2014/main" id="{F292ED1C-4B52-AD41-2B9D-CD3685BBB9CE}"/>
              </a:ext>
            </a:extLst>
          </p:cNvPr>
          <p:cNvCxnSpPr>
            <a:cxnSpLocks/>
          </p:cNvCxnSpPr>
          <p:nvPr/>
        </p:nvCxnSpPr>
        <p:spPr>
          <a:xfrm>
            <a:off x="4919599" y="1813153"/>
            <a:ext cx="0" cy="565924"/>
          </a:xfrm>
          <a:prstGeom prst="line">
            <a:avLst/>
          </a:prstGeom>
          <a:ln w="38100">
            <a:solidFill>
              <a:srgbClr val="F907E8"/>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B8274208-8F89-03DA-4B1D-DF03FD283825}"/>
              </a:ext>
            </a:extLst>
          </p:cNvPr>
          <p:cNvSpPr txBox="1"/>
          <p:nvPr/>
        </p:nvSpPr>
        <p:spPr>
          <a:xfrm>
            <a:off x="8935057" y="1819215"/>
            <a:ext cx="737070" cy="545247"/>
          </a:xfrm>
          <a:prstGeom prst="rect">
            <a:avLst/>
          </a:prstGeom>
          <a:noFill/>
        </p:spPr>
        <p:txBody>
          <a:bodyPr wrap="square" lIns="52295" tIns="26147" rIns="52295" bIns="26147" rtlCol="0">
            <a:spAutoFit/>
          </a:bodyPr>
          <a:lstStyle/>
          <a:p>
            <a:pPr algn="r"/>
            <a:r>
              <a:rPr lang="en-US" sz="1600" dirty="0" err="1"/>
              <a:t>Prod’n</a:t>
            </a:r>
            <a:r>
              <a:rPr lang="en-US" sz="1600" dirty="0"/>
              <a:t> </a:t>
            </a:r>
          </a:p>
          <a:p>
            <a:pPr algn="r"/>
            <a:r>
              <a:rPr lang="en-US" sz="1600" dirty="0"/>
              <a:t>Data</a:t>
            </a:r>
          </a:p>
        </p:txBody>
      </p:sp>
      <p:sp>
        <p:nvSpPr>
          <p:cNvPr id="40" name="TextBox 39">
            <a:extLst>
              <a:ext uri="{FF2B5EF4-FFF2-40B4-BE49-F238E27FC236}">
                <a16:creationId xmlns:a16="http://schemas.microsoft.com/office/drawing/2014/main" id="{BE2DFB96-C952-40F1-A5C6-2EE74E57BCFF}"/>
              </a:ext>
            </a:extLst>
          </p:cNvPr>
          <p:cNvSpPr txBox="1"/>
          <p:nvPr/>
        </p:nvSpPr>
        <p:spPr>
          <a:xfrm>
            <a:off x="3143336" y="3119346"/>
            <a:ext cx="686235" cy="545247"/>
          </a:xfrm>
          <a:prstGeom prst="rect">
            <a:avLst/>
          </a:prstGeom>
          <a:noFill/>
        </p:spPr>
        <p:txBody>
          <a:bodyPr wrap="square" lIns="52295" tIns="26147" rIns="52295" bIns="26147" rtlCol="0">
            <a:spAutoFit/>
          </a:bodyPr>
          <a:lstStyle/>
          <a:p>
            <a:r>
              <a:rPr lang="en-US" sz="1600" dirty="0"/>
              <a:t>Work </a:t>
            </a:r>
          </a:p>
          <a:p>
            <a:r>
              <a:rPr lang="en-US" sz="1600" dirty="0"/>
              <a:t>Order</a:t>
            </a:r>
          </a:p>
        </p:txBody>
      </p:sp>
      <p:cxnSp>
        <p:nvCxnSpPr>
          <p:cNvPr id="44" name="Straight Connector 43">
            <a:extLst>
              <a:ext uri="{FF2B5EF4-FFF2-40B4-BE49-F238E27FC236}">
                <a16:creationId xmlns:a16="http://schemas.microsoft.com/office/drawing/2014/main" id="{A23F6E89-6C5F-2695-456D-8AE2F15099D9}"/>
              </a:ext>
            </a:extLst>
          </p:cNvPr>
          <p:cNvCxnSpPr>
            <a:cxnSpLocks/>
          </p:cNvCxnSpPr>
          <p:nvPr/>
        </p:nvCxnSpPr>
        <p:spPr>
          <a:xfrm>
            <a:off x="8736023" y="1772816"/>
            <a:ext cx="0" cy="622516"/>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52842FCC-91B8-DE87-4C70-002EC469A0B1}"/>
              </a:ext>
            </a:extLst>
          </p:cNvPr>
          <p:cNvSpPr txBox="1"/>
          <p:nvPr/>
        </p:nvSpPr>
        <p:spPr>
          <a:xfrm>
            <a:off x="7916992" y="1788618"/>
            <a:ext cx="737070" cy="545247"/>
          </a:xfrm>
          <a:prstGeom prst="rect">
            <a:avLst/>
          </a:prstGeom>
          <a:noFill/>
        </p:spPr>
        <p:txBody>
          <a:bodyPr wrap="square" lIns="52295" tIns="26147" rIns="52295" bIns="26147" rtlCol="0">
            <a:spAutoFit/>
          </a:bodyPr>
          <a:lstStyle/>
          <a:p>
            <a:pPr algn="r"/>
            <a:r>
              <a:rPr lang="en-US" sz="1600" dirty="0" err="1"/>
              <a:t>Maint</a:t>
            </a:r>
            <a:r>
              <a:rPr lang="en-US" sz="1600" dirty="0"/>
              <a:t>. </a:t>
            </a:r>
          </a:p>
          <a:p>
            <a:pPr algn="r"/>
            <a:r>
              <a:rPr lang="en-US" sz="1600" dirty="0" err="1"/>
              <a:t>Doc’n</a:t>
            </a:r>
            <a:endParaRPr lang="en-US" sz="1600" dirty="0"/>
          </a:p>
        </p:txBody>
      </p:sp>
      <p:sp>
        <p:nvSpPr>
          <p:cNvPr id="63" name="Rectangle 62"/>
          <p:cNvSpPr/>
          <p:nvPr/>
        </p:nvSpPr>
        <p:spPr>
          <a:xfrm>
            <a:off x="7938444" y="3204331"/>
            <a:ext cx="936103" cy="338554"/>
          </a:xfrm>
          <a:prstGeom prst="rect">
            <a:avLst/>
          </a:prstGeom>
        </p:spPr>
        <p:txBody>
          <a:bodyPr wrap="square">
            <a:spAutoFit/>
          </a:bodyPr>
          <a:lstStyle/>
          <a:p>
            <a:r>
              <a:rPr lang="en-US" sz="1600" dirty="0"/>
              <a:t>Report</a:t>
            </a:r>
          </a:p>
        </p:txBody>
      </p:sp>
      <p:pic>
        <p:nvPicPr>
          <p:cNvPr id="4" name="Picture 3" descr="CC BY SA image">
            <a:hlinkClick r:id="rId4"/>
            <a:extLst>
              <a:ext uri="{FF2B5EF4-FFF2-40B4-BE49-F238E27FC236}">
                <a16:creationId xmlns:a16="http://schemas.microsoft.com/office/drawing/2014/main" id="{801960EF-EB91-3623-C80F-67F4AEAEDF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672368" y="6384779"/>
            <a:ext cx="1570518" cy="400136"/>
          </a:xfrm>
          <a:prstGeom prst="rect">
            <a:avLst/>
          </a:prstGeom>
          <a:noFill/>
          <a:ln>
            <a:noFill/>
          </a:ln>
        </p:spPr>
      </p:pic>
    </p:spTree>
    <p:custDataLst>
      <p:tags r:id="rId1"/>
    </p:custDataLst>
    <p:extLst>
      <p:ext uri="{BB962C8B-B14F-4D97-AF65-F5344CB8AC3E}">
        <p14:creationId xmlns:p14="http://schemas.microsoft.com/office/powerpoint/2010/main" val="498066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a:xfrm>
            <a:off x="2024034" y="353764"/>
            <a:ext cx="7996578" cy="406748"/>
          </a:xfrm>
          <a:prstGeom prst="rect">
            <a:avLst/>
          </a:prstGeom>
        </p:spPr>
        <p:txBody>
          <a:bodyPr wrap="square" lIns="52295" tIns="26147" rIns="52295" bIns="26147">
            <a:spAutoFit/>
          </a:bodyPr>
          <a:lstStyle/>
          <a:p>
            <a:pPr algn="ctr"/>
            <a:r>
              <a:rPr lang="nl-NL" sz="2300" b="1" dirty="0">
                <a:latin typeface="Arial" pitchFamily="34" charset="0"/>
                <a:cs typeface="Arial" pitchFamily="34" charset="0"/>
              </a:rPr>
              <a:t>Maintenance Class 1 - Small or Emergency Repairs</a:t>
            </a:r>
          </a:p>
        </p:txBody>
      </p:sp>
      <p:cxnSp>
        <p:nvCxnSpPr>
          <p:cNvPr id="140" name="Straight Connector 139">
            <a:extLst>
              <a:ext uri="{FF2B5EF4-FFF2-40B4-BE49-F238E27FC236}">
                <a16:creationId xmlns:a16="http://schemas.microsoft.com/office/drawing/2014/main" id="{829B209B-C149-D99C-1A71-2AB736B1B304}"/>
              </a:ext>
            </a:extLst>
          </p:cNvPr>
          <p:cNvCxnSpPr>
            <a:cxnSpLocks/>
          </p:cNvCxnSpPr>
          <p:nvPr/>
        </p:nvCxnSpPr>
        <p:spPr>
          <a:xfrm>
            <a:off x="4367808" y="3508577"/>
            <a:ext cx="0" cy="709155"/>
          </a:xfrm>
          <a:prstGeom prst="line">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sp>
        <p:nvSpPr>
          <p:cNvPr id="143" name="Right Arrow 24">
            <a:extLst>
              <a:ext uri="{FF2B5EF4-FFF2-40B4-BE49-F238E27FC236}">
                <a16:creationId xmlns:a16="http://schemas.microsoft.com/office/drawing/2014/main" id="{0E579D6B-9AB4-31CF-9134-93FF1F5B630D}"/>
              </a:ext>
            </a:extLst>
          </p:cNvPr>
          <p:cNvSpPr/>
          <p:nvPr/>
        </p:nvSpPr>
        <p:spPr>
          <a:xfrm>
            <a:off x="5519936" y="4185103"/>
            <a:ext cx="1459072" cy="536684"/>
          </a:xfrm>
          <a:prstGeom prst="rightArrow">
            <a:avLst>
              <a:gd name="adj1" fmla="val 84285"/>
              <a:gd name="adj2" fmla="val 50000"/>
            </a:avLst>
          </a:prstGeom>
          <a:solidFill>
            <a:srgbClr val="92D05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100" b="1" dirty="0">
                <a:solidFill>
                  <a:schemeClr val="tx1"/>
                </a:solidFill>
              </a:rPr>
              <a:t>Work on Equipment</a:t>
            </a:r>
          </a:p>
        </p:txBody>
      </p:sp>
      <p:cxnSp>
        <p:nvCxnSpPr>
          <p:cNvPr id="144" name="Straight Connector 143">
            <a:extLst>
              <a:ext uri="{FF2B5EF4-FFF2-40B4-BE49-F238E27FC236}">
                <a16:creationId xmlns:a16="http://schemas.microsoft.com/office/drawing/2014/main" id="{DE55CFCA-8081-7D24-E744-42F140A6CA2C}"/>
              </a:ext>
            </a:extLst>
          </p:cNvPr>
          <p:cNvCxnSpPr>
            <a:cxnSpLocks/>
            <a:stCxn id="148" idx="3"/>
            <a:endCxn id="152" idx="1"/>
          </p:cNvCxnSpPr>
          <p:nvPr/>
        </p:nvCxnSpPr>
        <p:spPr>
          <a:xfrm>
            <a:off x="2698931" y="4454335"/>
            <a:ext cx="892787" cy="6776"/>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4201DC28-1477-6F88-EECA-DBA8D997BFEB}"/>
              </a:ext>
            </a:extLst>
          </p:cNvPr>
          <p:cNvSpPr txBox="1"/>
          <p:nvPr/>
        </p:nvSpPr>
        <p:spPr>
          <a:xfrm>
            <a:off x="9261459" y="4156649"/>
            <a:ext cx="1111792"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a:t>Site Oper.</a:t>
            </a:r>
          </a:p>
          <a:p>
            <a:pPr algn="ctr"/>
            <a:r>
              <a:rPr lang="en-US" sz="1600" b="1" dirty="0"/>
              <a:t>DataBase</a:t>
            </a:r>
          </a:p>
        </p:txBody>
      </p:sp>
      <p:cxnSp>
        <p:nvCxnSpPr>
          <p:cNvPr id="146" name="Straight Connector 145">
            <a:extLst>
              <a:ext uri="{FF2B5EF4-FFF2-40B4-BE49-F238E27FC236}">
                <a16:creationId xmlns:a16="http://schemas.microsoft.com/office/drawing/2014/main" id="{F1E110F6-973F-265E-87D1-8824296BABA9}"/>
              </a:ext>
            </a:extLst>
          </p:cNvPr>
          <p:cNvCxnSpPr>
            <a:cxnSpLocks/>
            <a:stCxn id="143" idx="3"/>
          </p:cNvCxnSpPr>
          <p:nvPr/>
        </p:nvCxnSpPr>
        <p:spPr>
          <a:xfrm flipV="1">
            <a:off x="6979008" y="4437113"/>
            <a:ext cx="578102" cy="16333"/>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47" name="TextBox 146">
            <a:extLst>
              <a:ext uri="{FF2B5EF4-FFF2-40B4-BE49-F238E27FC236}">
                <a16:creationId xmlns:a16="http://schemas.microsoft.com/office/drawing/2014/main" id="{104CC883-569B-A45B-96D7-07E3A82602BD}"/>
              </a:ext>
            </a:extLst>
          </p:cNvPr>
          <p:cNvSpPr txBox="1"/>
          <p:nvPr/>
        </p:nvSpPr>
        <p:spPr>
          <a:xfrm>
            <a:off x="7011847" y="3590530"/>
            <a:ext cx="812464" cy="545247"/>
          </a:xfrm>
          <a:prstGeom prst="rect">
            <a:avLst/>
          </a:prstGeom>
          <a:noFill/>
        </p:spPr>
        <p:txBody>
          <a:bodyPr wrap="square" lIns="52295" tIns="26147" rIns="52295" bIns="26147" rtlCol="0">
            <a:spAutoFit/>
          </a:bodyPr>
          <a:lstStyle/>
          <a:p>
            <a:r>
              <a:rPr lang="en-US" sz="1600" dirty="0"/>
              <a:t>Repair </a:t>
            </a:r>
          </a:p>
          <a:p>
            <a:r>
              <a:rPr lang="en-US" sz="1600" dirty="0"/>
              <a:t>Report</a:t>
            </a:r>
          </a:p>
        </p:txBody>
      </p:sp>
      <p:sp>
        <p:nvSpPr>
          <p:cNvPr id="148" name="Rectangle 147">
            <a:extLst>
              <a:ext uri="{FF2B5EF4-FFF2-40B4-BE49-F238E27FC236}">
                <a16:creationId xmlns:a16="http://schemas.microsoft.com/office/drawing/2014/main" id="{4B2DEDE3-F91C-4408-1CD0-23C13E108D21}"/>
              </a:ext>
            </a:extLst>
          </p:cNvPr>
          <p:cNvSpPr/>
          <p:nvPr/>
        </p:nvSpPr>
        <p:spPr>
          <a:xfrm>
            <a:off x="1445479" y="4186881"/>
            <a:ext cx="1253452" cy="534907"/>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400" b="1" dirty="0">
                <a:solidFill>
                  <a:schemeClr val="tx1"/>
                </a:solidFill>
              </a:rPr>
              <a:t>1) Shift Opera</a:t>
            </a:r>
            <a:r>
              <a:rPr lang="nl-NL" sz="1600" b="1" dirty="0">
                <a:solidFill>
                  <a:schemeClr val="tx1"/>
                </a:solidFill>
              </a:rPr>
              <a:t>tions</a:t>
            </a:r>
          </a:p>
        </p:txBody>
      </p:sp>
      <p:sp>
        <p:nvSpPr>
          <p:cNvPr id="149" name="TextBox 148">
            <a:extLst>
              <a:ext uri="{FF2B5EF4-FFF2-40B4-BE49-F238E27FC236}">
                <a16:creationId xmlns:a16="http://schemas.microsoft.com/office/drawing/2014/main" id="{3FE8499A-FFEB-255F-2354-0104731854F4}"/>
              </a:ext>
            </a:extLst>
          </p:cNvPr>
          <p:cNvSpPr txBox="1"/>
          <p:nvPr/>
        </p:nvSpPr>
        <p:spPr>
          <a:xfrm>
            <a:off x="4473152" y="3603834"/>
            <a:ext cx="1622849" cy="545247"/>
          </a:xfrm>
          <a:prstGeom prst="rect">
            <a:avLst/>
          </a:prstGeom>
          <a:noFill/>
        </p:spPr>
        <p:txBody>
          <a:bodyPr wrap="square" lIns="52295" tIns="26147" rIns="52295" bIns="26147" rtlCol="0">
            <a:spAutoFit/>
          </a:bodyPr>
          <a:lstStyle/>
          <a:p>
            <a:r>
              <a:rPr lang="en-US" sz="1600" dirty="0"/>
              <a:t>Work Process &amp; Parts</a:t>
            </a:r>
          </a:p>
        </p:txBody>
      </p:sp>
      <p:sp>
        <p:nvSpPr>
          <p:cNvPr id="150" name="TextBox 149">
            <a:extLst>
              <a:ext uri="{FF2B5EF4-FFF2-40B4-BE49-F238E27FC236}">
                <a16:creationId xmlns:a16="http://schemas.microsoft.com/office/drawing/2014/main" id="{A3CC41FD-8072-0713-8B2A-B7EC34A6CFB4}"/>
              </a:ext>
            </a:extLst>
          </p:cNvPr>
          <p:cNvSpPr txBox="1"/>
          <p:nvPr/>
        </p:nvSpPr>
        <p:spPr>
          <a:xfrm>
            <a:off x="2713550" y="3897205"/>
            <a:ext cx="853378" cy="545247"/>
          </a:xfrm>
          <a:prstGeom prst="rect">
            <a:avLst/>
          </a:prstGeom>
          <a:noFill/>
        </p:spPr>
        <p:txBody>
          <a:bodyPr wrap="square" lIns="52295" tIns="26147" rIns="52295" bIns="26147" rtlCol="0">
            <a:spAutoFit/>
          </a:bodyPr>
          <a:lstStyle/>
          <a:p>
            <a:r>
              <a:rPr lang="en-US" sz="1600" dirty="0"/>
              <a:t>Work </a:t>
            </a:r>
          </a:p>
          <a:p>
            <a:r>
              <a:rPr lang="en-US" sz="1600" dirty="0"/>
              <a:t>Ticket</a:t>
            </a:r>
          </a:p>
        </p:txBody>
      </p:sp>
      <p:sp>
        <p:nvSpPr>
          <p:cNvPr id="151" name="TextBox 150">
            <a:extLst>
              <a:ext uri="{FF2B5EF4-FFF2-40B4-BE49-F238E27FC236}">
                <a16:creationId xmlns:a16="http://schemas.microsoft.com/office/drawing/2014/main" id="{7896BEB2-F50C-8A4F-3D7F-407B9940F82F}"/>
              </a:ext>
            </a:extLst>
          </p:cNvPr>
          <p:cNvSpPr txBox="1"/>
          <p:nvPr/>
        </p:nvSpPr>
        <p:spPr>
          <a:xfrm>
            <a:off x="7536160" y="4156649"/>
            <a:ext cx="812466"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a:t>Maint.</a:t>
            </a:r>
          </a:p>
          <a:p>
            <a:pPr algn="ctr"/>
            <a:r>
              <a:rPr lang="en-US" sz="1600" b="1" dirty="0"/>
              <a:t>Apps</a:t>
            </a:r>
          </a:p>
        </p:txBody>
      </p:sp>
      <p:sp>
        <p:nvSpPr>
          <p:cNvPr id="152" name="Rectangle 151">
            <a:extLst>
              <a:ext uri="{FF2B5EF4-FFF2-40B4-BE49-F238E27FC236}">
                <a16:creationId xmlns:a16="http://schemas.microsoft.com/office/drawing/2014/main" id="{777C024C-350E-CE74-30E5-5151127B97E6}"/>
              </a:ext>
            </a:extLst>
          </p:cNvPr>
          <p:cNvSpPr/>
          <p:nvPr/>
        </p:nvSpPr>
        <p:spPr>
          <a:xfrm>
            <a:off x="3591718" y="4200435"/>
            <a:ext cx="1132697" cy="52135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Work Prep</a:t>
            </a:r>
          </a:p>
        </p:txBody>
      </p:sp>
      <p:cxnSp>
        <p:nvCxnSpPr>
          <p:cNvPr id="153" name="Straight Connector 152">
            <a:extLst>
              <a:ext uri="{FF2B5EF4-FFF2-40B4-BE49-F238E27FC236}">
                <a16:creationId xmlns:a16="http://schemas.microsoft.com/office/drawing/2014/main" id="{A34048C7-3C20-366B-BE52-DA8B668BFA05}"/>
              </a:ext>
            </a:extLst>
          </p:cNvPr>
          <p:cNvCxnSpPr>
            <a:cxnSpLocks/>
          </p:cNvCxnSpPr>
          <p:nvPr/>
        </p:nvCxnSpPr>
        <p:spPr>
          <a:xfrm flipV="1">
            <a:off x="7741846" y="3477760"/>
            <a:ext cx="0" cy="678889"/>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54" name="Rectangle 153">
            <a:extLst>
              <a:ext uri="{FF2B5EF4-FFF2-40B4-BE49-F238E27FC236}">
                <a16:creationId xmlns:a16="http://schemas.microsoft.com/office/drawing/2014/main" id="{79A6A001-B354-4F3C-A10C-50AE6941E509}"/>
              </a:ext>
            </a:extLst>
          </p:cNvPr>
          <p:cNvSpPr/>
          <p:nvPr/>
        </p:nvSpPr>
        <p:spPr>
          <a:xfrm>
            <a:off x="3627870" y="2932512"/>
            <a:ext cx="4988410" cy="57606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Maintenance Organisation</a:t>
            </a:r>
          </a:p>
        </p:txBody>
      </p:sp>
      <p:cxnSp>
        <p:nvCxnSpPr>
          <p:cNvPr id="155" name="Straight Connector 154">
            <a:extLst>
              <a:ext uri="{FF2B5EF4-FFF2-40B4-BE49-F238E27FC236}">
                <a16:creationId xmlns:a16="http://schemas.microsoft.com/office/drawing/2014/main" id="{8ECE8215-7CE5-3ABC-4551-1AEDA04BCBCC}"/>
              </a:ext>
            </a:extLst>
          </p:cNvPr>
          <p:cNvCxnSpPr>
            <a:cxnSpLocks/>
          </p:cNvCxnSpPr>
          <p:nvPr/>
        </p:nvCxnSpPr>
        <p:spPr>
          <a:xfrm flipV="1">
            <a:off x="3935760" y="3508577"/>
            <a:ext cx="0" cy="68926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86079BDD-2DA3-8637-A1A6-CFD02F708375}"/>
              </a:ext>
            </a:extLst>
          </p:cNvPr>
          <p:cNvCxnSpPr>
            <a:cxnSpLocks/>
          </p:cNvCxnSpPr>
          <p:nvPr/>
        </p:nvCxnSpPr>
        <p:spPr>
          <a:xfrm>
            <a:off x="4706898" y="4449790"/>
            <a:ext cx="813038" cy="0"/>
          </a:xfrm>
          <a:prstGeom prst="line">
            <a:avLst/>
          </a:prstGeom>
          <a:ln w="3810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1990B9FC-2B46-464D-5FCD-0F3A50BE9279}"/>
              </a:ext>
            </a:extLst>
          </p:cNvPr>
          <p:cNvCxnSpPr>
            <a:cxnSpLocks/>
          </p:cNvCxnSpPr>
          <p:nvPr/>
        </p:nvCxnSpPr>
        <p:spPr>
          <a:xfrm>
            <a:off x="8348626" y="4293096"/>
            <a:ext cx="915726" cy="0"/>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58" name="TextBox 157">
            <a:extLst>
              <a:ext uri="{FF2B5EF4-FFF2-40B4-BE49-F238E27FC236}">
                <a16:creationId xmlns:a16="http://schemas.microsoft.com/office/drawing/2014/main" id="{8355EB22-E8DA-61B1-C140-2F18F6805028}"/>
              </a:ext>
            </a:extLst>
          </p:cNvPr>
          <p:cNvSpPr txBox="1"/>
          <p:nvPr/>
        </p:nvSpPr>
        <p:spPr>
          <a:xfrm>
            <a:off x="5087888" y="5133944"/>
            <a:ext cx="1702310" cy="545247"/>
          </a:xfrm>
          <a:prstGeom prst="rect">
            <a:avLst/>
          </a:prstGeom>
          <a:solidFill>
            <a:schemeClr val="bg1"/>
          </a:solidFill>
          <a:ln>
            <a:noFill/>
          </a:ln>
        </p:spPr>
        <p:txBody>
          <a:bodyPr wrap="square" lIns="52295" tIns="26147" rIns="52295" bIns="26147" rtlCol="0">
            <a:spAutoFit/>
          </a:bodyPr>
          <a:lstStyle/>
          <a:p>
            <a:pPr algn="ctr"/>
            <a:r>
              <a:rPr lang="nl-NL" sz="1600" dirty="0">
                <a:effectLst>
                  <a:outerShdw blurRad="38100" dist="38100" dir="2700000" algn="tl">
                    <a:srgbClr val="000000">
                      <a:alpha val="43137"/>
                    </a:srgbClr>
                  </a:outerShdw>
                </a:effectLst>
                <a:latin typeface="Arial" pitchFamily="34" charset="0"/>
                <a:cs typeface="Arial" pitchFamily="34" charset="0"/>
              </a:rPr>
              <a:t>Maintenance feedback loop</a:t>
            </a:r>
          </a:p>
        </p:txBody>
      </p:sp>
      <p:cxnSp>
        <p:nvCxnSpPr>
          <p:cNvPr id="159" name="Straight Connector 158">
            <a:extLst>
              <a:ext uri="{FF2B5EF4-FFF2-40B4-BE49-F238E27FC236}">
                <a16:creationId xmlns:a16="http://schemas.microsoft.com/office/drawing/2014/main" id="{97B445A9-B4B4-5031-5A92-712744349A47}"/>
              </a:ext>
            </a:extLst>
          </p:cNvPr>
          <p:cNvCxnSpPr>
            <a:stCxn id="158" idx="1"/>
          </p:cNvCxnSpPr>
          <p:nvPr/>
        </p:nvCxnSpPr>
        <p:spPr>
          <a:xfrm flipH="1">
            <a:off x="4662310" y="5406568"/>
            <a:ext cx="425578" cy="83127"/>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6C2C8076-1992-EECF-0E20-8A62D1175FBB}"/>
              </a:ext>
            </a:extLst>
          </p:cNvPr>
          <p:cNvCxnSpPr>
            <a:cxnSpLocks/>
          </p:cNvCxnSpPr>
          <p:nvPr/>
        </p:nvCxnSpPr>
        <p:spPr>
          <a:xfrm>
            <a:off x="7260936" y="5805264"/>
            <a:ext cx="657711" cy="0"/>
          </a:xfrm>
          <a:prstGeom prst="line">
            <a:avLst/>
          </a:prstGeom>
          <a:ln w="25400">
            <a:noFill/>
            <a:tailEnd type="triangle" w="lg" len="lg"/>
          </a:ln>
        </p:spPr>
        <p:style>
          <a:lnRef idx="1">
            <a:schemeClr val="accent1"/>
          </a:lnRef>
          <a:fillRef idx="0">
            <a:schemeClr val="accent1"/>
          </a:fillRef>
          <a:effectRef idx="0">
            <a:schemeClr val="accent1"/>
          </a:effectRef>
          <a:fontRef idx="minor">
            <a:schemeClr val="tx1"/>
          </a:fontRef>
        </p:style>
      </p:cxnSp>
      <p:sp>
        <p:nvSpPr>
          <p:cNvPr id="161" name="Left Brace 160">
            <a:extLst>
              <a:ext uri="{FF2B5EF4-FFF2-40B4-BE49-F238E27FC236}">
                <a16:creationId xmlns:a16="http://schemas.microsoft.com/office/drawing/2014/main" id="{9AEB1AEE-678D-E4EA-4DEB-98CEC61BBB71}"/>
              </a:ext>
            </a:extLst>
          </p:cNvPr>
          <p:cNvSpPr/>
          <p:nvPr/>
        </p:nvSpPr>
        <p:spPr>
          <a:xfrm rot="16200000">
            <a:off x="5916546" y="2361071"/>
            <a:ext cx="354193" cy="5179858"/>
          </a:xfrm>
          <a:prstGeom prst="leftBrace">
            <a:avLst>
              <a:gd name="adj1" fmla="val 8333"/>
              <a:gd name="adj2" fmla="val 47118"/>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3F03A4A4-E380-711E-43AC-0F861F5AA603}"/>
              </a:ext>
            </a:extLst>
          </p:cNvPr>
          <p:cNvSpPr/>
          <p:nvPr/>
        </p:nvSpPr>
        <p:spPr>
          <a:xfrm>
            <a:off x="7285449" y="1670611"/>
            <a:ext cx="3087803" cy="677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solidFill>
                  <a:schemeClr val="tx1"/>
                </a:solidFill>
              </a:rPr>
              <a:t>Operate &amp; Maintain</a:t>
            </a:r>
          </a:p>
        </p:txBody>
      </p:sp>
      <p:sp>
        <p:nvSpPr>
          <p:cNvPr id="163" name="TextBox 162">
            <a:extLst>
              <a:ext uri="{FF2B5EF4-FFF2-40B4-BE49-F238E27FC236}">
                <a16:creationId xmlns:a16="http://schemas.microsoft.com/office/drawing/2014/main" id="{83E38C0A-512E-7214-B6F5-7A8E3670FA73}"/>
              </a:ext>
            </a:extLst>
          </p:cNvPr>
          <p:cNvSpPr txBox="1"/>
          <p:nvPr/>
        </p:nvSpPr>
        <p:spPr>
          <a:xfrm>
            <a:off x="7591640" y="2315258"/>
            <a:ext cx="736609" cy="545247"/>
          </a:xfrm>
          <a:prstGeom prst="rect">
            <a:avLst/>
          </a:prstGeom>
          <a:noFill/>
        </p:spPr>
        <p:txBody>
          <a:bodyPr wrap="square" lIns="52295" tIns="26147" rIns="52295" bIns="26147" rtlCol="0">
            <a:spAutoFit/>
          </a:bodyPr>
          <a:lstStyle/>
          <a:p>
            <a:pPr algn="r"/>
            <a:r>
              <a:rPr lang="en-US" sz="1600" dirty="0"/>
              <a:t>Maint.Doc’n</a:t>
            </a:r>
          </a:p>
        </p:txBody>
      </p:sp>
      <p:cxnSp>
        <p:nvCxnSpPr>
          <p:cNvPr id="167" name="Straight Connector 166">
            <a:extLst>
              <a:ext uri="{FF2B5EF4-FFF2-40B4-BE49-F238E27FC236}">
                <a16:creationId xmlns:a16="http://schemas.microsoft.com/office/drawing/2014/main" id="{ACEF733A-94F4-08E6-4F10-3EA57ABAF17B}"/>
              </a:ext>
            </a:extLst>
          </p:cNvPr>
          <p:cNvCxnSpPr>
            <a:cxnSpLocks/>
          </p:cNvCxnSpPr>
          <p:nvPr/>
        </p:nvCxnSpPr>
        <p:spPr>
          <a:xfrm>
            <a:off x="9840416" y="2313554"/>
            <a:ext cx="0" cy="1835527"/>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B96AC01C-3F3A-CC97-D134-6AB13D2E9238}"/>
              </a:ext>
            </a:extLst>
          </p:cNvPr>
          <p:cNvCxnSpPr>
            <a:cxnSpLocks/>
            <a:stCxn id="161" idx="0"/>
          </p:cNvCxnSpPr>
          <p:nvPr/>
        </p:nvCxnSpPr>
        <p:spPr>
          <a:xfrm flipV="1">
            <a:off x="3503714" y="2852936"/>
            <a:ext cx="1159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E04D20DE-5040-A275-154C-6607EF231D34}"/>
              </a:ext>
            </a:extLst>
          </p:cNvPr>
          <p:cNvCxnSpPr>
            <a:cxnSpLocks/>
          </p:cNvCxnSpPr>
          <p:nvPr/>
        </p:nvCxnSpPr>
        <p:spPr>
          <a:xfrm flipV="1">
            <a:off x="8676110" y="2852936"/>
            <a:ext cx="1275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5F492B27-0F6F-1C30-5BBF-400D625B64AF}"/>
              </a:ext>
            </a:extLst>
          </p:cNvPr>
          <p:cNvCxnSpPr>
            <a:cxnSpLocks/>
          </p:cNvCxnSpPr>
          <p:nvPr/>
        </p:nvCxnSpPr>
        <p:spPr>
          <a:xfrm flipH="1">
            <a:off x="3503713" y="2852936"/>
            <a:ext cx="5179859"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AA27E2EE-3FF9-1FED-3E6F-C64F4DAFB0EA}"/>
              </a:ext>
            </a:extLst>
          </p:cNvPr>
          <p:cNvCxnSpPr>
            <a:cxnSpLocks/>
          </p:cNvCxnSpPr>
          <p:nvPr/>
        </p:nvCxnSpPr>
        <p:spPr>
          <a:xfrm flipH="1" flipV="1">
            <a:off x="8328248" y="4509121"/>
            <a:ext cx="936104" cy="469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594A2C02-8826-254F-E9AD-BB5A5A262C0E}"/>
              </a:ext>
            </a:extLst>
          </p:cNvPr>
          <p:cNvCxnSpPr>
            <a:cxnSpLocks/>
          </p:cNvCxnSpPr>
          <p:nvPr/>
        </p:nvCxnSpPr>
        <p:spPr>
          <a:xfrm>
            <a:off x="8400256" y="2320584"/>
            <a:ext cx="0" cy="622516"/>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1FB5784C-7745-FE3C-DF48-9E27E758ACE0}"/>
              </a:ext>
            </a:extLst>
          </p:cNvPr>
          <p:cNvCxnSpPr>
            <a:cxnSpLocks/>
          </p:cNvCxnSpPr>
          <p:nvPr/>
        </p:nvCxnSpPr>
        <p:spPr>
          <a:xfrm>
            <a:off x="8040216" y="3501009"/>
            <a:ext cx="0" cy="709155"/>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75" name="TextBox 174">
            <a:extLst>
              <a:ext uri="{FF2B5EF4-FFF2-40B4-BE49-F238E27FC236}">
                <a16:creationId xmlns:a16="http://schemas.microsoft.com/office/drawing/2014/main" id="{EE1BE63B-C171-801D-A004-BC0925CBBEEC}"/>
              </a:ext>
            </a:extLst>
          </p:cNvPr>
          <p:cNvSpPr txBox="1"/>
          <p:nvPr/>
        </p:nvSpPr>
        <p:spPr>
          <a:xfrm>
            <a:off x="8040217" y="3531826"/>
            <a:ext cx="736609" cy="545247"/>
          </a:xfrm>
          <a:prstGeom prst="rect">
            <a:avLst/>
          </a:prstGeom>
          <a:noFill/>
        </p:spPr>
        <p:txBody>
          <a:bodyPr wrap="square" lIns="52295" tIns="26147" rIns="52295" bIns="26147" rtlCol="0">
            <a:spAutoFit/>
          </a:bodyPr>
          <a:lstStyle/>
          <a:p>
            <a:r>
              <a:rPr lang="en-US" sz="1600" dirty="0"/>
              <a:t>Maint.Data</a:t>
            </a:r>
          </a:p>
        </p:txBody>
      </p:sp>
      <p:sp>
        <p:nvSpPr>
          <p:cNvPr id="5" name="TextBox 4">
            <a:extLst>
              <a:ext uri="{FF2B5EF4-FFF2-40B4-BE49-F238E27FC236}">
                <a16:creationId xmlns:a16="http://schemas.microsoft.com/office/drawing/2014/main" id="{52DC996B-C448-2A99-8161-3ED41EFF39D5}"/>
              </a:ext>
            </a:extLst>
          </p:cNvPr>
          <p:cNvSpPr txBox="1"/>
          <p:nvPr/>
        </p:nvSpPr>
        <p:spPr>
          <a:xfrm>
            <a:off x="9943135" y="2992001"/>
            <a:ext cx="1239008" cy="545247"/>
          </a:xfrm>
          <a:prstGeom prst="rect">
            <a:avLst/>
          </a:prstGeom>
          <a:noFill/>
        </p:spPr>
        <p:txBody>
          <a:bodyPr wrap="square" lIns="52295" tIns="26147" rIns="52295" bIns="26147" rtlCol="0">
            <a:spAutoFit/>
          </a:bodyPr>
          <a:lstStyle/>
          <a:p>
            <a:r>
              <a:rPr lang="en-US" sz="1600" dirty="0"/>
              <a:t>Operations</a:t>
            </a:r>
          </a:p>
          <a:p>
            <a:r>
              <a:rPr lang="en-US" sz="1600" dirty="0"/>
              <a:t>Data</a:t>
            </a:r>
          </a:p>
        </p:txBody>
      </p:sp>
    </p:spTree>
    <p:custDataLst>
      <p:tags r:id="rId1"/>
    </p:custDataLst>
    <p:extLst>
      <p:ext uri="{BB962C8B-B14F-4D97-AF65-F5344CB8AC3E}">
        <p14:creationId xmlns:p14="http://schemas.microsoft.com/office/powerpoint/2010/main" val="2302546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10">
            <a:extLst>
              <a:ext uri="{FF2B5EF4-FFF2-40B4-BE49-F238E27FC236}">
                <a16:creationId xmlns:a16="http://schemas.microsoft.com/office/drawing/2014/main" id="{EB062A59-0038-3C66-935B-A6B4C4E26FCA}"/>
              </a:ext>
            </a:extLst>
          </p:cNvPr>
          <p:cNvGraphicFramePr>
            <a:graphicFrameLocks noGrp="1"/>
          </p:cNvGraphicFramePr>
          <p:nvPr>
            <p:ph idx="1"/>
            <p:extLst>
              <p:ext uri="{D42A27DB-BD31-4B8C-83A1-F6EECF244321}">
                <p14:modId xmlns:p14="http://schemas.microsoft.com/office/powerpoint/2010/main" val="2221441690"/>
              </p:ext>
            </p:extLst>
          </p:nvPr>
        </p:nvGraphicFramePr>
        <p:xfrm>
          <a:off x="1686892" y="1197466"/>
          <a:ext cx="9877839" cy="4799441"/>
        </p:xfrm>
        <a:graphic>
          <a:graphicData uri="http://schemas.openxmlformats.org/drawingml/2006/table">
            <a:tbl>
              <a:tblPr firstRow="1" bandRow="1">
                <a:tableStyleId>{5C22544A-7EE6-4342-B048-85BDC9FD1C3A}</a:tableStyleId>
              </a:tblPr>
              <a:tblGrid>
                <a:gridCol w="779830">
                  <a:extLst>
                    <a:ext uri="{9D8B030D-6E8A-4147-A177-3AD203B41FA5}">
                      <a16:colId xmlns:a16="http://schemas.microsoft.com/office/drawing/2014/main" val="3348715660"/>
                    </a:ext>
                  </a:extLst>
                </a:gridCol>
                <a:gridCol w="9098009">
                  <a:extLst>
                    <a:ext uri="{9D8B030D-6E8A-4147-A177-3AD203B41FA5}">
                      <a16:colId xmlns:a16="http://schemas.microsoft.com/office/drawing/2014/main" val="2488752494"/>
                    </a:ext>
                  </a:extLst>
                </a:gridCol>
              </a:tblGrid>
              <a:tr h="359872">
                <a:tc>
                  <a:txBody>
                    <a:bodyPr/>
                    <a:lstStyle/>
                    <a:p>
                      <a:endParaRPr lang="en-US" sz="1600" dirty="0"/>
                    </a:p>
                  </a:txBody>
                  <a:tcPr/>
                </a:tc>
                <a:tc>
                  <a:txBody>
                    <a:bodyPr/>
                    <a:lstStyle/>
                    <a:p>
                      <a:pPr algn="ctr"/>
                      <a:r>
                        <a:rPr lang="en-US" sz="1600" dirty="0">
                          <a:solidFill>
                            <a:schemeClr val="tx1"/>
                          </a:solidFill>
                        </a:rPr>
                        <a:t>TASK</a:t>
                      </a:r>
                    </a:p>
                  </a:txBody>
                  <a:tcPr/>
                </a:tc>
                <a:extLst>
                  <a:ext uri="{0D108BD9-81ED-4DB2-BD59-A6C34878D82A}">
                    <a16:rowId xmlns:a16="http://schemas.microsoft.com/office/drawing/2014/main" val="843257012"/>
                  </a:ext>
                </a:extLst>
              </a:tr>
              <a:tr h="660049">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sz="1800" b="0" dirty="0"/>
                        <a:t>Verify that electronic replacement parts and software updates have been procured with approved cybersecure procedures</a:t>
                      </a:r>
                    </a:p>
                  </a:txBody>
                  <a:tcPr/>
                </a:tc>
                <a:extLst>
                  <a:ext uri="{0D108BD9-81ED-4DB2-BD59-A6C34878D82A}">
                    <a16:rowId xmlns:a16="http://schemas.microsoft.com/office/drawing/2014/main" val="3341415473"/>
                  </a:ext>
                </a:extLst>
              </a:tr>
              <a:tr h="602653">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sz="1800" dirty="0"/>
                        <a:t>Verify that instrument and other device configuration devices (e.g. hand-held programmers) have been controlled to avoid viruses and changes</a:t>
                      </a:r>
                    </a:p>
                  </a:txBody>
                  <a:tcPr/>
                </a:tc>
                <a:extLst>
                  <a:ext uri="{0D108BD9-81ED-4DB2-BD59-A6C34878D82A}">
                    <a16:rowId xmlns:a16="http://schemas.microsoft.com/office/drawing/2014/main" val="165082344"/>
                  </a:ext>
                </a:extLst>
              </a:tr>
              <a:tr h="602653">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sz="1800" dirty="0"/>
                        <a:t>Verify all data transfer devices (e.g. thumb drives or other media) have been scanned and those from vendors are certified.</a:t>
                      </a:r>
                    </a:p>
                  </a:txBody>
                  <a:tcPr/>
                </a:tc>
                <a:extLst>
                  <a:ext uri="{0D108BD9-81ED-4DB2-BD59-A6C34878D82A}">
                    <a16:rowId xmlns:a16="http://schemas.microsoft.com/office/drawing/2014/main" val="140238661"/>
                  </a:ext>
                </a:extLst>
              </a:tr>
              <a:tr h="201267">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sz="1800" dirty="0"/>
                        <a:t>Affirm that technicians involved in maintenance have received  cybersecurity training </a:t>
                      </a:r>
                    </a:p>
                  </a:txBody>
                  <a:tcPr/>
                </a:tc>
                <a:extLst>
                  <a:ext uri="{0D108BD9-81ED-4DB2-BD59-A6C34878D82A}">
                    <a16:rowId xmlns:a16="http://schemas.microsoft.com/office/drawing/2014/main" val="1908187900"/>
                  </a:ext>
                </a:extLst>
              </a:tr>
              <a:tr h="29246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sz="1800" dirty="0"/>
                        <a:t>Consider whether the reported failures might have been caused by a cyber attack.</a:t>
                      </a:r>
                    </a:p>
                  </a:txBody>
                  <a:tcPr/>
                </a:tc>
                <a:extLst>
                  <a:ext uri="{0D108BD9-81ED-4DB2-BD59-A6C34878D82A}">
                    <a16:rowId xmlns:a16="http://schemas.microsoft.com/office/drawing/2014/main" val="891081379"/>
                  </a:ext>
                </a:extLst>
              </a:tr>
              <a:tr h="36750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sz="1800" dirty="0"/>
                        <a:t>Verify that the “Golden copy” of programs and configurations match what is currently installed. </a:t>
                      </a:r>
                    </a:p>
                  </a:txBody>
                  <a:tcPr/>
                </a:tc>
                <a:extLst>
                  <a:ext uri="{0D108BD9-81ED-4DB2-BD59-A6C34878D82A}">
                    <a16:rowId xmlns:a16="http://schemas.microsoft.com/office/drawing/2014/main" val="2466346758"/>
                  </a:ext>
                </a:extLst>
              </a:tr>
              <a:tr h="602653">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3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sz="1800" dirty="0"/>
                        <a:t>If repairs involve any program or configuration changes, make a new “Golden copy” and store this in the secure repository.</a:t>
                      </a:r>
                    </a:p>
                  </a:txBody>
                  <a:tcPr/>
                </a:tc>
                <a:extLst>
                  <a:ext uri="{0D108BD9-81ED-4DB2-BD59-A6C34878D82A}">
                    <a16:rowId xmlns:a16="http://schemas.microsoft.com/office/drawing/2014/main" val="2706163322"/>
                  </a:ext>
                </a:extLst>
              </a:tr>
            </a:tbl>
          </a:graphicData>
        </a:graphic>
      </p:graphicFrame>
      <p:sp>
        <p:nvSpPr>
          <p:cNvPr id="7" name="Title 6">
            <a:extLst>
              <a:ext uri="{FF2B5EF4-FFF2-40B4-BE49-F238E27FC236}">
                <a16:creationId xmlns:a16="http://schemas.microsoft.com/office/drawing/2014/main" id="{446A7114-B821-AEFA-F9ED-3316640D4472}"/>
              </a:ext>
            </a:extLst>
          </p:cNvPr>
          <p:cNvSpPr>
            <a:spLocks noGrp="1"/>
          </p:cNvSpPr>
          <p:nvPr>
            <p:ph type="title"/>
          </p:nvPr>
        </p:nvSpPr>
        <p:spPr>
          <a:xfrm>
            <a:off x="1020417" y="292007"/>
            <a:ext cx="9210261" cy="791468"/>
          </a:xfrm>
          <a:prstGeom prst="rect">
            <a:avLst/>
          </a:prstGeom>
        </p:spPr>
        <p:txBody>
          <a:bodyPr vert="horz" wrap="square" lIns="52295" tIns="26147" rIns="52295" bIns="26147" numCol="1" anchor="t" anchorCtr="0" compatLnSpc="1">
            <a:prstTxWarp prst="textNoShape">
              <a:avLst/>
            </a:prstTxWarp>
            <a:spAutoFit/>
          </a:bodyPr>
          <a:lstStyle/>
          <a:p>
            <a:pPr algn="ctr"/>
            <a:r>
              <a:rPr lang="nl-NL" sz="2400" dirty="0">
                <a:latin typeface="Arial" pitchFamily="34" charset="0"/>
                <a:cs typeface="Arial" pitchFamily="34" charset="0"/>
              </a:rPr>
              <a:t>Cybersecurity Checklist </a:t>
            </a:r>
            <a:r>
              <a:rPr lang="nl-NL" sz="2400" dirty="0" err="1">
                <a:latin typeface="Arial" pitchFamily="34" charset="0"/>
                <a:cs typeface="Arial" pitchFamily="34" charset="0"/>
              </a:rPr>
              <a:t>for</a:t>
            </a:r>
            <a:r>
              <a:rPr lang="nl-NL" sz="2400" dirty="0">
                <a:latin typeface="Arial" pitchFamily="34" charset="0"/>
                <a:cs typeface="Arial" pitchFamily="34" charset="0"/>
              </a:rPr>
              <a:t> </a:t>
            </a:r>
            <a:br>
              <a:rPr lang="nl-NL" sz="2400" dirty="0">
                <a:latin typeface="Arial" pitchFamily="34" charset="0"/>
                <a:cs typeface="Arial" pitchFamily="34" charset="0"/>
              </a:rPr>
            </a:br>
            <a:r>
              <a:rPr lang="nl-NL" sz="2400" dirty="0">
                <a:latin typeface="Arial" pitchFamily="34" charset="0"/>
                <a:cs typeface="Arial" pitchFamily="34" charset="0"/>
              </a:rPr>
              <a:t>Small or </a:t>
            </a:r>
            <a:r>
              <a:rPr lang="nl-NL" sz="2400" dirty="0" err="1">
                <a:latin typeface="Arial" pitchFamily="34" charset="0"/>
                <a:cs typeface="Arial" pitchFamily="34" charset="0"/>
              </a:rPr>
              <a:t>Emergency</a:t>
            </a:r>
            <a:r>
              <a:rPr lang="nl-NL" sz="2400" dirty="0">
                <a:latin typeface="Arial" pitchFamily="34" charset="0"/>
                <a:cs typeface="Arial" pitchFamily="34" charset="0"/>
              </a:rPr>
              <a:t> </a:t>
            </a:r>
            <a:r>
              <a:rPr lang="nl-NL" sz="2400" dirty="0" err="1">
                <a:latin typeface="Arial" pitchFamily="34" charset="0"/>
                <a:cs typeface="Arial" pitchFamily="34" charset="0"/>
              </a:rPr>
              <a:t>Repairs</a:t>
            </a:r>
            <a:endParaRPr lang="nl-NL" sz="2400" dirty="0">
              <a:latin typeface="Arial" pitchFamily="34" charset="0"/>
              <a:cs typeface="Arial" pitchFamily="34" charset="0"/>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a:xfrm>
            <a:off x="1128713" y="353764"/>
            <a:ext cx="8891899" cy="406748"/>
          </a:xfrm>
          <a:prstGeom prst="rect">
            <a:avLst/>
          </a:prstGeom>
        </p:spPr>
        <p:txBody>
          <a:bodyPr wrap="square" lIns="52295" tIns="26147" rIns="52295" bIns="26147">
            <a:spAutoFit/>
          </a:bodyPr>
          <a:lstStyle/>
          <a:p>
            <a:pPr algn="ctr"/>
            <a:r>
              <a:rPr lang="nl-NL" sz="2300" b="1" dirty="0">
                <a:latin typeface="Arial" pitchFamily="34" charset="0"/>
                <a:cs typeface="Arial" pitchFamily="34" charset="0"/>
              </a:rPr>
              <a:t>Maintenance Class </a:t>
            </a:r>
            <a:r>
              <a:rPr lang="en-US" sz="2300" b="1" dirty="0">
                <a:latin typeface="Arial" pitchFamily="34" charset="0"/>
                <a:cs typeface="Arial" pitchFamily="34" charset="0"/>
              </a:rPr>
              <a:t>2 - Requiring Special Parts and/or Skills</a:t>
            </a:r>
          </a:p>
        </p:txBody>
      </p:sp>
      <p:cxnSp>
        <p:nvCxnSpPr>
          <p:cNvPr id="2" name="Straight Connector 1">
            <a:extLst>
              <a:ext uri="{FF2B5EF4-FFF2-40B4-BE49-F238E27FC236}">
                <a16:creationId xmlns:a16="http://schemas.microsoft.com/office/drawing/2014/main" id="{A96489C2-1931-2E0B-CA2A-A15162B830F6}"/>
              </a:ext>
            </a:extLst>
          </p:cNvPr>
          <p:cNvCxnSpPr>
            <a:cxnSpLocks/>
          </p:cNvCxnSpPr>
          <p:nvPr/>
        </p:nvCxnSpPr>
        <p:spPr>
          <a:xfrm>
            <a:off x="4367808" y="3508577"/>
            <a:ext cx="0" cy="709155"/>
          </a:xfrm>
          <a:prstGeom prst="line">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sp>
        <p:nvSpPr>
          <p:cNvPr id="3" name="Slide Number Placeholder 13">
            <a:extLst>
              <a:ext uri="{FF2B5EF4-FFF2-40B4-BE49-F238E27FC236}">
                <a16:creationId xmlns:a16="http://schemas.microsoft.com/office/drawing/2014/main" id="{6DEAD840-13A2-C385-5264-67A438FD8BA3}"/>
              </a:ext>
            </a:extLst>
          </p:cNvPr>
          <p:cNvSpPr>
            <a:spLocks noGrp="1"/>
          </p:cNvSpPr>
          <p:nvPr>
            <p:ph type="sldNum" sz="quarter" idx="4294967295"/>
          </p:nvPr>
        </p:nvSpPr>
        <p:spPr>
          <a:xfrm>
            <a:off x="9880600" y="6356350"/>
            <a:ext cx="2311400" cy="365125"/>
          </a:xfrm>
          <a:prstGeom prst="rect">
            <a:avLst/>
          </a:prstGeom>
        </p:spPr>
        <p:txBody>
          <a:bodyPr vert="horz" lIns="95777" tIns="47889" rIns="95777" bIns="47889" rtlCol="0" anchor="ctr"/>
          <a:lstStyle>
            <a:defPPr>
              <a:defRPr lang="nl-NL"/>
            </a:defPPr>
            <a:lvl1pPr marL="0" algn="r" defTabSz="957775" rtl="0" eaLnBrk="1" latinLnBrk="0" hangingPunct="1">
              <a:defRPr sz="1300" kern="1200">
                <a:solidFill>
                  <a:schemeClr val="tx1">
                    <a:tint val="75000"/>
                  </a:schemeClr>
                </a:solidFill>
                <a:latin typeface="+mn-lt"/>
                <a:ea typeface="+mn-ea"/>
                <a:cs typeface="+mn-cs"/>
              </a:defRPr>
            </a:lvl1pPr>
            <a:lvl2pPr marL="478887" algn="l" defTabSz="957775" rtl="0" eaLnBrk="1" latinLnBrk="0" hangingPunct="1">
              <a:defRPr sz="1900" kern="1200">
                <a:solidFill>
                  <a:schemeClr val="tx1"/>
                </a:solidFill>
                <a:latin typeface="+mn-lt"/>
                <a:ea typeface="+mn-ea"/>
                <a:cs typeface="+mn-cs"/>
              </a:defRPr>
            </a:lvl2pPr>
            <a:lvl3pPr marL="957775" algn="l" defTabSz="957775" rtl="0" eaLnBrk="1" latinLnBrk="0" hangingPunct="1">
              <a:defRPr sz="1900" kern="1200">
                <a:solidFill>
                  <a:schemeClr val="tx1"/>
                </a:solidFill>
                <a:latin typeface="+mn-lt"/>
                <a:ea typeface="+mn-ea"/>
                <a:cs typeface="+mn-cs"/>
              </a:defRPr>
            </a:lvl3pPr>
            <a:lvl4pPr marL="1436661" algn="l" defTabSz="957775" rtl="0" eaLnBrk="1" latinLnBrk="0" hangingPunct="1">
              <a:defRPr sz="1900" kern="1200">
                <a:solidFill>
                  <a:schemeClr val="tx1"/>
                </a:solidFill>
                <a:latin typeface="+mn-lt"/>
                <a:ea typeface="+mn-ea"/>
                <a:cs typeface="+mn-cs"/>
              </a:defRPr>
            </a:lvl4pPr>
            <a:lvl5pPr marL="1915549" algn="l" defTabSz="957775" rtl="0" eaLnBrk="1" latinLnBrk="0" hangingPunct="1">
              <a:defRPr sz="1900" kern="1200">
                <a:solidFill>
                  <a:schemeClr val="tx1"/>
                </a:solidFill>
                <a:latin typeface="+mn-lt"/>
                <a:ea typeface="+mn-ea"/>
                <a:cs typeface="+mn-cs"/>
              </a:defRPr>
            </a:lvl5pPr>
            <a:lvl6pPr marL="2394436" algn="l" defTabSz="957775" rtl="0" eaLnBrk="1" latinLnBrk="0" hangingPunct="1">
              <a:defRPr sz="1900" kern="1200">
                <a:solidFill>
                  <a:schemeClr val="tx1"/>
                </a:solidFill>
                <a:latin typeface="+mn-lt"/>
                <a:ea typeface="+mn-ea"/>
                <a:cs typeface="+mn-cs"/>
              </a:defRPr>
            </a:lvl6pPr>
            <a:lvl7pPr marL="2873323" algn="l" defTabSz="957775" rtl="0" eaLnBrk="1" latinLnBrk="0" hangingPunct="1">
              <a:defRPr sz="1900" kern="1200">
                <a:solidFill>
                  <a:schemeClr val="tx1"/>
                </a:solidFill>
                <a:latin typeface="+mn-lt"/>
                <a:ea typeface="+mn-ea"/>
                <a:cs typeface="+mn-cs"/>
              </a:defRPr>
            </a:lvl7pPr>
            <a:lvl8pPr marL="3352211" algn="l" defTabSz="957775" rtl="0" eaLnBrk="1" latinLnBrk="0" hangingPunct="1">
              <a:defRPr sz="1900" kern="1200">
                <a:solidFill>
                  <a:schemeClr val="tx1"/>
                </a:solidFill>
                <a:latin typeface="+mn-lt"/>
                <a:ea typeface="+mn-ea"/>
                <a:cs typeface="+mn-cs"/>
              </a:defRPr>
            </a:lvl8pPr>
            <a:lvl9pPr marL="3831097" algn="l" defTabSz="957775" rtl="0" eaLnBrk="1" latinLnBrk="0" hangingPunct="1">
              <a:defRPr sz="1900" kern="1200">
                <a:solidFill>
                  <a:schemeClr val="tx1"/>
                </a:solidFill>
                <a:latin typeface="+mn-lt"/>
                <a:ea typeface="+mn-ea"/>
                <a:cs typeface="+mn-cs"/>
              </a:defRPr>
            </a:lvl9pPr>
          </a:lstStyle>
          <a:p>
            <a:fld id="{C278F570-4B29-459F-8D84-AE1060653BF7}" type="slidenum">
              <a:rPr lang="nl-NL" smtClean="0"/>
              <a:pPr/>
              <a:t>7</a:t>
            </a:fld>
            <a:endParaRPr lang="nl-NL"/>
          </a:p>
        </p:txBody>
      </p:sp>
      <p:sp>
        <p:nvSpPr>
          <p:cNvPr id="4" name="Right Arrow 24">
            <a:extLst>
              <a:ext uri="{FF2B5EF4-FFF2-40B4-BE49-F238E27FC236}">
                <a16:creationId xmlns:a16="http://schemas.microsoft.com/office/drawing/2014/main" id="{0AD703A4-79E5-D3AD-C97C-982D7B97E1E8}"/>
              </a:ext>
            </a:extLst>
          </p:cNvPr>
          <p:cNvSpPr/>
          <p:nvPr/>
        </p:nvSpPr>
        <p:spPr>
          <a:xfrm>
            <a:off x="5519936" y="4185103"/>
            <a:ext cx="1459072" cy="536684"/>
          </a:xfrm>
          <a:prstGeom prst="rightArrow">
            <a:avLst>
              <a:gd name="adj1" fmla="val 84285"/>
              <a:gd name="adj2" fmla="val 50000"/>
            </a:avLst>
          </a:prstGeom>
          <a:solidFill>
            <a:srgbClr val="92D05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100" b="1" dirty="0">
                <a:solidFill>
                  <a:schemeClr val="tx1"/>
                </a:solidFill>
              </a:rPr>
              <a:t>Work on Equipment</a:t>
            </a:r>
          </a:p>
        </p:txBody>
      </p:sp>
      <p:cxnSp>
        <p:nvCxnSpPr>
          <p:cNvPr id="6" name="Straight Connector 5">
            <a:extLst>
              <a:ext uri="{FF2B5EF4-FFF2-40B4-BE49-F238E27FC236}">
                <a16:creationId xmlns:a16="http://schemas.microsoft.com/office/drawing/2014/main" id="{0BB38491-C75F-D791-6B3D-5374D8086659}"/>
              </a:ext>
            </a:extLst>
          </p:cNvPr>
          <p:cNvCxnSpPr>
            <a:cxnSpLocks/>
            <a:stCxn id="10" idx="3"/>
          </p:cNvCxnSpPr>
          <p:nvPr/>
        </p:nvCxnSpPr>
        <p:spPr>
          <a:xfrm>
            <a:off x="2818198" y="4480977"/>
            <a:ext cx="773520" cy="9589"/>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6680EC7-090A-F764-80AB-2462AE060D1B}"/>
              </a:ext>
            </a:extLst>
          </p:cNvPr>
          <p:cNvSpPr txBox="1"/>
          <p:nvPr/>
        </p:nvSpPr>
        <p:spPr>
          <a:xfrm>
            <a:off x="9261459" y="4156649"/>
            <a:ext cx="1111792"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a:t>Site Oper.</a:t>
            </a:r>
          </a:p>
          <a:p>
            <a:pPr algn="ctr"/>
            <a:r>
              <a:rPr lang="en-US" sz="1600" b="1" dirty="0"/>
              <a:t>DataBase</a:t>
            </a:r>
          </a:p>
        </p:txBody>
      </p:sp>
      <p:cxnSp>
        <p:nvCxnSpPr>
          <p:cNvPr id="8" name="Straight Connector 7">
            <a:extLst>
              <a:ext uri="{FF2B5EF4-FFF2-40B4-BE49-F238E27FC236}">
                <a16:creationId xmlns:a16="http://schemas.microsoft.com/office/drawing/2014/main" id="{5732B52F-99C8-6E4B-6D20-EC9348B30216}"/>
              </a:ext>
            </a:extLst>
          </p:cNvPr>
          <p:cNvCxnSpPr>
            <a:cxnSpLocks/>
            <a:stCxn id="4" idx="3"/>
          </p:cNvCxnSpPr>
          <p:nvPr/>
        </p:nvCxnSpPr>
        <p:spPr>
          <a:xfrm flipV="1">
            <a:off x="6979008" y="4437113"/>
            <a:ext cx="578102" cy="16333"/>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D28E5C01-0B7D-2711-052A-9AD928DFBDB3}"/>
              </a:ext>
            </a:extLst>
          </p:cNvPr>
          <p:cNvSpPr txBox="1"/>
          <p:nvPr/>
        </p:nvSpPr>
        <p:spPr>
          <a:xfrm>
            <a:off x="7011847" y="3590530"/>
            <a:ext cx="812464" cy="545247"/>
          </a:xfrm>
          <a:prstGeom prst="rect">
            <a:avLst/>
          </a:prstGeom>
          <a:noFill/>
        </p:spPr>
        <p:txBody>
          <a:bodyPr wrap="square" lIns="52295" tIns="26147" rIns="52295" bIns="26147" rtlCol="0">
            <a:spAutoFit/>
          </a:bodyPr>
          <a:lstStyle/>
          <a:p>
            <a:r>
              <a:rPr lang="en-US" sz="1600" dirty="0"/>
              <a:t>Repair </a:t>
            </a:r>
          </a:p>
          <a:p>
            <a:r>
              <a:rPr lang="en-US" sz="1600" dirty="0"/>
              <a:t>Report</a:t>
            </a:r>
          </a:p>
        </p:txBody>
      </p:sp>
      <p:sp>
        <p:nvSpPr>
          <p:cNvPr id="10" name="Rectangle 9">
            <a:extLst>
              <a:ext uri="{FF2B5EF4-FFF2-40B4-BE49-F238E27FC236}">
                <a16:creationId xmlns:a16="http://schemas.microsoft.com/office/drawing/2014/main" id="{5B6C3ACD-E296-8A57-3ECE-B7EE21562462}"/>
              </a:ext>
            </a:extLst>
          </p:cNvPr>
          <p:cNvSpPr/>
          <p:nvPr/>
        </p:nvSpPr>
        <p:spPr>
          <a:xfrm>
            <a:off x="1311969" y="4125214"/>
            <a:ext cx="1506229" cy="71152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400" dirty="0">
                <a:solidFill>
                  <a:schemeClr val="tx1"/>
                </a:solidFill>
              </a:rPr>
              <a:t>2) Unit Operations Management</a:t>
            </a:r>
            <a:endParaRPr lang="nl-NL" sz="1600" dirty="0">
              <a:solidFill>
                <a:schemeClr val="tx1"/>
              </a:solidFill>
            </a:endParaRPr>
          </a:p>
        </p:txBody>
      </p:sp>
      <p:sp>
        <p:nvSpPr>
          <p:cNvPr id="11" name="TextBox 10">
            <a:extLst>
              <a:ext uri="{FF2B5EF4-FFF2-40B4-BE49-F238E27FC236}">
                <a16:creationId xmlns:a16="http://schemas.microsoft.com/office/drawing/2014/main" id="{27289D6E-C5BC-8AAA-56FF-565CB40BC173}"/>
              </a:ext>
            </a:extLst>
          </p:cNvPr>
          <p:cNvSpPr txBox="1"/>
          <p:nvPr/>
        </p:nvSpPr>
        <p:spPr>
          <a:xfrm>
            <a:off x="4473152" y="3603834"/>
            <a:ext cx="1622849" cy="545247"/>
          </a:xfrm>
          <a:prstGeom prst="rect">
            <a:avLst/>
          </a:prstGeom>
          <a:noFill/>
        </p:spPr>
        <p:txBody>
          <a:bodyPr wrap="square" lIns="52295" tIns="26147" rIns="52295" bIns="26147" rtlCol="0">
            <a:spAutoFit/>
          </a:bodyPr>
          <a:lstStyle/>
          <a:p>
            <a:r>
              <a:rPr lang="en-US" sz="1600" dirty="0"/>
              <a:t>Staff, Work Process &amp; Parts</a:t>
            </a:r>
          </a:p>
        </p:txBody>
      </p:sp>
      <p:sp>
        <p:nvSpPr>
          <p:cNvPr id="12" name="TextBox 11">
            <a:extLst>
              <a:ext uri="{FF2B5EF4-FFF2-40B4-BE49-F238E27FC236}">
                <a16:creationId xmlns:a16="http://schemas.microsoft.com/office/drawing/2014/main" id="{E5E18FCB-DE81-A68D-D793-D3364E1D0BBF}"/>
              </a:ext>
            </a:extLst>
          </p:cNvPr>
          <p:cNvSpPr txBox="1"/>
          <p:nvPr/>
        </p:nvSpPr>
        <p:spPr>
          <a:xfrm>
            <a:off x="2848409" y="3944021"/>
            <a:ext cx="853378" cy="545247"/>
          </a:xfrm>
          <a:prstGeom prst="rect">
            <a:avLst/>
          </a:prstGeom>
          <a:noFill/>
        </p:spPr>
        <p:txBody>
          <a:bodyPr wrap="square" lIns="52295" tIns="26147" rIns="52295" bIns="26147" rtlCol="0">
            <a:spAutoFit/>
          </a:bodyPr>
          <a:lstStyle/>
          <a:p>
            <a:r>
              <a:rPr lang="en-US" sz="1600" dirty="0"/>
              <a:t>Work </a:t>
            </a:r>
          </a:p>
          <a:p>
            <a:r>
              <a:rPr lang="en-US" sz="1600" dirty="0"/>
              <a:t>Ticket</a:t>
            </a:r>
          </a:p>
        </p:txBody>
      </p:sp>
      <p:sp>
        <p:nvSpPr>
          <p:cNvPr id="13" name="TextBox 12">
            <a:extLst>
              <a:ext uri="{FF2B5EF4-FFF2-40B4-BE49-F238E27FC236}">
                <a16:creationId xmlns:a16="http://schemas.microsoft.com/office/drawing/2014/main" id="{06A09FFD-9E7A-24FE-AA06-5C0CEE0ABA63}"/>
              </a:ext>
            </a:extLst>
          </p:cNvPr>
          <p:cNvSpPr txBox="1"/>
          <p:nvPr/>
        </p:nvSpPr>
        <p:spPr>
          <a:xfrm>
            <a:off x="7536160" y="4156649"/>
            <a:ext cx="812466"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a:t>Maint.</a:t>
            </a:r>
          </a:p>
          <a:p>
            <a:pPr algn="ctr"/>
            <a:r>
              <a:rPr lang="en-US" sz="1600" b="1" dirty="0"/>
              <a:t>Apps</a:t>
            </a:r>
          </a:p>
        </p:txBody>
      </p:sp>
      <p:sp>
        <p:nvSpPr>
          <p:cNvPr id="15" name="Rectangle 14">
            <a:extLst>
              <a:ext uri="{FF2B5EF4-FFF2-40B4-BE49-F238E27FC236}">
                <a16:creationId xmlns:a16="http://schemas.microsoft.com/office/drawing/2014/main" id="{797CE02A-27D6-1D97-8C84-457A86596C64}"/>
              </a:ext>
            </a:extLst>
          </p:cNvPr>
          <p:cNvSpPr/>
          <p:nvPr/>
        </p:nvSpPr>
        <p:spPr>
          <a:xfrm>
            <a:off x="3591718" y="4200435"/>
            <a:ext cx="1132697" cy="52135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Work Prep</a:t>
            </a:r>
          </a:p>
        </p:txBody>
      </p:sp>
      <p:cxnSp>
        <p:nvCxnSpPr>
          <p:cNvPr id="17" name="Straight Connector 16">
            <a:extLst>
              <a:ext uri="{FF2B5EF4-FFF2-40B4-BE49-F238E27FC236}">
                <a16:creationId xmlns:a16="http://schemas.microsoft.com/office/drawing/2014/main" id="{7C90C6B2-C3D9-15A3-2ADD-88D77B40EB5D}"/>
              </a:ext>
            </a:extLst>
          </p:cNvPr>
          <p:cNvCxnSpPr>
            <a:cxnSpLocks/>
          </p:cNvCxnSpPr>
          <p:nvPr/>
        </p:nvCxnSpPr>
        <p:spPr>
          <a:xfrm flipV="1">
            <a:off x="7741846" y="3477760"/>
            <a:ext cx="0" cy="678889"/>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883942F1-0052-8BB4-87DB-8E52C7A68B04}"/>
              </a:ext>
            </a:extLst>
          </p:cNvPr>
          <p:cNvSpPr/>
          <p:nvPr/>
        </p:nvSpPr>
        <p:spPr>
          <a:xfrm>
            <a:off x="3627870" y="2932512"/>
            <a:ext cx="4988410" cy="57606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Maintenance Organisation</a:t>
            </a:r>
          </a:p>
        </p:txBody>
      </p:sp>
      <p:cxnSp>
        <p:nvCxnSpPr>
          <p:cNvPr id="20" name="Straight Connector 19">
            <a:extLst>
              <a:ext uri="{FF2B5EF4-FFF2-40B4-BE49-F238E27FC236}">
                <a16:creationId xmlns:a16="http://schemas.microsoft.com/office/drawing/2014/main" id="{930F860E-D304-D11A-ACE0-23F020BAD91D}"/>
              </a:ext>
            </a:extLst>
          </p:cNvPr>
          <p:cNvCxnSpPr>
            <a:cxnSpLocks/>
          </p:cNvCxnSpPr>
          <p:nvPr/>
        </p:nvCxnSpPr>
        <p:spPr>
          <a:xfrm flipV="1">
            <a:off x="3935760" y="3508577"/>
            <a:ext cx="0" cy="68926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22B0730-BC97-A023-07DD-F8B1A7893436}"/>
              </a:ext>
            </a:extLst>
          </p:cNvPr>
          <p:cNvCxnSpPr>
            <a:cxnSpLocks/>
          </p:cNvCxnSpPr>
          <p:nvPr/>
        </p:nvCxnSpPr>
        <p:spPr>
          <a:xfrm>
            <a:off x="4706898" y="4449790"/>
            <a:ext cx="813038" cy="0"/>
          </a:xfrm>
          <a:prstGeom prst="line">
            <a:avLst/>
          </a:prstGeom>
          <a:ln w="3810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77DE027-BF47-49EB-E26F-7F7B424640FE}"/>
              </a:ext>
            </a:extLst>
          </p:cNvPr>
          <p:cNvCxnSpPr>
            <a:cxnSpLocks/>
          </p:cNvCxnSpPr>
          <p:nvPr/>
        </p:nvCxnSpPr>
        <p:spPr>
          <a:xfrm>
            <a:off x="8348626" y="4293096"/>
            <a:ext cx="915726" cy="0"/>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89477508-B8EE-C728-227C-E24D35D5FFBA}"/>
              </a:ext>
            </a:extLst>
          </p:cNvPr>
          <p:cNvSpPr txBox="1"/>
          <p:nvPr/>
        </p:nvSpPr>
        <p:spPr>
          <a:xfrm>
            <a:off x="5087888" y="5133944"/>
            <a:ext cx="1702310" cy="545247"/>
          </a:xfrm>
          <a:prstGeom prst="rect">
            <a:avLst/>
          </a:prstGeom>
          <a:solidFill>
            <a:schemeClr val="bg1"/>
          </a:solidFill>
          <a:ln>
            <a:noFill/>
          </a:ln>
        </p:spPr>
        <p:txBody>
          <a:bodyPr wrap="square" lIns="52295" tIns="26147" rIns="52295" bIns="26147" rtlCol="0">
            <a:spAutoFit/>
          </a:bodyPr>
          <a:lstStyle/>
          <a:p>
            <a:pPr algn="ctr"/>
            <a:r>
              <a:rPr lang="nl-NL" sz="1600" dirty="0">
                <a:effectLst>
                  <a:outerShdw blurRad="38100" dist="38100" dir="2700000" algn="tl">
                    <a:srgbClr val="000000">
                      <a:alpha val="43137"/>
                    </a:srgbClr>
                  </a:outerShdw>
                </a:effectLst>
                <a:latin typeface="Arial" pitchFamily="34" charset="0"/>
                <a:cs typeface="Arial" pitchFamily="34" charset="0"/>
              </a:rPr>
              <a:t>Maintenance </a:t>
            </a:r>
            <a:r>
              <a:rPr lang="nl-NL" sz="1600" dirty="0" err="1">
                <a:effectLst>
                  <a:outerShdw blurRad="38100" dist="38100" dir="2700000" algn="tl">
                    <a:srgbClr val="000000">
                      <a:alpha val="43137"/>
                    </a:srgbClr>
                  </a:outerShdw>
                </a:effectLst>
                <a:latin typeface="Arial" pitchFamily="34" charset="0"/>
                <a:cs typeface="Arial" pitchFamily="34" charset="0"/>
              </a:rPr>
              <a:t>feed-back</a:t>
            </a:r>
            <a:r>
              <a:rPr lang="nl-NL" sz="1600" dirty="0">
                <a:effectLst>
                  <a:outerShdw blurRad="38100" dist="38100" dir="2700000" algn="tl">
                    <a:srgbClr val="000000">
                      <a:alpha val="43137"/>
                    </a:srgbClr>
                  </a:outerShdw>
                </a:effectLst>
                <a:latin typeface="Arial" pitchFamily="34" charset="0"/>
                <a:cs typeface="Arial" pitchFamily="34" charset="0"/>
              </a:rPr>
              <a:t> loop</a:t>
            </a:r>
          </a:p>
        </p:txBody>
      </p:sp>
      <p:cxnSp>
        <p:nvCxnSpPr>
          <p:cNvPr id="24" name="Straight Connector 23">
            <a:extLst>
              <a:ext uri="{FF2B5EF4-FFF2-40B4-BE49-F238E27FC236}">
                <a16:creationId xmlns:a16="http://schemas.microsoft.com/office/drawing/2014/main" id="{D4B7C2A1-E870-CA6C-A27D-B25A679CB909}"/>
              </a:ext>
            </a:extLst>
          </p:cNvPr>
          <p:cNvCxnSpPr>
            <a:stCxn id="23" idx="1"/>
          </p:cNvCxnSpPr>
          <p:nvPr/>
        </p:nvCxnSpPr>
        <p:spPr>
          <a:xfrm flipH="1">
            <a:off x="4662310" y="5406568"/>
            <a:ext cx="425578" cy="83127"/>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E40E04E-1572-7A33-7F7B-8F893285107E}"/>
              </a:ext>
            </a:extLst>
          </p:cNvPr>
          <p:cNvCxnSpPr>
            <a:cxnSpLocks/>
          </p:cNvCxnSpPr>
          <p:nvPr/>
        </p:nvCxnSpPr>
        <p:spPr>
          <a:xfrm>
            <a:off x="7260936" y="5805264"/>
            <a:ext cx="657711" cy="0"/>
          </a:xfrm>
          <a:prstGeom prst="line">
            <a:avLst/>
          </a:prstGeom>
          <a:ln w="25400">
            <a:noFill/>
            <a:tailEnd type="triangle" w="lg" len="lg"/>
          </a:ln>
        </p:spPr>
        <p:style>
          <a:lnRef idx="1">
            <a:schemeClr val="accent1"/>
          </a:lnRef>
          <a:fillRef idx="0">
            <a:schemeClr val="accent1"/>
          </a:fillRef>
          <a:effectRef idx="0">
            <a:schemeClr val="accent1"/>
          </a:effectRef>
          <a:fontRef idx="minor">
            <a:schemeClr val="tx1"/>
          </a:fontRef>
        </p:style>
      </p:cxnSp>
      <p:sp>
        <p:nvSpPr>
          <p:cNvPr id="27" name="Left Brace 26">
            <a:extLst>
              <a:ext uri="{FF2B5EF4-FFF2-40B4-BE49-F238E27FC236}">
                <a16:creationId xmlns:a16="http://schemas.microsoft.com/office/drawing/2014/main" id="{D11EA7F1-8416-7256-C1F2-2E361D5C7A0E}"/>
              </a:ext>
            </a:extLst>
          </p:cNvPr>
          <p:cNvSpPr/>
          <p:nvPr/>
        </p:nvSpPr>
        <p:spPr>
          <a:xfrm rot="16200000">
            <a:off x="5916546" y="2361071"/>
            <a:ext cx="354193" cy="5179858"/>
          </a:xfrm>
          <a:prstGeom prst="leftBrace">
            <a:avLst>
              <a:gd name="adj1" fmla="val 8333"/>
              <a:gd name="adj2" fmla="val 47118"/>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11A207E8-372F-1046-9545-0019D366F7D5}"/>
              </a:ext>
            </a:extLst>
          </p:cNvPr>
          <p:cNvSpPr/>
          <p:nvPr/>
        </p:nvSpPr>
        <p:spPr>
          <a:xfrm>
            <a:off x="7285449" y="1670611"/>
            <a:ext cx="3087803" cy="677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solidFill>
                  <a:schemeClr val="tx1"/>
                </a:solidFill>
              </a:rPr>
              <a:t>Operate &amp; Maintain</a:t>
            </a:r>
          </a:p>
        </p:txBody>
      </p:sp>
      <p:sp>
        <p:nvSpPr>
          <p:cNvPr id="29" name="TextBox 28">
            <a:extLst>
              <a:ext uri="{FF2B5EF4-FFF2-40B4-BE49-F238E27FC236}">
                <a16:creationId xmlns:a16="http://schemas.microsoft.com/office/drawing/2014/main" id="{228EE927-AF3D-D382-CE89-9ABFDB4A9EEB}"/>
              </a:ext>
            </a:extLst>
          </p:cNvPr>
          <p:cNvSpPr txBox="1"/>
          <p:nvPr/>
        </p:nvSpPr>
        <p:spPr>
          <a:xfrm>
            <a:off x="7591640" y="2315258"/>
            <a:ext cx="736609" cy="545247"/>
          </a:xfrm>
          <a:prstGeom prst="rect">
            <a:avLst/>
          </a:prstGeom>
          <a:noFill/>
        </p:spPr>
        <p:txBody>
          <a:bodyPr wrap="square" lIns="52295" tIns="26147" rIns="52295" bIns="26147" rtlCol="0">
            <a:spAutoFit/>
          </a:bodyPr>
          <a:lstStyle/>
          <a:p>
            <a:pPr algn="r"/>
            <a:r>
              <a:rPr lang="en-US" sz="1600" dirty="0"/>
              <a:t>Maint.Doc’n</a:t>
            </a:r>
          </a:p>
        </p:txBody>
      </p:sp>
      <p:cxnSp>
        <p:nvCxnSpPr>
          <p:cNvPr id="31" name="Straight Connector 30">
            <a:extLst>
              <a:ext uri="{FF2B5EF4-FFF2-40B4-BE49-F238E27FC236}">
                <a16:creationId xmlns:a16="http://schemas.microsoft.com/office/drawing/2014/main" id="{7D3E56F0-8378-01C8-8DAA-84265CB6FE87}"/>
              </a:ext>
            </a:extLst>
          </p:cNvPr>
          <p:cNvCxnSpPr>
            <a:cxnSpLocks/>
            <a:stCxn id="19" idx="1"/>
          </p:cNvCxnSpPr>
          <p:nvPr/>
        </p:nvCxnSpPr>
        <p:spPr>
          <a:xfrm flipH="1">
            <a:off x="2417188" y="3220544"/>
            <a:ext cx="1210683" cy="0"/>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0A7B175-C33C-F6FD-3730-B30C4E7B97D2}"/>
              </a:ext>
            </a:extLst>
          </p:cNvPr>
          <p:cNvCxnSpPr>
            <a:cxnSpLocks/>
          </p:cNvCxnSpPr>
          <p:nvPr/>
        </p:nvCxnSpPr>
        <p:spPr>
          <a:xfrm flipV="1">
            <a:off x="2459538" y="2313554"/>
            <a:ext cx="0" cy="906991"/>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19B3F27A-7E66-6C75-B94D-4176AB986314}"/>
              </a:ext>
            </a:extLst>
          </p:cNvPr>
          <p:cNvSpPr txBox="1"/>
          <p:nvPr/>
        </p:nvSpPr>
        <p:spPr>
          <a:xfrm>
            <a:off x="2495601" y="2564905"/>
            <a:ext cx="985553" cy="545247"/>
          </a:xfrm>
          <a:prstGeom prst="rect">
            <a:avLst/>
          </a:prstGeom>
          <a:noFill/>
        </p:spPr>
        <p:txBody>
          <a:bodyPr wrap="square" lIns="52295" tIns="26147" rIns="52295" bIns="26147" rtlCol="0">
            <a:spAutoFit/>
          </a:bodyPr>
          <a:lstStyle/>
          <a:p>
            <a:r>
              <a:rPr lang="en-US" sz="1600" dirty="0"/>
              <a:t>If Engrg required</a:t>
            </a:r>
          </a:p>
        </p:txBody>
      </p:sp>
      <p:cxnSp>
        <p:nvCxnSpPr>
          <p:cNvPr id="35" name="Straight Connector 34">
            <a:extLst>
              <a:ext uri="{FF2B5EF4-FFF2-40B4-BE49-F238E27FC236}">
                <a16:creationId xmlns:a16="http://schemas.microsoft.com/office/drawing/2014/main" id="{627007AC-7FA2-3326-A530-381166B1BDDE}"/>
              </a:ext>
            </a:extLst>
          </p:cNvPr>
          <p:cNvCxnSpPr>
            <a:cxnSpLocks/>
          </p:cNvCxnSpPr>
          <p:nvPr/>
        </p:nvCxnSpPr>
        <p:spPr>
          <a:xfrm>
            <a:off x="9840416" y="2313554"/>
            <a:ext cx="0" cy="1835527"/>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091B013-958C-00AD-682E-72B54D30E74D}"/>
              </a:ext>
            </a:extLst>
          </p:cNvPr>
          <p:cNvCxnSpPr>
            <a:cxnSpLocks/>
            <a:stCxn id="27" idx="0"/>
          </p:cNvCxnSpPr>
          <p:nvPr/>
        </p:nvCxnSpPr>
        <p:spPr>
          <a:xfrm flipV="1">
            <a:off x="3503714" y="2852936"/>
            <a:ext cx="1159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4380790-9C63-F3DB-DF25-ECAFFD0F9B1D}"/>
              </a:ext>
            </a:extLst>
          </p:cNvPr>
          <p:cNvCxnSpPr>
            <a:cxnSpLocks/>
          </p:cNvCxnSpPr>
          <p:nvPr/>
        </p:nvCxnSpPr>
        <p:spPr>
          <a:xfrm flipV="1">
            <a:off x="8676110" y="2852936"/>
            <a:ext cx="1275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6F9C373-C521-6BAA-6538-5FDB5CB849F8}"/>
              </a:ext>
            </a:extLst>
          </p:cNvPr>
          <p:cNvCxnSpPr>
            <a:cxnSpLocks/>
          </p:cNvCxnSpPr>
          <p:nvPr/>
        </p:nvCxnSpPr>
        <p:spPr>
          <a:xfrm flipH="1">
            <a:off x="3503713" y="2852936"/>
            <a:ext cx="5179859"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5896E3B-F739-31E4-0F1B-7F948E447AAC}"/>
              </a:ext>
            </a:extLst>
          </p:cNvPr>
          <p:cNvCxnSpPr>
            <a:cxnSpLocks/>
          </p:cNvCxnSpPr>
          <p:nvPr/>
        </p:nvCxnSpPr>
        <p:spPr>
          <a:xfrm flipH="1" flipV="1">
            <a:off x="8328248" y="4509121"/>
            <a:ext cx="936104" cy="469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12BF88C1-51B0-9184-5E2A-BEB916BBAD61}"/>
              </a:ext>
            </a:extLst>
          </p:cNvPr>
          <p:cNvCxnSpPr>
            <a:cxnSpLocks/>
          </p:cNvCxnSpPr>
          <p:nvPr/>
        </p:nvCxnSpPr>
        <p:spPr>
          <a:xfrm>
            <a:off x="8400256" y="2320584"/>
            <a:ext cx="0" cy="622516"/>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DFDB50F6-00DB-BC3C-BE68-992904C15934}"/>
              </a:ext>
            </a:extLst>
          </p:cNvPr>
          <p:cNvCxnSpPr>
            <a:cxnSpLocks/>
          </p:cNvCxnSpPr>
          <p:nvPr/>
        </p:nvCxnSpPr>
        <p:spPr>
          <a:xfrm>
            <a:off x="8040216" y="3501009"/>
            <a:ext cx="0" cy="709155"/>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6617D448-23B1-E609-274F-F044A85E84E0}"/>
              </a:ext>
            </a:extLst>
          </p:cNvPr>
          <p:cNvSpPr txBox="1"/>
          <p:nvPr/>
        </p:nvSpPr>
        <p:spPr>
          <a:xfrm>
            <a:off x="8040217" y="3531826"/>
            <a:ext cx="736609" cy="545247"/>
          </a:xfrm>
          <a:prstGeom prst="rect">
            <a:avLst/>
          </a:prstGeom>
          <a:noFill/>
        </p:spPr>
        <p:txBody>
          <a:bodyPr wrap="square" lIns="52295" tIns="26147" rIns="52295" bIns="26147" rtlCol="0">
            <a:spAutoFit/>
          </a:bodyPr>
          <a:lstStyle/>
          <a:p>
            <a:r>
              <a:rPr lang="en-US" sz="1600" dirty="0" err="1"/>
              <a:t>Maint.Data</a:t>
            </a:r>
            <a:endParaRPr lang="en-US" sz="1600" dirty="0"/>
          </a:p>
        </p:txBody>
      </p:sp>
      <p:sp>
        <p:nvSpPr>
          <p:cNvPr id="46" name="Rectangle 45">
            <a:extLst>
              <a:ext uri="{FF2B5EF4-FFF2-40B4-BE49-F238E27FC236}">
                <a16:creationId xmlns:a16="http://schemas.microsoft.com/office/drawing/2014/main" id="{9F802406-F246-6148-569A-E9CF541963BB}"/>
              </a:ext>
            </a:extLst>
          </p:cNvPr>
          <p:cNvSpPr/>
          <p:nvPr/>
        </p:nvSpPr>
        <p:spPr>
          <a:xfrm>
            <a:off x="1330375" y="1628800"/>
            <a:ext cx="1506228"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solidFill>
                  <a:schemeClr val="tx1"/>
                </a:solidFill>
              </a:rPr>
              <a:t>Plant </a:t>
            </a:r>
          </a:p>
          <a:p>
            <a:pPr algn="ctr"/>
            <a:r>
              <a:rPr lang="nl-NL" sz="1600" dirty="0">
                <a:solidFill>
                  <a:schemeClr val="tx1"/>
                </a:solidFill>
              </a:rPr>
              <a:t>Engineering</a:t>
            </a:r>
          </a:p>
        </p:txBody>
      </p:sp>
      <p:sp>
        <p:nvSpPr>
          <p:cNvPr id="47" name="Right Arrow 20">
            <a:extLst>
              <a:ext uri="{FF2B5EF4-FFF2-40B4-BE49-F238E27FC236}">
                <a16:creationId xmlns:a16="http://schemas.microsoft.com/office/drawing/2014/main" id="{87206D6D-4982-86AC-D0AC-0FB024288751}"/>
              </a:ext>
            </a:extLst>
          </p:cNvPr>
          <p:cNvSpPr/>
          <p:nvPr/>
        </p:nvSpPr>
        <p:spPr>
          <a:xfrm>
            <a:off x="5620470" y="1588657"/>
            <a:ext cx="1678471" cy="755092"/>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b="1" dirty="0">
                <a:solidFill>
                  <a:schemeClr val="tx1"/>
                </a:solidFill>
              </a:rPr>
              <a:t>Hand Over  &amp; Accept</a:t>
            </a:r>
          </a:p>
        </p:txBody>
      </p:sp>
      <p:cxnSp>
        <p:nvCxnSpPr>
          <p:cNvPr id="48" name="Straight Connector 47">
            <a:extLst>
              <a:ext uri="{FF2B5EF4-FFF2-40B4-BE49-F238E27FC236}">
                <a16:creationId xmlns:a16="http://schemas.microsoft.com/office/drawing/2014/main" id="{D2DAE975-1A08-6C03-F686-3C642E68611D}"/>
              </a:ext>
            </a:extLst>
          </p:cNvPr>
          <p:cNvCxnSpPr>
            <a:cxnSpLocks/>
          </p:cNvCxnSpPr>
          <p:nvPr/>
        </p:nvCxnSpPr>
        <p:spPr>
          <a:xfrm>
            <a:off x="4413120" y="2271743"/>
            <a:ext cx="0" cy="611391"/>
          </a:xfrm>
          <a:prstGeom prst="line">
            <a:avLst/>
          </a:prstGeom>
          <a:ln w="38100">
            <a:solidFill>
              <a:srgbClr val="F907E8"/>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EF951DB0-6336-9429-D750-8C2FFEF39348}"/>
              </a:ext>
            </a:extLst>
          </p:cNvPr>
          <p:cNvSpPr txBox="1"/>
          <p:nvPr/>
        </p:nvSpPr>
        <p:spPr>
          <a:xfrm>
            <a:off x="3474776" y="2261566"/>
            <a:ext cx="837553" cy="545247"/>
          </a:xfrm>
          <a:prstGeom prst="rect">
            <a:avLst/>
          </a:prstGeom>
          <a:noFill/>
        </p:spPr>
        <p:txBody>
          <a:bodyPr wrap="square" lIns="52295" tIns="26147" rIns="52295" bIns="26147" rtlCol="0">
            <a:spAutoFit/>
          </a:bodyPr>
          <a:lstStyle/>
          <a:p>
            <a:pPr algn="r"/>
            <a:r>
              <a:rPr lang="en-US" sz="1600" dirty="0" err="1"/>
              <a:t>DesignData</a:t>
            </a:r>
            <a:endParaRPr lang="en-US" sz="1600" dirty="0"/>
          </a:p>
        </p:txBody>
      </p:sp>
      <p:sp>
        <p:nvSpPr>
          <p:cNvPr id="52" name="Right Arrow 20">
            <a:extLst>
              <a:ext uri="{FF2B5EF4-FFF2-40B4-BE49-F238E27FC236}">
                <a16:creationId xmlns:a16="http://schemas.microsoft.com/office/drawing/2014/main" id="{6F50174A-B1CB-E3D6-05E8-DB76A7E5E41B}"/>
              </a:ext>
            </a:extLst>
          </p:cNvPr>
          <p:cNvSpPr/>
          <p:nvPr/>
        </p:nvSpPr>
        <p:spPr>
          <a:xfrm>
            <a:off x="2836603" y="1684245"/>
            <a:ext cx="1214395" cy="550816"/>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b="1" dirty="0" err="1">
                <a:solidFill>
                  <a:schemeClr val="tx1"/>
                </a:solidFill>
              </a:rPr>
              <a:t>Approve</a:t>
            </a:r>
            <a:endParaRPr lang="nl-NL" sz="1200" b="1" dirty="0">
              <a:solidFill>
                <a:schemeClr val="tx1"/>
              </a:solidFill>
            </a:endParaRPr>
          </a:p>
        </p:txBody>
      </p:sp>
      <p:sp>
        <p:nvSpPr>
          <p:cNvPr id="14" name="TextBox 13">
            <a:extLst>
              <a:ext uri="{FF2B5EF4-FFF2-40B4-BE49-F238E27FC236}">
                <a16:creationId xmlns:a16="http://schemas.microsoft.com/office/drawing/2014/main" id="{5EBFA50E-F355-B1CC-D208-A491F517C0B2}"/>
              </a:ext>
            </a:extLst>
          </p:cNvPr>
          <p:cNvSpPr txBox="1"/>
          <p:nvPr/>
        </p:nvSpPr>
        <p:spPr>
          <a:xfrm>
            <a:off x="9956387" y="3058261"/>
            <a:ext cx="1239008" cy="545247"/>
          </a:xfrm>
          <a:prstGeom prst="rect">
            <a:avLst/>
          </a:prstGeom>
          <a:noFill/>
        </p:spPr>
        <p:txBody>
          <a:bodyPr wrap="square" lIns="52295" tIns="26147" rIns="52295" bIns="26147" rtlCol="0">
            <a:spAutoFit/>
          </a:bodyPr>
          <a:lstStyle/>
          <a:p>
            <a:r>
              <a:rPr lang="en-US" sz="1600" dirty="0"/>
              <a:t>Operations</a:t>
            </a:r>
          </a:p>
          <a:p>
            <a:r>
              <a:rPr lang="en-US" sz="1600" dirty="0"/>
              <a:t>Data</a:t>
            </a:r>
          </a:p>
        </p:txBody>
      </p:sp>
      <p:sp>
        <p:nvSpPr>
          <p:cNvPr id="45" name="Rectangle 44">
            <a:extLst>
              <a:ext uri="{FF2B5EF4-FFF2-40B4-BE49-F238E27FC236}">
                <a16:creationId xmlns:a16="http://schemas.microsoft.com/office/drawing/2014/main" id="{CD05D518-6EC4-9DD6-34AC-6D83B9838852}"/>
              </a:ext>
            </a:extLst>
          </p:cNvPr>
          <p:cNvSpPr/>
          <p:nvPr/>
        </p:nvSpPr>
        <p:spPr>
          <a:xfrm>
            <a:off x="3996012" y="1628800"/>
            <a:ext cx="1719963"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err="1">
                <a:solidFill>
                  <a:schemeClr val="tx1"/>
                </a:solidFill>
              </a:rPr>
              <a:t>Procure</a:t>
            </a:r>
            <a:r>
              <a:rPr lang="nl-NL" sz="1600" dirty="0">
                <a:solidFill>
                  <a:schemeClr val="tx1"/>
                </a:solidFill>
              </a:rPr>
              <a:t>, Construct,</a:t>
            </a:r>
            <a:r>
              <a:rPr lang="nl-NL" sz="2100" dirty="0">
                <a:solidFill>
                  <a:schemeClr val="tx1"/>
                </a:solidFill>
              </a:rPr>
              <a:t> T</a:t>
            </a:r>
            <a:r>
              <a:rPr lang="nl-NL" sz="1600" dirty="0">
                <a:solidFill>
                  <a:schemeClr val="tx1"/>
                </a:solidFill>
              </a:rPr>
              <a:t>est</a:t>
            </a:r>
          </a:p>
        </p:txBody>
      </p:sp>
    </p:spTree>
    <p:custDataLst>
      <p:tags r:id="rId1"/>
    </p:custDataLst>
    <p:extLst>
      <p:ext uri="{BB962C8B-B14F-4D97-AF65-F5344CB8AC3E}">
        <p14:creationId xmlns:p14="http://schemas.microsoft.com/office/powerpoint/2010/main" val="4025571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10">
            <a:extLst>
              <a:ext uri="{FF2B5EF4-FFF2-40B4-BE49-F238E27FC236}">
                <a16:creationId xmlns:a16="http://schemas.microsoft.com/office/drawing/2014/main" id="{EB062A59-0038-3C66-935B-A6B4C4E26FCA}"/>
              </a:ext>
            </a:extLst>
          </p:cNvPr>
          <p:cNvGraphicFramePr>
            <a:graphicFrameLocks noGrp="1"/>
          </p:cNvGraphicFramePr>
          <p:nvPr>
            <p:ph idx="1"/>
            <p:extLst>
              <p:ext uri="{D42A27DB-BD31-4B8C-83A1-F6EECF244321}">
                <p14:modId xmlns:p14="http://schemas.microsoft.com/office/powerpoint/2010/main" val="402378605"/>
              </p:ext>
            </p:extLst>
          </p:nvPr>
        </p:nvGraphicFramePr>
        <p:xfrm>
          <a:off x="1638300" y="1476144"/>
          <a:ext cx="8208912" cy="4009354"/>
        </p:xfrm>
        <a:graphic>
          <a:graphicData uri="http://schemas.openxmlformats.org/drawingml/2006/table">
            <a:tbl>
              <a:tblPr firstRow="1" bandRow="1">
                <a:tableStyleId>{5C22544A-7EE6-4342-B048-85BDC9FD1C3A}</a:tableStyleId>
              </a:tblPr>
              <a:tblGrid>
                <a:gridCol w="648072">
                  <a:extLst>
                    <a:ext uri="{9D8B030D-6E8A-4147-A177-3AD203B41FA5}">
                      <a16:colId xmlns:a16="http://schemas.microsoft.com/office/drawing/2014/main" val="3348715660"/>
                    </a:ext>
                  </a:extLst>
                </a:gridCol>
                <a:gridCol w="7560840">
                  <a:extLst>
                    <a:ext uri="{9D8B030D-6E8A-4147-A177-3AD203B41FA5}">
                      <a16:colId xmlns:a16="http://schemas.microsoft.com/office/drawing/2014/main" val="2488752494"/>
                    </a:ext>
                  </a:extLst>
                </a:gridCol>
              </a:tblGrid>
              <a:tr h="534634">
                <a:tc>
                  <a:txBody>
                    <a:bodyPr/>
                    <a:lstStyle/>
                    <a:p>
                      <a:endParaRPr lang="en-US" dirty="0"/>
                    </a:p>
                  </a:txBody>
                  <a:tcPr/>
                </a:tc>
                <a:tc>
                  <a:txBody>
                    <a:bodyPr/>
                    <a:lstStyle/>
                    <a:p>
                      <a:pPr algn="ctr"/>
                      <a:r>
                        <a:rPr lang="en-US" b="1" dirty="0">
                          <a:solidFill>
                            <a:schemeClr val="tx1"/>
                          </a:solidFill>
                        </a:rPr>
                        <a:t>TASK</a:t>
                      </a:r>
                    </a:p>
                  </a:txBody>
                  <a:tcPr/>
                </a:tc>
                <a:extLst>
                  <a:ext uri="{0D108BD9-81ED-4DB2-BD59-A6C34878D82A}">
                    <a16:rowId xmlns:a16="http://schemas.microsoft.com/office/drawing/2014/main" val="843257012"/>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Verify that any specialist resources (from plant or a vendor) have received appropriate cybersecurity training.</a:t>
                      </a:r>
                    </a:p>
                  </a:txBody>
                  <a:tcPr/>
                </a:tc>
                <a:extLst>
                  <a:ext uri="{0D108BD9-81ED-4DB2-BD59-A6C34878D82A}">
                    <a16:rowId xmlns:a16="http://schemas.microsoft.com/office/drawing/2014/main" val="3341415473"/>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Verify that any published cyber vulnerabilities for instruments and control systems (typically from CISA ) have been addressed.</a:t>
                      </a:r>
                    </a:p>
                  </a:txBody>
                  <a:tcPr/>
                </a:tc>
                <a:extLst>
                  <a:ext uri="{0D108BD9-81ED-4DB2-BD59-A6C34878D82A}">
                    <a16:rowId xmlns:a16="http://schemas.microsoft.com/office/drawing/2014/main" val="165082344"/>
                  </a:ext>
                </a:extLst>
              </a:tr>
              <a:tr h="363056">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After programming and configuration changes are tested, verify that the new version of these are backed up (typically to a “Golden repository”).</a:t>
                      </a:r>
                    </a:p>
                  </a:txBody>
                  <a:tcPr/>
                </a:tc>
                <a:extLst>
                  <a:ext uri="{0D108BD9-81ED-4DB2-BD59-A6C34878D82A}">
                    <a16:rowId xmlns:a16="http://schemas.microsoft.com/office/drawing/2014/main" val="140238661"/>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lang="en-US" dirty="0"/>
                        <a:t>Review data and/or code changes for cybersecurity vulnerabilities.  Note: this might be done as part of “digital twin or other testing”</a:t>
                      </a:r>
                    </a:p>
                  </a:txBody>
                  <a:tcPr/>
                </a:tc>
                <a:extLst>
                  <a:ext uri="{0D108BD9-81ED-4DB2-BD59-A6C34878D82A}">
                    <a16:rowId xmlns:a16="http://schemas.microsoft.com/office/drawing/2014/main" val="1908187900"/>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Verify that parts drawn from maintenance stores have certified supply chains all the way back to the supplier.</a:t>
                      </a:r>
                    </a:p>
                  </a:txBody>
                  <a:tcPr/>
                </a:tc>
                <a:extLst>
                  <a:ext uri="{0D108BD9-81ED-4DB2-BD59-A6C34878D82A}">
                    <a16:rowId xmlns:a16="http://schemas.microsoft.com/office/drawing/2014/main" val="891081379"/>
                  </a:ext>
                </a:extLst>
              </a:tr>
              <a:tr h="534634">
                <a:tc>
                  <a:txBody>
                    <a:bodyPr/>
                    <a:lstStyle/>
                    <a:p>
                      <a:pPr marL="0" marR="0" lvl="0" indent="0" algn="l" defTabSz="957775"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n-lt"/>
                          <a:ea typeface="+mn-ea"/>
                          <a:cs typeface="+mn-cs"/>
                          <a:sym typeface="Wingdings 2" panose="05020102010507070707" pitchFamily="18" charset="2"/>
                        </a:rPr>
                        <a:t></a:t>
                      </a:r>
                      <a:endParaRPr kumimoji="0" lang="en-US" sz="18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dirty="0"/>
                        <a:t>If remote access (e.g. for specialist support) is necessary, verify that approved procedures are followed to avoid introducing vulnerabilities.</a:t>
                      </a:r>
                    </a:p>
                  </a:txBody>
                  <a:tcPr/>
                </a:tc>
                <a:extLst>
                  <a:ext uri="{0D108BD9-81ED-4DB2-BD59-A6C34878D82A}">
                    <a16:rowId xmlns:a16="http://schemas.microsoft.com/office/drawing/2014/main" val="2466346758"/>
                  </a:ext>
                </a:extLst>
              </a:tr>
            </a:tbl>
          </a:graphicData>
        </a:graphic>
      </p:graphicFrame>
      <p:sp>
        <p:nvSpPr>
          <p:cNvPr id="4" name="Slide Number Placeholder 3"/>
          <p:cNvSpPr>
            <a:spLocks noGrp="1"/>
          </p:cNvSpPr>
          <p:nvPr>
            <p:ph type="sldNum" sz="quarter" idx="12"/>
          </p:nvPr>
        </p:nvSpPr>
        <p:spPr>
          <a:xfrm>
            <a:off x="7099300" y="6356351"/>
            <a:ext cx="2311400" cy="365125"/>
          </a:xfrm>
          <a:prstGeom prst="rect">
            <a:avLst/>
          </a:prstGeom>
        </p:spPr>
        <p:txBody>
          <a:bodyPr vert="horz" lIns="95777" tIns="47889" rIns="95777" bIns="47889" rtlCol="0" anchor="ctr"/>
          <a:lstStyle>
            <a:defPPr>
              <a:defRPr lang="nl-NL"/>
            </a:defPPr>
            <a:lvl1pPr marL="0" algn="r" defTabSz="957775" rtl="0" eaLnBrk="1" latinLnBrk="0" hangingPunct="1">
              <a:defRPr sz="1300" kern="1200">
                <a:solidFill>
                  <a:schemeClr val="tx1">
                    <a:tint val="75000"/>
                  </a:schemeClr>
                </a:solidFill>
                <a:latin typeface="+mn-lt"/>
                <a:ea typeface="+mn-ea"/>
                <a:cs typeface="+mn-cs"/>
              </a:defRPr>
            </a:lvl1pPr>
            <a:lvl2pPr marL="478887" algn="l" defTabSz="957775" rtl="0" eaLnBrk="1" latinLnBrk="0" hangingPunct="1">
              <a:defRPr sz="1900" kern="1200">
                <a:solidFill>
                  <a:schemeClr val="tx1"/>
                </a:solidFill>
                <a:latin typeface="+mn-lt"/>
                <a:ea typeface="+mn-ea"/>
                <a:cs typeface="+mn-cs"/>
              </a:defRPr>
            </a:lvl2pPr>
            <a:lvl3pPr marL="957775" algn="l" defTabSz="957775" rtl="0" eaLnBrk="1" latinLnBrk="0" hangingPunct="1">
              <a:defRPr sz="1900" kern="1200">
                <a:solidFill>
                  <a:schemeClr val="tx1"/>
                </a:solidFill>
                <a:latin typeface="+mn-lt"/>
                <a:ea typeface="+mn-ea"/>
                <a:cs typeface="+mn-cs"/>
              </a:defRPr>
            </a:lvl3pPr>
            <a:lvl4pPr marL="1436661" algn="l" defTabSz="957775" rtl="0" eaLnBrk="1" latinLnBrk="0" hangingPunct="1">
              <a:defRPr sz="1900" kern="1200">
                <a:solidFill>
                  <a:schemeClr val="tx1"/>
                </a:solidFill>
                <a:latin typeface="+mn-lt"/>
                <a:ea typeface="+mn-ea"/>
                <a:cs typeface="+mn-cs"/>
              </a:defRPr>
            </a:lvl4pPr>
            <a:lvl5pPr marL="1915549" algn="l" defTabSz="957775" rtl="0" eaLnBrk="1" latinLnBrk="0" hangingPunct="1">
              <a:defRPr sz="1900" kern="1200">
                <a:solidFill>
                  <a:schemeClr val="tx1"/>
                </a:solidFill>
                <a:latin typeface="+mn-lt"/>
                <a:ea typeface="+mn-ea"/>
                <a:cs typeface="+mn-cs"/>
              </a:defRPr>
            </a:lvl5pPr>
            <a:lvl6pPr marL="2394436" algn="l" defTabSz="957775" rtl="0" eaLnBrk="1" latinLnBrk="0" hangingPunct="1">
              <a:defRPr sz="1900" kern="1200">
                <a:solidFill>
                  <a:schemeClr val="tx1"/>
                </a:solidFill>
                <a:latin typeface="+mn-lt"/>
                <a:ea typeface="+mn-ea"/>
                <a:cs typeface="+mn-cs"/>
              </a:defRPr>
            </a:lvl6pPr>
            <a:lvl7pPr marL="2873323" algn="l" defTabSz="957775" rtl="0" eaLnBrk="1" latinLnBrk="0" hangingPunct="1">
              <a:defRPr sz="1900" kern="1200">
                <a:solidFill>
                  <a:schemeClr val="tx1"/>
                </a:solidFill>
                <a:latin typeface="+mn-lt"/>
                <a:ea typeface="+mn-ea"/>
                <a:cs typeface="+mn-cs"/>
              </a:defRPr>
            </a:lvl7pPr>
            <a:lvl8pPr marL="3352211" algn="l" defTabSz="957775" rtl="0" eaLnBrk="1" latinLnBrk="0" hangingPunct="1">
              <a:defRPr sz="1900" kern="1200">
                <a:solidFill>
                  <a:schemeClr val="tx1"/>
                </a:solidFill>
                <a:latin typeface="+mn-lt"/>
                <a:ea typeface="+mn-ea"/>
                <a:cs typeface="+mn-cs"/>
              </a:defRPr>
            </a:lvl8pPr>
            <a:lvl9pPr marL="3831097" algn="l" defTabSz="957775" rtl="0" eaLnBrk="1" latinLnBrk="0" hangingPunct="1">
              <a:defRPr sz="1900" kern="1200">
                <a:solidFill>
                  <a:schemeClr val="tx1"/>
                </a:solidFill>
                <a:latin typeface="+mn-lt"/>
                <a:ea typeface="+mn-ea"/>
                <a:cs typeface="+mn-cs"/>
              </a:defRPr>
            </a:lvl9pPr>
          </a:lstStyle>
          <a:p>
            <a:pPr algn="r" defTabSz="957775">
              <a:defRPr/>
            </a:pPr>
            <a:fld id="{C278F570-4B29-459F-8D84-AE1060653BF7}" type="slidenum">
              <a:rPr lang="nl-NL" smtClean="0"/>
              <a:pPr algn="r" defTabSz="957775">
                <a:defRPr/>
              </a:pPr>
              <a:t>8</a:t>
            </a:fld>
            <a:endParaRPr lang="nl-NL" sz="1300">
              <a:solidFill>
                <a:prstClr val="black">
                  <a:tint val="75000"/>
                </a:prstClr>
              </a:solidFill>
              <a:latin typeface="Calibri"/>
            </a:endParaRPr>
          </a:p>
        </p:txBody>
      </p:sp>
      <p:sp>
        <p:nvSpPr>
          <p:cNvPr id="7" name="Title 6">
            <a:extLst>
              <a:ext uri="{FF2B5EF4-FFF2-40B4-BE49-F238E27FC236}">
                <a16:creationId xmlns:a16="http://schemas.microsoft.com/office/drawing/2014/main" id="{446A7114-B821-AEFA-F9ED-3316640D4472}"/>
              </a:ext>
            </a:extLst>
          </p:cNvPr>
          <p:cNvSpPr>
            <a:spLocks noGrp="1"/>
          </p:cNvSpPr>
          <p:nvPr>
            <p:ph type="title"/>
          </p:nvPr>
        </p:nvSpPr>
        <p:spPr>
          <a:xfrm>
            <a:off x="1638300" y="292007"/>
            <a:ext cx="8915400" cy="791468"/>
          </a:xfrm>
          <a:prstGeom prst="rect">
            <a:avLst/>
          </a:prstGeom>
        </p:spPr>
        <p:txBody>
          <a:bodyPr vert="horz" wrap="square" lIns="52295" tIns="26147" rIns="52295" bIns="26147" numCol="1" anchor="t" anchorCtr="0" compatLnSpc="1">
            <a:prstTxWarp prst="textNoShape">
              <a:avLst/>
            </a:prstTxWarp>
            <a:spAutoFit/>
          </a:bodyPr>
          <a:lstStyle/>
          <a:p>
            <a:pPr algn="ctr"/>
            <a:r>
              <a:rPr lang="nl-NL" sz="2400" dirty="0">
                <a:latin typeface="Arial" pitchFamily="34" charset="0"/>
                <a:cs typeface="Arial" pitchFamily="34" charset="0"/>
              </a:rPr>
              <a:t>Cybersecurity Checklist </a:t>
            </a:r>
            <a:r>
              <a:rPr lang="nl-NL" sz="2400" dirty="0" err="1">
                <a:latin typeface="Arial" pitchFamily="34" charset="0"/>
                <a:cs typeface="Arial" pitchFamily="34" charset="0"/>
              </a:rPr>
              <a:t>for</a:t>
            </a:r>
            <a:r>
              <a:rPr lang="nl-NL" sz="2400" dirty="0">
                <a:latin typeface="Arial" pitchFamily="34" charset="0"/>
                <a:cs typeface="Arial" pitchFamily="34" charset="0"/>
              </a:rPr>
              <a:t> </a:t>
            </a:r>
            <a:br>
              <a:rPr lang="nl-NL" sz="2400" dirty="0">
                <a:latin typeface="Arial" pitchFamily="34" charset="0"/>
                <a:cs typeface="Arial" pitchFamily="34" charset="0"/>
              </a:rPr>
            </a:br>
            <a:r>
              <a:rPr lang="nl-NL" sz="2400" dirty="0">
                <a:latin typeface="Arial" pitchFamily="34" charset="0"/>
                <a:cs typeface="Arial" pitchFamily="34" charset="0"/>
              </a:rPr>
              <a:t>Maintenance </a:t>
            </a:r>
            <a:r>
              <a:rPr lang="nl-NL" sz="2400" dirty="0" err="1">
                <a:latin typeface="Arial" pitchFamily="34" charset="0"/>
                <a:cs typeface="Arial" pitchFamily="34" charset="0"/>
              </a:rPr>
              <a:t>Requiring</a:t>
            </a:r>
            <a:r>
              <a:rPr lang="nl-NL" sz="2400" dirty="0">
                <a:latin typeface="Arial" pitchFamily="34" charset="0"/>
                <a:cs typeface="Arial" pitchFamily="34" charset="0"/>
              </a:rPr>
              <a:t> Special </a:t>
            </a:r>
            <a:r>
              <a:rPr lang="nl-NL" sz="2400" dirty="0" err="1">
                <a:latin typeface="Arial" pitchFamily="34" charset="0"/>
                <a:cs typeface="Arial" pitchFamily="34" charset="0"/>
              </a:rPr>
              <a:t>Parts</a:t>
            </a:r>
            <a:r>
              <a:rPr lang="nl-NL" sz="2400" dirty="0">
                <a:latin typeface="Arial" pitchFamily="34" charset="0"/>
                <a:cs typeface="Arial" pitchFamily="34" charset="0"/>
              </a:rPr>
              <a:t> or Skills</a:t>
            </a:r>
          </a:p>
        </p:txBody>
      </p:sp>
    </p:spTree>
    <p:custDataLst>
      <p:tags r:id="rId1"/>
    </p:custDataLst>
    <p:extLst>
      <p:ext uri="{BB962C8B-B14F-4D97-AF65-F5344CB8AC3E}">
        <p14:creationId xmlns:p14="http://schemas.microsoft.com/office/powerpoint/2010/main" val="1054115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a:xfrm>
            <a:off x="2024034" y="353764"/>
            <a:ext cx="7996578" cy="406748"/>
          </a:xfrm>
          <a:prstGeom prst="rect">
            <a:avLst/>
          </a:prstGeom>
        </p:spPr>
        <p:txBody>
          <a:bodyPr wrap="square" lIns="52295" tIns="26147" rIns="52295" bIns="26147">
            <a:spAutoFit/>
          </a:bodyPr>
          <a:lstStyle/>
          <a:p>
            <a:pPr algn="ctr"/>
            <a:r>
              <a:rPr lang="nl-NL" sz="2300" b="1" dirty="0">
                <a:latin typeface="Arial" pitchFamily="34" charset="0"/>
                <a:cs typeface="Arial" pitchFamily="34" charset="0"/>
              </a:rPr>
              <a:t>Maintenance Class 3 - </a:t>
            </a:r>
            <a:r>
              <a:rPr lang="nl-NL" sz="2300" b="1" dirty="0" err="1">
                <a:latin typeface="Arial" pitchFamily="34" charset="0"/>
                <a:cs typeface="Arial" pitchFamily="34" charset="0"/>
              </a:rPr>
              <a:t>Requiring</a:t>
            </a:r>
            <a:r>
              <a:rPr lang="nl-NL" sz="2300" b="1" dirty="0">
                <a:latin typeface="Arial" pitchFamily="34" charset="0"/>
                <a:cs typeface="Arial" pitchFamily="34" charset="0"/>
              </a:rPr>
              <a:t> Unit shutdown</a:t>
            </a:r>
          </a:p>
        </p:txBody>
      </p:sp>
      <p:cxnSp>
        <p:nvCxnSpPr>
          <p:cNvPr id="2" name="Straight Connector 1">
            <a:extLst>
              <a:ext uri="{FF2B5EF4-FFF2-40B4-BE49-F238E27FC236}">
                <a16:creationId xmlns:a16="http://schemas.microsoft.com/office/drawing/2014/main" id="{025BBD15-CBA5-798E-7C76-B32596FEC415}"/>
              </a:ext>
            </a:extLst>
          </p:cNvPr>
          <p:cNvCxnSpPr>
            <a:cxnSpLocks/>
          </p:cNvCxnSpPr>
          <p:nvPr/>
        </p:nvCxnSpPr>
        <p:spPr>
          <a:xfrm>
            <a:off x="4367808" y="3508577"/>
            <a:ext cx="0" cy="709155"/>
          </a:xfrm>
          <a:prstGeom prst="line">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sp>
        <p:nvSpPr>
          <p:cNvPr id="3" name="Slide Number Placeholder 13">
            <a:extLst>
              <a:ext uri="{FF2B5EF4-FFF2-40B4-BE49-F238E27FC236}">
                <a16:creationId xmlns:a16="http://schemas.microsoft.com/office/drawing/2014/main" id="{55A60744-0AA9-FC79-195B-AA7F18DE2543}"/>
              </a:ext>
            </a:extLst>
          </p:cNvPr>
          <p:cNvSpPr>
            <a:spLocks noGrp="1"/>
          </p:cNvSpPr>
          <p:nvPr>
            <p:ph type="sldNum" sz="quarter" idx="4294967295"/>
          </p:nvPr>
        </p:nvSpPr>
        <p:spPr>
          <a:xfrm>
            <a:off x="9880600" y="6356350"/>
            <a:ext cx="2311400" cy="365125"/>
          </a:xfrm>
          <a:prstGeom prst="rect">
            <a:avLst/>
          </a:prstGeom>
        </p:spPr>
        <p:txBody>
          <a:bodyPr vert="horz" lIns="95777" tIns="47889" rIns="95777" bIns="47889" rtlCol="0" anchor="ctr"/>
          <a:lstStyle>
            <a:defPPr>
              <a:defRPr lang="nl-NL"/>
            </a:defPPr>
            <a:lvl1pPr marL="0" algn="r" defTabSz="957775" rtl="0" eaLnBrk="1" latinLnBrk="0" hangingPunct="1">
              <a:defRPr sz="1300" kern="1200">
                <a:solidFill>
                  <a:schemeClr val="tx1">
                    <a:tint val="75000"/>
                  </a:schemeClr>
                </a:solidFill>
                <a:latin typeface="+mn-lt"/>
                <a:ea typeface="+mn-ea"/>
                <a:cs typeface="+mn-cs"/>
              </a:defRPr>
            </a:lvl1pPr>
            <a:lvl2pPr marL="478887" algn="l" defTabSz="957775" rtl="0" eaLnBrk="1" latinLnBrk="0" hangingPunct="1">
              <a:defRPr sz="1900" kern="1200">
                <a:solidFill>
                  <a:schemeClr val="tx1"/>
                </a:solidFill>
                <a:latin typeface="+mn-lt"/>
                <a:ea typeface="+mn-ea"/>
                <a:cs typeface="+mn-cs"/>
              </a:defRPr>
            </a:lvl2pPr>
            <a:lvl3pPr marL="957775" algn="l" defTabSz="957775" rtl="0" eaLnBrk="1" latinLnBrk="0" hangingPunct="1">
              <a:defRPr sz="1900" kern="1200">
                <a:solidFill>
                  <a:schemeClr val="tx1"/>
                </a:solidFill>
                <a:latin typeface="+mn-lt"/>
                <a:ea typeface="+mn-ea"/>
                <a:cs typeface="+mn-cs"/>
              </a:defRPr>
            </a:lvl3pPr>
            <a:lvl4pPr marL="1436661" algn="l" defTabSz="957775" rtl="0" eaLnBrk="1" latinLnBrk="0" hangingPunct="1">
              <a:defRPr sz="1900" kern="1200">
                <a:solidFill>
                  <a:schemeClr val="tx1"/>
                </a:solidFill>
                <a:latin typeface="+mn-lt"/>
                <a:ea typeface="+mn-ea"/>
                <a:cs typeface="+mn-cs"/>
              </a:defRPr>
            </a:lvl4pPr>
            <a:lvl5pPr marL="1915549" algn="l" defTabSz="957775" rtl="0" eaLnBrk="1" latinLnBrk="0" hangingPunct="1">
              <a:defRPr sz="1900" kern="1200">
                <a:solidFill>
                  <a:schemeClr val="tx1"/>
                </a:solidFill>
                <a:latin typeface="+mn-lt"/>
                <a:ea typeface="+mn-ea"/>
                <a:cs typeface="+mn-cs"/>
              </a:defRPr>
            </a:lvl5pPr>
            <a:lvl6pPr marL="2394436" algn="l" defTabSz="957775" rtl="0" eaLnBrk="1" latinLnBrk="0" hangingPunct="1">
              <a:defRPr sz="1900" kern="1200">
                <a:solidFill>
                  <a:schemeClr val="tx1"/>
                </a:solidFill>
                <a:latin typeface="+mn-lt"/>
                <a:ea typeface="+mn-ea"/>
                <a:cs typeface="+mn-cs"/>
              </a:defRPr>
            </a:lvl6pPr>
            <a:lvl7pPr marL="2873323" algn="l" defTabSz="957775" rtl="0" eaLnBrk="1" latinLnBrk="0" hangingPunct="1">
              <a:defRPr sz="1900" kern="1200">
                <a:solidFill>
                  <a:schemeClr val="tx1"/>
                </a:solidFill>
                <a:latin typeface="+mn-lt"/>
                <a:ea typeface="+mn-ea"/>
                <a:cs typeface="+mn-cs"/>
              </a:defRPr>
            </a:lvl7pPr>
            <a:lvl8pPr marL="3352211" algn="l" defTabSz="957775" rtl="0" eaLnBrk="1" latinLnBrk="0" hangingPunct="1">
              <a:defRPr sz="1900" kern="1200">
                <a:solidFill>
                  <a:schemeClr val="tx1"/>
                </a:solidFill>
                <a:latin typeface="+mn-lt"/>
                <a:ea typeface="+mn-ea"/>
                <a:cs typeface="+mn-cs"/>
              </a:defRPr>
            </a:lvl8pPr>
            <a:lvl9pPr marL="3831097" algn="l" defTabSz="957775" rtl="0" eaLnBrk="1" latinLnBrk="0" hangingPunct="1">
              <a:defRPr sz="1900" kern="1200">
                <a:solidFill>
                  <a:schemeClr val="tx1"/>
                </a:solidFill>
                <a:latin typeface="+mn-lt"/>
                <a:ea typeface="+mn-ea"/>
                <a:cs typeface="+mn-cs"/>
              </a:defRPr>
            </a:lvl9pPr>
          </a:lstStyle>
          <a:p>
            <a:fld id="{C278F570-4B29-459F-8D84-AE1060653BF7}" type="slidenum">
              <a:rPr lang="nl-NL" smtClean="0"/>
              <a:pPr/>
              <a:t>9</a:t>
            </a:fld>
            <a:endParaRPr lang="nl-NL"/>
          </a:p>
        </p:txBody>
      </p:sp>
      <p:sp>
        <p:nvSpPr>
          <p:cNvPr id="4" name="Right Arrow 24">
            <a:extLst>
              <a:ext uri="{FF2B5EF4-FFF2-40B4-BE49-F238E27FC236}">
                <a16:creationId xmlns:a16="http://schemas.microsoft.com/office/drawing/2014/main" id="{94964BA4-B4F8-FD0B-B1C5-B00CABDDAB01}"/>
              </a:ext>
            </a:extLst>
          </p:cNvPr>
          <p:cNvSpPr/>
          <p:nvPr/>
        </p:nvSpPr>
        <p:spPr>
          <a:xfrm>
            <a:off x="5519936" y="4185103"/>
            <a:ext cx="1459072" cy="536684"/>
          </a:xfrm>
          <a:prstGeom prst="rightArrow">
            <a:avLst>
              <a:gd name="adj1" fmla="val 84285"/>
              <a:gd name="adj2" fmla="val 50000"/>
            </a:avLst>
          </a:prstGeom>
          <a:solidFill>
            <a:srgbClr val="92D05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100" b="1" dirty="0">
                <a:solidFill>
                  <a:schemeClr val="tx1"/>
                </a:solidFill>
              </a:rPr>
              <a:t>Work on Equipment</a:t>
            </a:r>
          </a:p>
        </p:txBody>
      </p:sp>
      <p:cxnSp>
        <p:nvCxnSpPr>
          <p:cNvPr id="6" name="Straight Connector 5">
            <a:extLst>
              <a:ext uri="{FF2B5EF4-FFF2-40B4-BE49-F238E27FC236}">
                <a16:creationId xmlns:a16="http://schemas.microsoft.com/office/drawing/2014/main" id="{3AC96BAD-AD4D-238F-2398-E090F85C9A44}"/>
              </a:ext>
            </a:extLst>
          </p:cNvPr>
          <p:cNvCxnSpPr>
            <a:cxnSpLocks/>
            <a:stCxn id="10" idx="3"/>
          </p:cNvCxnSpPr>
          <p:nvPr/>
        </p:nvCxnSpPr>
        <p:spPr>
          <a:xfrm>
            <a:off x="2924215" y="4486747"/>
            <a:ext cx="667502" cy="3819"/>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29C7569-C36E-9578-A96B-299D85922CD1}"/>
              </a:ext>
            </a:extLst>
          </p:cNvPr>
          <p:cNvSpPr txBox="1"/>
          <p:nvPr/>
        </p:nvSpPr>
        <p:spPr>
          <a:xfrm>
            <a:off x="9261459" y="4156649"/>
            <a:ext cx="1111792"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a:t>Site </a:t>
            </a:r>
            <a:r>
              <a:rPr lang="en-US" sz="1600" b="1" dirty="0" err="1"/>
              <a:t>Oper</a:t>
            </a:r>
            <a:r>
              <a:rPr lang="en-US" sz="1600" b="1" dirty="0"/>
              <a:t>.</a:t>
            </a:r>
          </a:p>
          <a:p>
            <a:pPr algn="ctr"/>
            <a:r>
              <a:rPr lang="en-US" sz="1600" b="1" dirty="0" err="1"/>
              <a:t>DataBase</a:t>
            </a:r>
            <a:endParaRPr lang="en-US" sz="1600" b="1" dirty="0"/>
          </a:p>
        </p:txBody>
      </p:sp>
      <p:cxnSp>
        <p:nvCxnSpPr>
          <p:cNvPr id="8" name="Straight Connector 7">
            <a:extLst>
              <a:ext uri="{FF2B5EF4-FFF2-40B4-BE49-F238E27FC236}">
                <a16:creationId xmlns:a16="http://schemas.microsoft.com/office/drawing/2014/main" id="{1BBE3C76-9239-9794-EC9D-576BA5C5B8E4}"/>
              </a:ext>
            </a:extLst>
          </p:cNvPr>
          <p:cNvCxnSpPr>
            <a:cxnSpLocks/>
            <a:stCxn id="4" idx="3"/>
          </p:cNvCxnSpPr>
          <p:nvPr/>
        </p:nvCxnSpPr>
        <p:spPr>
          <a:xfrm flipV="1">
            <a:off x="6979008" y="4437113"/>
            <a:ext cx="578102" cy="16333"/>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E80959CB-0B76-2305-F1E8-04052AE2CCC6}"/>
              </a:ext>
            </a:extLst>
          </p:cNvPr>
          <p:cNvSpPr txBox="1"/>
          <p:nvPr/>
        </p:nvSpPr>
        <p:spPr>
          <a:xfrm>
            <a:off x="7064855" y="3590530"/>
            <a:ext cx="812464" cy="545247"/>
          </a:xfrm>
          <a:prstGeom prst="rect">
            <a:avLst/>
          </a:prstGeom>
          <a:noFill/>
        </p:spPr>
        <p:txBody>
          <a:bodyPr wrap="square" lIns="52295" tIns="26147" rIns="52295" bIns="26147" rtlCol="0">
            <a:spAutoFit/>
          </a:bodyPr>
          <a:lstStyle/>
          <a:p>
            <a:r>
              <a:rPr lang="en-US" sz="1600" dirty="0"/>
              <a:t>Repair </a:t>
            </a:r>
          </a:p>
          <a:p>
            <a:r>
              <a:rPr lang="en-US" sz="1600" dirty="0"/>
              <a:t>Report</a:t>
            </a:r>
          </a:p>
        </p:txBody>
      </p:sp>
      <p:sp>
        <p:nvSpPr>
          <p:cNvPr id="10" name="Rectangle 9">
            <a:extLst>
              <a:ext uri="{FF2B5EF4-FFF2-40B4-BE49-F238E27FC236}">
                <a16:creationId xmlns:a16="http://schemas.microsoft.com/office/drawing/2014/main" id="{883D90AC-213F-75D8-530E-FF834E759665}"/>
              </a:ext>
            </a:extLst>
          </p:cNvPr>
          <p:cNvSpPr/>
          <p:nvPr/>
        </p:nvSpPr>
        <p:spPr>
          <a:xfrm>
            <a:off x="1499091" y="4058954"/>
            <a:ext cx="1425124" cy="85558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400" dirty="0">
                <a:solidFill>
                  <a:schemeClr val="tx1"/>
                </a:solidFill>
              </a:rPr>
              <a:t>3) Plant</a:t>
            </a:r>
            <a:r>
              <a:rPr lang="nl-NL" sz="1600" dirty="0">
                <a:solidFill>
                  <a:schemeClr val="tx1"/>
                </a:solidFill>
              </a:rPr>
              <a:t> </a:t>
            </a:r>
          </a:p>
          <a:p>
            <a:pPr algn="ctr"/>
            <a:r>
              <a:rPr lang="nl-NL" sz="1600" dirty="0" err="1">
                <a:solidFill>
                  <a:schemeClr val="tx1"/>
                </a:solidFill>
              </a:rPr>
              <a:t>Managmt</a:t>
            </a:r>
            <a:endParaRPr lang="nl-NL" sz="1600" dirty="0">
              <a:solidFill>
                <a:schemeClr val="tx1"/>
              </a:solidFill>
            </a:endParaRPr>
          </a:p>
        </p:txBody>
      </p:sp>
      <p:sp>
        <p:nvSpPr>
          <p:cNvPr id="11" name="TextBox 10">
            <a:extLst>
              <a:ext uri="{FF2B5EF4-FFF2-40B4-BE49-F238E27FC236}">
                <a16:creationId xmlns:a16="http://schemas.microsoft.com/office/drawing/2014/main" id="{75560FCF-2CE8-6470-3EAD-A9F4E4890E91}"/>
              </a:ext>
            </a:extLst>
          </p:cNvPr>
          <p:cNvSpPr txBox="1"/>
          <p:nvPr/>
        </p:nvSpPr>
        <p:spPr>
          <a:xfrm>
            <a:off x="4473152" y="3603834"/>
            <a:ext cx="1622849" cy="545247"/>
          </a:xfrm>
          <a:prstGeom prst="rect">
            <a:avLst/>
          </a:prstGeom>
          <a:noFill/>
        </p:spPr>
        <p:txBody>
          <a:bodyPr wrap="square" lIns="52295" tIns="26147" rIns="52295" bIns="26147" rtlCol="0">
            <a:spAutoFit/>
          </a:bodyPr>
          <a:lstStyle/>
          <a:p>
            <a:r>
              <a:rPr lang="en-US" sz="1600" dirty="0"/>
              <a:t>Staff, Work Process &amp; Parts</a:t>
            </a:r>
          </a:p>
        </p:txBody>
      </p:sp>
      <p:sp>
        <p:nvSpPr>
          <p:cNvPr id="12" name="TextBox 11">
            <a:extLst>
              <a:ext uri="{FF2B5EF4-FFF2-40B4-BE49-F238E27FC236}">
                <a16:creationId xmlns:a16="http://schemas.microsoft.com/office/drawing/2014/main" id="{094F74A9-D5CD-87D6-6B4A-D47037C2E6B1}"/>
              </a:ext>
            </a:extLst>
          </p:cNvPr>
          <p:cNvSpPr txBox="1"/>
          <p:nvPr/>
        </p:nvSpPr>
        <p:spPr>
          <a:xfrm>
            <a:off x="2927648" y="3878673"/>
            <a:ext cx="853378" cy="545247"/>
          </a:xfrm>
          <a:prstGeom prst="rect">
            <a:avLst/>
          </a:prstGeom>
          <a:noFill/>
        </p:spPr>
        <p:txBody>
          <a:bodyPr wrap="square" lIns="52295" tIns="26147" rIns="52295" bIns="26147" rtlCol="0">
            <a:spAutoFit/>
          </a:bodyPr>
          <a:lstStyle/>
          <a:p>
            <a:r>
              <a:rPr lang="en-US" sz="1600" dirty="0"/>
              <a:t>Work </a:t>
            </a:r>
          </a:p>
          <a:p>
            <a:r>
              <a:rPr lang="en-US" sz="1600" dirty="0"/>
              <a:t>Ticket</a:t>
            </a:r>
          </a:p>
        </p:txBody>
      </p:sp>
      <p:sp>
        <p:nvSpPr>
          <p:cNvPr id="13" name="TextBox 12">
            <a:extLst>
              <a:ext uri="{FF2B5EF4-FFF2-40B4-BE49-F238E27FC236}">
                <a16:creationId xmlns:a16="http://schemas.microsoft.com/office/drawing/2014/main" id="{95431F50-DC7C-BA42-70F2-A5A32A046E44}"/>
              </a:ext>
            </a:extLst>
          </p:cNvPr>
          <p:cNvSpPr txBox="1"/>
          <p:nvPr/>
        </p:nvSpPr>
        <p:spPr>
          <a:xfrm>
            <a:off x="7536160" y="4156649"/>
            <a:ext cx="812466" cy="545247"/>
          </a:xfrm>
          <a:prstGeom prst="rect">
            <a:avLst/>
          </a:prstGeom>
          <a:solidFill>
            <a:srgbClr val="FFFF00"/>
          </a:solidFill>
          <a:ln w="25400">
            <a:solidFill>
              <a:schemeClr val="tx1"/>
            </a:solidFill>
          </a:ln>
        </p:spPr>
        <p:txBody>
          <a:bodyPr wrap="square" lIns="52295" tIns="26147" rIns="52295" bIns="26147" rtlCol="0">
            <a:spAutoFit/>
          </a:bodyPr>
          <a:lstStyle/>
          <a:p>
            <a:pPr algn="ctr"/>
            <a:r>
              <a:rPr lang="en-US" sz="1600" b="1" dirty="0" err="1"/>
              <a:t>Maint</a:t>
            </a:r>
            <a:r>
              <a:rPr lang="en-US" sz="1600" b="1" dirty="0"/>
              <a:t>.</a:t>
            </a:r>
          </a:p>
          <a:p>
            <a:pPr algn="ctr"/>
            <a:r>
              <a:rPr lang="en-US" sz="1600" b="1" dirty="0"/>
              <a:t>Apps</a:t>
            </a:r>
          </a:p>
        </p:txBody>
      </p:sp>
      <p:sp>
        <p:nvSpPr>
          <p:cNvPr id="15" name="Rectangle 14">
            <a:extLst>
              <a:ext uri="{FF2B5EF4-FFF2-40B4-BE49-F238E27FC236}">
                <a16:creationId xmlns:a16="http://schemas.microsoft.com/office/drawing/2014/main" id="{30CAECF0-BFC8-3A74-E751-08856E5C77D3}"/>
              </a:ext>
            </a:extLst>
          </p:cNvPr>
          <p:cNvSpPr/>
          <p:nvPr/>
        </p:nvSpPr>
        <p:spPr>
          <a:xfrm>
            <a:off x="3591718" y="4200435"/>
            <a:ext cx="1132697" cy="52135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Work Prep</a:t>
            </a:r>
          </a:p>
        </p:txBody>
      </p:sp>
      <p:cxnSp>
        <p:nvCxnSpPr>
          <p:cNvPr id="17" name="Straight Connector 16">
            <a:extLst>
              <a:ext uri="{FF2B5EF4-FFF2-40B4-BE49-F238E27FC236}">
                <a16:creationId xmlns:a16="http://schemas.microsoft.com/office/drawing/2014/main" id="{04D88F97-8AF4-73E3-3F25-C397D2F0D3F7}"/>
              </a:ext>
            </a:extLst>
          </p:cNvPr>
          <p:cNvCxnSpPr>
            <a:cxnSpLocks/>
          </p:cNvCxnSpPr>
          <p:nvPr/>
        </p:nvCxnSpPr>
        <p:spPr>
          <a:xfrm flipV="1">
            <a:off x="7741846" y="3477760"/>
            <a:ext cx="0" cy="678889"/>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36D8C564-613D-EF8E-EDB1-16A4D722B597}"/>
              </a:ext>
            </a:extLst>
          </p:cNvPr>
          <p:cNvSpPr/>
          <p:nvPr/>
        </p:nvSpPr>
        <p:spPr>
          <a:xfrm>
            <a:off x="3627870" y="2932512"/>
            <a:ext cx="4988410" cy="57606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b="1" dirty="0"/>
              <a:t>Maintenance Organisation</a:t>
            </a:r>
          </a:p>
        </p:txBody>
      </p:sp>
      <p:cxnSp>
        <p:nvCxnSpPr>
          <p:cNvPr id="20" name="Straight Connector 19">
            <a:extLst>
              <a:ext uri="{FF2B5EF4-FFF2-40B4-BE49-F238E27FC236}">
                <a16:creationId xmlns:a16="http://schemas.microsoft.com/office/drawing/2014/main" id="{2E0547BA-218A-F6CD-63CF-5379D6B98E4C}"/>
              </a:ext>
            </a:extLst>
          </p:cNvPr>
          <p:cNvCxnSpPr>
            <a:cxnSpLocks/>
          </p:cNvCxnSpPr>
          <p:nvPr/>
        </p:nvCxnSpPr>
        <p:spPr>
          <a:xfrm flipV="1">
            <a:off x="3935760" y="3508577"/>
            <a:ext cx="0" cy="68926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955B7E3-CFC8-953B-F76F-28441B19E859}"/>
              </a:ext>
            </a:extLst>
          </p:cNvPr>
          <p:cNvCxnSpPr>
            <a:cxnSpLocks/>
          </p:cNvCxnSpPr>
          <p:nvPr/>
        </p:nvCxnSpPr>
        <p:spPr>
          <a:xfrm>
            <a:off x="4706898" y="4449790"/>
            <a:ext cx="813038" cy="0"/>
          </a:xfrm>
          <a:prstGeom prst="line">
            <a:avLst/>
          </a:prstGeom>
          <a:ln w="3810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BE40182-A38E-21A3-79FD-67503108A7DA}"/>
              </a:ext>
            </a:extLst>
          </p:cNvPr>
          <p:cNvCxnSpPr>
            <a:cxnSpLocks/>
          </p:cNvCxnSpPr>
          <p:nvPr/>
        </p:nvCxnSpPr>
        <p:spPr>
          <a:xfrm>
            <a:off x="8348626" y="4293096"/>
            <a:ext cx="915726" cy="0"/>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B5300F7E-3C28-0C76-4E52-FFE8457AF9DD}"/>
              </a:ext>
            </a:extLst>
          </p:cNvPr>
          <p:cNvSpPr txBox="1"/>
          <p:nvPr/>
        </p:nvSpPr>
        <p:spPr>
          <a:xfrm>
            <a:off x="5087888" y="5133944"/>
            <a:ext cx="1702310" cy="545247"/>
          </a:xfrm>
          <a:prstGeom prst="rect">
            <a:avLst/>
          </a:prstGeom>
          <a:solidFill>
            <a:schemeClr val="bg1"/>
          </a:solidFill>
          <a:ln>
            <a:noFill/>
          </a:ln>
        </p:spPr>
        <p:txBody>
          <a:bodyPr wrap="square" lIns="52295" tIns="26147" rIns="52295" bIns="26147" rtlCol="0">
            <a:spAutoFit/>
          </a:bodyPr>
          <a:lstStyle/>
          <a:p>
            <a:pPr algn="ctr"/>
            <a:r>
              <a:rPr lang="nl-NL" sz="1600" dirty="0">
                <a:effectLst>
                  <a:outerShdw blurRad="38100" dist="38100" dir="2700000" algn="tl">
                    <a:srgbClr val="000000">
                      <a:alpha val="43137"/>
                    </a:srgbClr>
                  </a:outerShdw>
                </a:effectLst>
                <a:latin typeface="Arial" pitchFamily="34" charset="0"/>
                <a:cs typeface="Arial" pitchFamily="34" charset="0"/>
              </a:rPr>
              <a:t>Maintenance </a:t>
            </a:r>
            <a:r>
              <a:rPr lang="nl-NL" sz="1600" dirty="0" err="1">
                <a:effectLst>
                  <a:outerShdw blurRad="38100" dist="38100" dir="2700000" algn="tl">
                    <a:srgbClr val="000000">
                      <a:alpha val="43137"/>
                    </a:srgbClr>
                  </a:outerShdw>
                </a:effectLst>
                <a:latin typeface="Arial" pitchFamily="34" charset="0"/>
                <a:cs typeface="Arial" pitchFamily="34" charset="0"/>
              </a:rPr>
              <a:t>feed-back</a:t>
            </a:r>
            <a:r>
              <a:rPr lang="nl-NL" sz="1600" dirty="0">
                <a:effectLst>
                  <a:outerShdw blurRad="38100" dist="38100" dir="2700000" algn="tl">
                    <a:srgbClr val="000000">
                      <a:alpha val="43137"/>
                    </a:srgbClr>
                  </a:outerShdw>
                </a:effectLst>
                <a:latin typeface="Arial" pitchFamily="34" charset="0"/>
                <a:cs typeface="Arial" pitchFamily="34" charset="0"/>
              </a:rPr>
              <a:t> loop</a:t>
            </a:r>
          </a:p>
        </p:txBody>
      </p:sp>
      <p:cxnSp>
        <p:nvCxnSpPr>
          <p:cNvPr id="24" name="Straight Connector 23">
            <a:extLst>
              <a:ext uri="{FF2B5EF4-FFF2-40B4-BE49-F238E27FC236}">
                <a16:creationId xmlns:a16="http://schemas.microsoft.com/office/drawing/2014/main" id="{388E12E4-195B-101D-F377-1FEAFA60F5CD}"/>
              </a:ext>
            </a:extLst>
          </p:cNvPr>
          <p:cNvCxnSpPr>
            <a:stCxn id="23" idx="1"/>
          </p:cNvCxnSpPr>
          <p:nvPr/>
        </p:nvCxnSpPr>
        <p:spPr>
          <a:xfrm flipH="1">
            <a:off x="4662310" y="5406568"/>
            <a:ext cx="425578" cy="83127"/>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1156449-BB7B-8678-B126-8D3AC4D2A669}"/>
              </a:ext>
            </a:extLst>
          </p:cNvPr>
          <p:cNvCxnSpPr>
            <a:cxnSpLocks/>
          </p:cNvCxnSpPr>
          <p:nvPr/>
        </p:nvCxnSpPr>
        <p:spPr>
          <a:xfrm>
            <a:off x="7260936" y="5805264"/>
            <a:ext cx="657711" cy="0"/>
          </a:xfrm>
          <a:prstGeom prst="line">
            <a:avLst/>
          </a:prstGeom>
          <a:ln w="25400">
            <a:noFill/>
            <a:tailEnd type="triangle" w="lg" len="lg"/>
          </a:ln>
        </p:spPr>
        <p:style>
          <a:lnRef idx="1">
            <a:schemeClr val="accent1"/>
          </a:lnRef>
          <a:fillRef idx="0">
            <a:schemeClr val="accent1"/>
          </a:fillRef>
          <a:effectRef idx="0">
            <a:schemeClr val="accent1"/>
          </a:effectRef>
          <a:fontRef idx="minor">
            <a:schemeClr val="tx1"/>
          </a:fontRef>
        </p:style>
      </p:cxnSp>
      <p:sp>
        <p:nvSpPr>
          <p:cNvPr id="27" name="Left Brace 26">
            <a:extLst>
              <a:ext uri="{FF2B5EF4-FFF2-40B4-BE49-F238E27FC236}">
                <a16:creationId xmlns:a16="http://schemas.microsoft.com/office/drawing/2014/main" id="{6E019FE5-EC45-52A7-B8A7-973C9DBAA46E}"/>
              </a:ext>
            </a:extLst>
          </p:cNvPr>
          <p:cNvSpPr/>
          <p:nvPr/>
        </p:nvSpPr>
        <p:spPr>
          <a:xfrm rot="16200000">
            <a:off x="5916546" y="2361071"/>
            <a:ext cx="354193" cy="5179858"/>
          </a:xfrm>
          <a:prstGeom prst="leftBrace">
            <a:avLst>
              <a:gd name="adj1" fmla="val 8333"/>
              <a:gd name="adj2" fmla="val 47118"/>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Rectangle 27">
            <a:extLst>
              <a:ext uri="{FF2B5EF4-FFF2-40B4-BE49-F238E27FC236}">
                <a16:creationId xmlns:a16="http://schemas.microsoft.com/office/drawing/2014/main" id="{880B0776-934C-20E1-2967-EA00D1184DB0}"/>
              </a:ext>
            </a:extLst>
          </p:cNvPr>
          <p:cNvSpPr/>
          <p:nvPr/>
        </p:nvSpPr>
        <p:spPr>
          <a:xfrm>
            <a:off x="7285449" y="1670611"/>
            <a:ext cx="3087803" cy="677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solidFill>
                  <a:schemeClr val="tx1"/>
                </a:solidFill>
              </a:rPr>
              <a:t>Operate &amp; Maintain</a:t>
            </a:r>
          </a:p>
        </p:txBody>
      </p:sp>
      <p:sp>
        <p:nvSpPr>
          <p:cNvPr id="29" name="TextBox 28">
            <a:extLst>
              <a:ext uri="{FF2B5EF4-FFF2-40B4-BE49-F238E27FC236}">
                <a16:creationId xmlns:a16="http://schemas.microsoft.com/office/drawing/2014/main" id="{C60ADE97-53ED-6B60-A7F8-845A6B3E35AE}"/>
              </a:ext>
            </a:extLst>
          </p:cNvPr>
          <p:cNvSpPr txBox="1"/>
          <p:nvPr/>
        </p:nvSpPr>
        <p:spPr>
          <a:xfrm>
            <a:off x="7591640" y="2315258"/>
            <a:ext cx="736609" cy="545247"/>
          </a:xfrm>
          <a:prstGeom prst="rect">
            <a:avLst/>
          </a:prstGeom>
          <a:noFill/>
        </p:spPr>
        <p:txBody>
          <a:bodyPr wrap="square" lIns="52295" tIns="26147" rIns="52295" bIns="26147" rtlCol="0">
            <a:spAutoFit/>
          </a:bodyPr>
          <a:lstStyle/>
          <a:p>
            <a:pPr algn="r"/>
            <a:r>
              <a:rPr lang="en-US" sz="1600" dirty="0" err="1"/>
              <a:t>Maint.Doc’n</a:t>
            </a:r>
            <a:endParaRPr lang="en-US" sz="1600" dirty="0"/>
          </a:p>
        </p:txBody>
      </p:sp>
      <p:cxnSp>
        <p:nvCxnSpPr>
          <p:cNvPr id="31" name="Straight Connector 30">
            <a:extLst>
              <a:ext uri="{FF2B5EF4-FFF2-40B4-BE49-F238E27FC236}">
                <a16:creationId xmlns:a16="http://schemas.microsoft.com/office/drawing/2014/main" id="{7DD61006-9B07-DF0C-8EC4-1F1F7CFC894D}"/>
              </a:ext>
            </a:extLst>
          </p:cNvPr>
          <p:cNvCxnSpPr>
            <a:cxnSpLocks/>
            <a:stCxn id="19" idx="1"/>
          </p:cNvCxnSpPr>
          <p:nvPr/>
        </p:nvCxnSpPr>
        <p:spPr>
          <a:xfrm flipH="1">
            <a:off x="2417188" y="3220544"/>
            <a:ext cx="1210683" cy="0"/>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D7752A6-D481-9DD5-3C5E-490FE19EF454}"/>
              </a:ext>
            </a:extLst>
          </p:cNvPr>
          <p:cNvCxnSpPr>
            <a:cxnSpLocks/>
          </p:cNvCxnSpPr>
          <p:nvPr/>
        </p:nvCxnSpPr>
        <p:spPr>
          <a:xfrm flipV="1">
            <a:off x="2459538" y="2313554"/>
            <a:ext cx="0" cy="906991"/>
          </a:xfrm>
          <a:prstGeom prst="line">
            <a:avLst/>
          </a:prstGeom>
          <a:ln w="38100">
            <a:solidFill>
              <a:srgbClr val="00B050"/>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385CC2AE-3849-A8CE-BBBC-781A2A7DF4B1}"/>
              </a:ext>
            </a:extLst>
          </p:cNvPr>
          <p:cNvSpPr txBox="1"/>
          <p:nvPr/>
        </p:nvSpPr>
        <p:spPr>
          <a:xfrm>
            <a:off x="2495601" y="2564905"/>
            <a:ext cx="985553" cy="545247"/>
          </a:xfrm>
          <a:prstGeom prst="rect">
            <a:avLst/>
          </a:prstGeom>
          <a:noFill/>
        </p:spPr>
        <p:txBody>
          <a:bodyPr wrap="square" lIns="52295" tIns="26147" rIns="52295" bIns="26147" rtlCol="0">
            <a:spAutoFit/>
          </a:bodyPr>
          <a:lstStyle/>
          <a:p>
            <a:r>
              <a:rPr lang="en-US" sz="1600" dirty="0"/>
              <a:t>If </a:t>
            </a:r>
            <a:r>
              <a:rPr lang="en-US" sz="1600" dirty="0" err="1"/>
              <a:t>Engrg</a:t>
            </a:r>
            <a:r>
              <a:rPr lang="en-US" sz="1600" dirty="0"/>
              <a:t> required</a:t>
            </a:r>
          </a:p>
        </p:txBody>
      </p:sp>
      <p:cxnSp>
        <p:nvCxnSpPr>
          <p:cNvPr id="35" name="Straight Connector 34">
            <a:extLst>
              <a:ext uri="{FF2B5EF4-FFF2-40B4-BE49-F238E27FC236}">
                <a16:creationId xmlns:a16="http://schemas.microsoft.com/office/drawing/2014/main" id="{5C6A4D57-640D-B49F-9ED7-7ACF6C85BC5F}"/>
              </a:ext>
            </a:extLst>
          </p:cNvPr>
          <p:cNvCxnSpPr>
            <a:cxnSpLocks/>
          </p:cNvCxnSpPr>
          <p:nvPr/>
        </p:nvCxnSpPr>
        <p:spPr>
          <a:xfrm>
            <a:off x="9840416" y="2313554"/>
            <a:ext cx="0" cy="1835527"/>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3F7C1C9-5478-E959-F9ED-352754FD1441}"/>
              </a:ext>
            </a:extLst>
          </p:cNvPr>
          <p:cNvCxnSpPr>
            <a:cxnSpLocks/>
            <a:stCxn id="27" idx="0"/>
          </p:cNvCxnSpPr>
          <p:nvPr/>
        </p:nvCxnSpPr>
        <p:spPr>
          <a:xfrm flipV="1">
            <a:off x="3503714" y="2852936"/>
            <a:ext cx="1159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2275C86-152B-48A6-CB35-D2A51BEB489D}"/>
              </a:ext>
            </a:extLst>
          </p:cNvPr>
          <p:cNvCxnSpPr>
            <a:cxnSpLocks/>
          </p:cNvCxnSpPr>
          <p:nvPr/>
        </p:nvCxnSpPr>
        <p:spPr>
          <a:xfrm flipV="1">
            <a:off x="8676110" y="2852936"/>
            <a:ext cx="12759" cy="1920968"/>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63F70CD-CCA6-0DFF-0A2D-640C9E8586D2}"/>
              </a:ext>
            </a:extLst>
          </p:cNvPr>
          <p:cNvCxnSpPr>
            <a:cxnSpLocks/>
          </p:cNvCxnSpPr>
          <p:nvPr/>
        </p:nvCxnSpPr>
        <p:spPr>
          <a:xfrm flipH="1">
            <a:off x="3503713" y="2852936"/>
            <a:ext cx="5179859"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236FA9E-649C-4C54-8F4B-C06CB196998B}"/>
              </a:ext>
            </a:extLst>
          </p:cNvPr>
          <p:cNvCxnSpPr>
            <a:cxnSpLocks/>
          </p:cNvCxnSpPr>
          <p:nvPr/>
        </p:nvCxnSpPr>
        <p:spPr>
          <a:xfrm flipH="1" flipV="1">
            <a:off x="8328248" y="4509121"/>
            <a:ext cx="936104" cy="4693"/>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501E756-F02F-0155-B3A6-769117D9CB06}"/>
              </a:ext>
            </a:extLst>
          </p:cNvPr>
          <p:cNvCxnSpPr>
            <a:cxnSpLocks/>
          </p:cNvCxnSpPr>
          <p:nvPr/>
        </p:nvCxnSpPr>
        <p:spPr>
          <a:xfrm>
            <a:off x="8400256" y="2320584"/>
            <a:ext cx="0" cy="622516"/>
          </a:xfrm>
          <a:prstGeom prst="line">
            <a:avLst/>
          </a:prstGeom>
          <a:ln w="38100">
            <a:solidFill>
              <a:srgbClr val="0070C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27E9305D-1AD3-245B-787D-825A644AC130}"/>
              </a:ext>
            </a:extLst>
          </p:cNvPr>
          <p:cNvCxnSpPr>
            <a:cxnSpLocks/>
          </p:cNvCxnSpPr>
          <p:nvPr/>
        </p:nvCxnSpPr>
        <p:spPr>
          <a:xfrm>
            <a:off x="8040216" y="3501009"/>
            <a:ext cx="0" cy="709155"/>
          </a:xfrm>
          <a:prstGeom prst="line">
            <a:avLst/>
          </a:prstGeom>
          <a:ln w="38100">
            <a:solidFill>
              <a:srgbClr val="00B050"/>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C5322574-6DAF-49BF-42CA-F1D408AB5D5F}"/>
              </a:ext>
            </a:extLst>
          </p:cNvPr>
          <p:cNvSpPr txBox="1"/>
          <p:nvPr/>
        </p:nvSpPr>
        <p:spPr>
          <a:xfrm>
            <a:off x="8040217" y="3531826"/>
            <a:ext cx="736609" cy="545247"/>
          </a:xfrm>
          <a:prstGeom prst="rect">
            <a:avLst/>
          </a:prstGeom>
          <a:noFill/>
        </p:spPr>
        <p:txBody>
          <a:bodyPr wrap="square" lIns="52295" tIns="26147" rIns="52295" bIns="26147" rtlCol="0">
            <a:spAutoFit/>
          </a:bodyPr>
          <a:lstStyle/>
          <a:p>
            <a:r>
              <a:rPr lang="en-US" sz="1600" dirty="0" err="1"/>
              <a:t>Maint.Data</a:t>
            </a:r>
            <a:endParaRPr lang="en-US" sz="1600" dirty="0"/>
          </a:p>
        </p:txBody>
      </p:sp>
      <p:sp>
        <p:nvSpPr>
          <p:cNvPr id="46" name="Rectangle 45">
            <a:extLst>
              <a:ext uri="{FF2B5EF4-FFF2-40B4-BE49-F238E27FC236}">
                <a16:creationId xmlns:a16="http://schemas.microsoft.com/office/drawing/2014/main" id="{07B6885F-69B2-200B-1B8E-4386B69DCDC2}"/>
              </a:ext>
            </a:extLst>
          </p:cNvPr>
          <p:cNvSpPr/>
          <p:nvPr/>
        </p:nvSpPr>
        <p:spPr>
          <a:xfrm>
            <a:off x="1426155" y="1628800"/>
            <a:ext cx="1569472"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a:t>Plant </a:t>
            </a:r>
          </a:p>
          <a:p>
            <a:pPr algn="ctr"/>
            <a:r>
              <a:rPr lang="nl-NL" sz="1600" dirty="0"/>
              <a:t>Engineering</a:t>
            </a:r>
          </a:p>
        </p:txBody>
      </p:sp>
      <p:sp>
        <p:nvSpPr>
          <p:cNvPr id="47" name="Right Arrow 20">
            <a:extLst>
              <a:ext uri="{FF2B5EF4-FFF2-40B4-BE49-F238E27FC236}">
                <a16:creationId xmlns:a16="http://schemas.microsoft.com/office/drawing/2014/main" id="{24E94AAA-DCF0-6178-9676-E900C1D6FCE1}"/>
              </a:ext>
            </a:extLst>
          </p:cNvPr>
          <p:cNvSpPr/>
          <p:nvPr/>
        </p:nvSpPr>
        <p:spPr>
          <a:xfrm>
            <a:off x="5620470" y="1577011"/>
            <a:ext cx="1678471" cy="784082"/>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b="1" dirty="0">
                <a:solidFill>
                  <a:schemeClr val="tx1"/>
                </a:solidFill>
              </a:rPr>
              <a:t>Hand Over  &amp; Accept</a:t>
            </a:r>
          </a:p>
        </p:txBody>
      </p:sp>
      <p:cxnSp>
        <p:nvCxnSpPr>
          <p:cNvPr id="48" name="Straight Connector 47">
            <a:extLst>
              <a:ext uri="{FF2B5EF4-FFF2-40B4-BE49-F238E27FC236}">
                <a16:creationId xmlns:a16="http://schemas.microsoft.com/office/drawing/2014/main" id="{0B2E65CB-AADD-2F8F-FD56-BA6948F262D9}"/>
              </a:ext>
            </a:extLst>
          </p:cNvPr>
          <p:cNvCxnSpPr>
            <a:cxnSpLocks/>
          </p:cNvCxnSpPr>
          <p:nvPr/>
        </p:nvCxnSpPr>
        <p:spPr>
          <a:xfrm>
            <a:off x="4413120" y="2271743"/>
            <a:ext cx="0" cy="611391"/>
          </a:xfrm>
          <a:prstGeom prst="line">
            <a:avLst/>
          </a:prstGeom>
          <a:ln w="38100">
            <a:solidFill>
              <a:srgbClr val="F907E8"/>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B5544E9D-6087-093E-3874-C30529AA5451}"/>
              </a:ext>
            </a:extLst>
          </p:cNvPr>
          <p:cNvSpPr txBox="1"/>
          <p:nvPr/>
        </p:nvSpPr>
        <p:spPr>
          <a:xfrm>
            <a:off x="3618949" y="2235062"/>
            <a:ext cx="693380" cy="545247"/>
          </a:xfrm>
          <a:prstGeom prst="rect">
            <a:avLst/>
          </a:prstGeom>
          <a:noFill/>
        </p:spPr>
        <p:txBody>
          <a:bodyPr wrap="square" lIns="52295" tIns="26147" rIns="52295" bIns="26147" rtlCol="0">
            <a:spAutoFit/>
          </a:bodyPr>
          <a:lstStyle/>
          <a:p>
            <a:pPr algn="r"/>
            <a:r>
              <a:rPr lang="en-US" sz="1600" dirty="0" err="1"/>
              <a:t>DesignData</a:t>
            </a:r>
            <a:endParaRPr lang="en-US" sz="1600" dirty="0"/>
          </a:p>
        </p:txBody>
      </p:sp>
      <p:sp>
        <p:nvSpPr>
          <p:cNvPr id="52" name="Right Arrow 20">
            <a:extLst>
              <a:ext uri="{FF2B5EF4-FFF2-40B4-BE49-F238E27FC236}">
                <a16:creationId xmlns:a16="http://schemas.microsoft.com/office/drawing/2014/main" id="{DC0FDCD5-4946-2B80-0D2E-5EC056BA943D}"/>
              </a:ext>
            </a:extLst>
          </p:cNvPr>
          <p:cNvSpPr/>
          <p:nvPr/>
        </p:nvSpPr>
        <p:spPr>
          <a:xfrm>
            <a:off x="2996817" y="1684245"/>
            <a:ext cx="934913" cy="550816"/>
          </a:xfrm>
          <a:prstGeom prst="rightArrow">
            <a:avLst/>
          </a:prstGeom>
          <a:solidFill>
            <a:srgbClr val="FFD1FB"/>
          </a:solidFill>
        </p:spPr>
        <p:style>
          <a:lnRef idx="2">
            <a:schemeClr val="accent1">
              <a:shade val="50000"/>
            </a:schemeClr>
          </a:lnRef>
          <a:fillRef idx="1">
            <a:schemeClr val="accent1"/>
          </a:fillRef>
          <a:effectRef idx="0">
            <a:schemeClr val="accent1"/>
          </a:effectRef>
          <a:fontRef idx="minor">
            <a:schemeClr val="lt1"/>
          </a:fontRef>
        </p:style>
        <p:txBody>
          <a:bodyPr lIns="52295" tIns="26147" rIns="52295" bIns="26147" rtlCol="0" anchor="ctr"/>
          <a:lstStyle/>
          <a:p>
            <a:pPr algn="ctr"/>
            <a:r>
              <a:rPr lang="nl-NL" sz="1200" b="1" dirty="0" err="1">
                <a:solidFill>
                  <a:schemeClr val="tx1"/>
                </a:solidFill>
              </a:rPr>
              <a:t>Approve</a:t>
            </a:r>
            <a:endParaRPr lang="nl-NL" sz="1200" b="1" dirty="0">
              <a:solidFill>
                <a:schemeClr val="tx1"/>
              </a:solidFill>
            </a:endParaRPr>
          </a:p>
        </p:txBody>
      </p:sp>
      <p:sp>
        <p:nvSpPr>
          <p:cNvPr id="54" name="TextBox 53">
            <a:extLst>
              <a:ext uri="{FF2B5EF4-FFF2-40B4-BE49-F238E27FC236}">
                <a16:creationId xmlns:a16="http://schemas.microsoft.com/office/drawing/2014/main" id="{8E14A7CD-E526-E8C2-0BB3-0B561BAFA35E}"/>
              </a:ext>
            </a:extLst>
          </p:cNvPr>
          <p:cNvSpPr txBox="1"/>
          <p:nvPr/>
        </p:nvSpPr>
        <p:spPr>
          <a:xfrm>
            <a:off x="5375920" y="2409894"/>
            <a:ext cx="986630" cy="299026"/>
          </a:xfrm>
          <a:prstGeom prst="rect">
            <a:avLst/>
          </a:prstGeom>
          <a:noFill/>
        </p:spPr>
        <p:txBody>
          <a:bodyPr wrap="square" lIns="52295" tIns="26147" rIns="52295" bIns="26147" rtlCol="0">
            <a:spAutoFit/>
          </a:bodyPr>
          <a:lstStyle/>
          <a:p>
            <a:r>
              <a:rPr lang="en-US" sz="1600" dirty="0"/>
              <a:t>Test Data</a:t>
            </a:r>
          </a:p>
        </p:txBody>
      </p:sp>
      <p:cxnSp>
        <p:nvCxnSpPr>
          <p:cNvPr id="55" name="Straight Connector 54">
            <a:extLst>
              <a:ext uri="{FF2B5EF4-FFF2-40B4-BE49-F238E27FC236}">
                <a16:creationId xmlns:a16="http://schemas.microsoft.com/office/drawing/2014/main" id="{C320E253-722A-B465-2074-2B5D08E6D27C}"/>
              </a:ext>
            </a:extLst>
          </p:cNvPr>
          <p:cNvCxnSpPr>
            <a:cxnSpLocks/>
          </p:cNvCxnSpPr>
          <p:nvPr/>
        </p:nvCxnSpPr>
        <p:spPr>
          <a:xfrm>
            <a:off x="5303912" y="2317209"/>
            <a:ext cx="0" cy="565924"/>
          </a:xfrm>
          <a:prstGeom prst="line">
            <a:avLst/>
          </a:prstGeom>
          <a:ln w="38100">
            <a:solidFill>
              <a:srgbClr val="F907E8"/>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04615CF-B421-0D8B-66BD-185A6ACFABFA}"/>
              </a:ext>
            </a:extLst>
          </p:cNvPr>
          <p:cNvSpPr txBox="1"/>
          <p:nvPr/>
        </p:nvSpPr>
        <p:spPr>
          <a:xfrm>
            <a:off x="9943135" y="3058261"/>
            <a:ext cx="1239008" cy="545247"/>
          </a:xfrm>
          <a:prstGeom prst="rect">
            <a:avLst/>
          </a:prstGeom>
          <a:noFill/>
        </p:spPr>
        <p:txBody>
          <a:bodyPr wrap="square" lIns="52295" tIns="26147" rIns="52295" bIns="26147" rtlCol="0">
            <a:spAutoFit/>
          </a:bodyPr>
          <a:lstStyle/>
          <a:p>
            <a:r>
              <a:rPr lang="en-US" sz="1600" dirty="0"/>
              <a:t>Operations</a:t>
            </a:r>
          </a:p>
          <a:p>
            <a:r>
              <a:rPr lang="en-US" sz="1600" dirty="0"/>
              <a:t>Data</a:t>
            </a:r>
          </a:p>
        </p:txBody>
      </p:sp>
      <p:sp>
        <p:nvSpPr>
          <p:cNvPr id="45" name="Rectangle 44">
            <a:extLst>
              <a:ext uri="{FF2B5EF4-FFF2-40B4-BE49-F238E27FC236}">
                <a16:creationId xmlns:a16="http://schemas.microsoft.com/office/drawing/2014/main" id="{A02B2B61-B717-D69A-7BAB-F1CFDCC99714}"/>
              </a:ext>
            </a:extLst>
          </p:cNvPr>
          <p:cNvSpPr/>
          <p:nvPr/>
        </p:nvSpPr>
        <p:spPr>
          <a:xfrm>
            <a:off x="3935760" y="1628800"/>
            <a:ext cx="1780209" cy="642942"/>
          </a:xfrm>
          <a:prstGeom prst="rect">
            <a:avLst/>
          </a:prstGeom>
          <a:solidFill>
            <a:srgbClr val="F907E8"/>
          </a:solidFill>
        </p:spPr>
        <p:style>
          <a:lnRef idx="2">
            <a:schemeClr val="accent1">
              <a:shade val="50000"/>
            </a:schemeClr>
          </a:lnRef>
          <a:fillRef idx="1">
            <a:schemeClr val="accent1"/>
          </a:fillRef>
          <a:effectRef idx="0">
            <a:schemeClr val="accent1"/>
          </a:effectRef>
          <a:fontRef idx="minor">
            <a:schemeClr val="lt1"/>
          </a:fontRef>
        </p:style>
        <p:txBody>
          <a:bodyPr lIns="95777" tIns="47889" rIns="95777" bIns="47889" rtlCol="0" anchor="ctr"/>
          <a:lstStyle/>
          <a:p>
            <a:pPr algn="ctr"/>
            <a:r>
              <a:rPr lang="nl-NL" sz="1600" dirty="0" err="1"/>
              <a:t>Procure</a:t>
            </a:r>
            <a:r>
              <a:rPr lang="nl-NL" sz="1600" dirty="0"/>
              <a:t>, Construct,</a:t>
            </a:r>
            <a:r>
              <a:rPr lang="nl-NL" sz="2100" dirty="0"/>
              <a:t> T</a:t>
            </a:r>
            <a:r>
              <a:rPr lang="nl-NL" sz="1600" dirty="0"/>
              <a:t>est</a:t>
            </a:r>
          </a:p>
        </p:txBody>
      </p:sp>
    </p:spTree>
    <p:custDataLst>
      <p:tags r:id="rId1"/>
    </p:custDataLst>
    <p:extLst>
      <p:ext uri="{BB962C8B-B14F-4D97-AF65-F5344CB8AC3E}">
        <p14:creationId xmlns:p14="http://schemas.microsoft.com/office/powerpoint/2010/main" val="35439004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ISPRING_CUSTOM_TIMING_USED" val="1"/>
  <p:tag name="ISPRING_SLIDE_INDENT_LEVEL" val="0"/>
  <p:tag name="ISPRING_PRESENTER_ID" val="{D305227C-98B0-4AB0-B5E1-D25CE20F7A3B}"/>
  <p:tag name="GENSWF_ADVANCE_TIME" val="29.684"/>
  <p:tag name="ISPRING_SLIDE_ID_2" val="{BA0E1E63-4B76-4E13-8924-CB66E2E0518D}"/>
  <p:tag name="GENSWF_SLIDE_UID" val="{50B80B7D-3EE7-4CEF-8B4F-3934D8BE7FDC}:316"/>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GENSWF_ADVANCE_TIME" val="23.271"/>
  <p:tag name="ISPRING_CUSTOM_TIMING_USED" val="1"/>
  <p:tag name="ISPRING_SLIDE_ID_2" val="{79044A20-A75B-4A13-A134-93834E4F62F6}"/>
  <p:tag name="GENSWF_SLIDE_UID" val="{9362255B-1964-447A-BBD4-4A6351B090B4}:284"/>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4439</TotalTime>
  <Words>3414</Words>
  <Application>Microsoft Office PowerPoint</Application>
  <PresentationFormat>Widescreen</PresentationFormat>
  <Paragraphs>457</Paragraphs>
  <Slides>16</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Aptos</vt:lpstr>
      <vt:lpstr>Arial</vt:lpstr>
      <vt:lpstr>Arial Black</vt:lpstr>
      <vt:lpstr>Arial Narrow</vt:lpstr>
      <vt:lpstr>Calibri</vt:lpstr>
      <vt:lpstr>Montserrat</vt:lpstr>
      <vt:lpstr>Open Sans</vt:lpstr>
      <vt:lpstr>Segoe UI</vt:lpstr>
      <vt:lpstr>OMAC_Blue</vt:lpstr>
      <vt:lpstr>Cybersecure Plant Maintenance Procedures</vt:lpstr>
      <vt:lpstr>PowerPoint Presentation</vt:lpstr>
      <vt:lpstr>Checklist for Ensuring Cybersecurity of  Maintenance Data and Dataflows</vt:lpstr>
      <vt:lpstr>PowerPoint Presentation</vt:lpstr>
      <vt:lpstr>PowerPoint Presentation</vt:lpstr>
      <vt:lpstr>Cybersecurity Checklist for  Small or Emergency Repairs</vt:lpstr>
      <vt:lpstr>PowerPoint Presentation</vt:lpstr>
      <vt:lpstr>Cybersecurity Checklist for  Maintenance Requiring Special Parts or Skills</vt:lpstr>
      <vt:lpstr>PowerPoint Presentation</vt:lpstr>
      <vt:lpstr>Cybersecurity Checklist for  Maintenance Requiring Unit Shutdown</vt:lpstr>
      <vt:lpstr>PowerPoint Presentation</vt:lpstr>
      <vt:lpstr>Cybersecurity Checklist for Major Turnarounds or Upgrades</vt:lpstr>
      <vt:lpstr>Example Cybersecurity Checklist </vt:lpstr>
      <vt:lpstr>Key Messages</vt:lpstr>
      <vt:lpstr>Further Information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16</cp:revision>
  <cp:lastPrinted>2024-10-27T11:18:30Z</cp:lastPrinted>
  <dcterms:created xsi:type="dcterms:W3CDTF">2024-08-05T20:06:21Z</dcterms:created>
  <dcterms:modified xsi:type="dcterms:W3CDTF">2025-02-06T15:16:33Z</dcterms:modified>
</cp:coreProperties>
</file>